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7"/>
  </p:notesMasterIdLst>
  <p:sldIdLst>
    <p:sldId id="256" r:id="rId5"/>
    <p:sldId id="271" r:id="rId6"/>
    <p:sldId id="352" r:id="rId7"/>
    <p:sldId id="269" r:id="rId8"/>
    <p:sldId id="410" r:id="rId9"/>
    <p:sldId id="360" r:id="rId10"/>
    <p:sldId id="353" r:id="rId11"/>
    <p:sldId id="345" r:id="rId12"/>
    <p:sldId id="364" r:id="rId13"/>
    <p:sldId id="354" r:id="rId14"/>
    <p:sldId id="257" r:id="rId15"/>
    <p:sldId id="377" r:id="rId16"/>
    <p:sldId id="378" r:id="rId17"/>
    <p:sldId id="380" r:id="rId18"/>
    <p:sldId id="381" r:id="rId19"/>
    <p:sldId id="382" r:id="rId20"/>
    <p:sldId id="385" r:id="rId21"/>
    <p:sldId id="272" r:id="rId22"/>
    <p:sldId id="386" r:id="rId23"/>
    <p:sldId id="388" r:id="rId24"/>
    <p:sldId id="390" r:id="rId25"/>
    <p:sldId id="392" r:id="rId26"/>
    <p:sldId id="394" r:id="rId27"/>
    <p:sldId id="355" r:id="rId28"/>
    <p:sldId id="261" r:id="rId29"/>
    <p:sldId id="264" r:id="rId30"/>
    <p:sldId id="408" r:id="rId31"/>
    <p:sldId id="409" r:id="rId32"/>
    <p:sldId id="411" r:id="rId33"/>
    <p:sldId id="412" r:id="rId34"/>
    <p:sldId id="413" r:id="rId35"/>
    <p:sldId id="295" r:id="rId36"/>
    <p:sldId id="275" r:id="rId37"/>
    <p:sldId id="276" r:id="rId38"/>
    <p:sldId id="277" r:id="rId39"/>
    <p:sldId id="282" r:id="rId40"/>
    <p:sldId id="288" r:id="rId41"/>
    <p:sldId id="415" r:id="rId42"/>
    <p:sldId id="407" r:id="rId43"/>
    <p:sldId id="414" r:id="rId44"/>
    <p:sldId id="356" r:id="rId45"/>
    <p:sldId id="395" r:id="rId46"/>
    <p:sldId id="406" r:id="rId47"/>
    <p:sldId id="396" r:id="rId48"/>
    <p:sldId id="397" r:id="rId49"/>
    <p:sldId id="399" r:id="rId50"/>
    <p:sldId id="400" r:id="rId51"/>
    <p:sldId id="401" r:id="rId52"/>
    <p:sldId id="402" r:id="rId53"/>
    <p:sldId id="403" r:id="rId54"/>
    <p:sldId id="357" r:id="rId55"/>
    <p:sldId id="367" r:id="rId56"/>
    <p:sldId id="368" r:id="rId57"/>
    <p:sldId id="366" r:id="rId58"/>
    <p:sldId id="358" r:id="rId59"/>
    <p:sldId id="369" r:id="rId60"/>
    <p:sldId id="370" r:id="rId61"/>
    <p:sldId id="371" r:id="rId62"/>
    <p:sldId id="372" r:id="rId63"/>
    <p:sldId id="365" r:id="rId64"/>
    <p:sldId id="359" r:id="rId65"/>
    <p:sldId id="416" r:id="rId66"/>
  </p:sldIdLst>
  <p:sldSz cx="9144000" cy="5143500" type="screen16x9"/>
  <p:notesSz cx="6858000" cy="9144000"/>
  <p:defaultTextStyle>
    <a:defPPr>
      <a:defRPr lang="nl-NL"/>
    </a:defPPr>
    <a:lvl1pPr algn="l" rtl="0" fontAlgn="base">
      <a:spcBef>
        <a:spcPct val="0"/>
      </a:spcBef>
      <a:spcAft>
        <a:spcPct val="0"/>
      </a:spcAft>
      <a:defRPr kern="1200">
        <a:solidFill>
          <a:schemeClr val="tx1"/>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15:guide id="1" orient="horz" pos="928">
          <p15:clr>
            <a:srgbClr val="A4A3A4"/>
          </p15:clr>
        </p15:guide>
        <p15:guide id="2" orient="horz" pos="106">
          <p15:clr>
            <a:srgbClr val="A4A3A4"/>
          </p15:clr>
        </p15:guide>
        <p15:guide id="3" orient="horz" pos="2811">
          <p15:clr>
            <a:srgbClr val="A4A3A4"/>
          </p15:clr>
        </p15:guide>
        <p15:guide id="4" pos="391">
          <p15:clr>
            <a:srgbClr val="A4A3A4"/>
          </p15:clr>
        </p15:guide>
        <p15:guide id="5" pos="56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172"/>
    <a:srgbClr val="3F9C35"/>
    <a:srgbClr val="FFFFFF"/>
    <a:srgbClr val="34B233"/>
    <a:srgbClr val="000000"/>
    <a:srgbClr val="292929"/>
    <a:srgbClr val="D5D2CA"/>
    <a:srgbClr val="6AAD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C2656F-24E1-43F3-865B-222A07F8AC48}" v="164" dt="2023-10-17T14:40:44.101"/>
  </p1510:revLst>
</p1510:revInfo>
</file>

<file path=ppt/tableStyles.xml><?xml version="1.0" encoding="utf-8"?>
<a:tblStyleLst xmlns:a="http://schemas.openxmlformats.org/drawingml/2006/main" def="{E8034E78-7F5D-4C2E-B375-FC64B27BC917}">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38B1855-1B75-4FBE-930C-398BA8C253C6}" styleName="Stijl, thema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Stijl, donker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202B0CA-FC54-4496-8BCA-5EF66A818D29}" styleName="Stijl, donker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8603FDC-E32A-4AB5-989C-0864C3EAD2B8}" styleName="Stijl, thema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344D84-9AFB-497E-A393-DC336BA19D2E}" styleName="Stijl, gemiddeld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Stijl, gemiddeld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Stijl, gemiddeld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Stijl, gemiddeld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Stijl, gemiddeld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Stijl, gemiddeld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Stijl, gemiddeld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A107856-5554-42FB-B03E-39F5DBC370BA}" styleName="Stijl, gemiddeld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E9639D4-E3E2-4D34-9284-5A2195B3D0D7}" styleName="Stijl, lich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42891" autoAdjust="0"/>
  </p:normalViewPr>
  <p:slideViewPr>
    <p:cSldViewPr snapToGrid="0" showGuides="1">
      <p:cViewPr varScale="1">
        <p:scale>
          <a:sx n="64" d="100"/>
          <a:sy n="64" d="100"/>
        </p:scale>
        <p:origin x="2562" y="66"/>
      </p:cViewPr>
      <p:guideLst>
        <p:guide orient="horz" pos="928"/>
        <p:guide orient="horz" pos="106"/>
        <p:guide orient="horz" pos="2811"/>
        <p:guide pos="391"/>
        <p:guide pos="560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EFC83C-B988-4A9E-9713-F559C31F4362}" type="datetimeFigureOut">
              <a:rPr lang="nl-NL" smtClean="0"/>
              <a:t>17-10-2023</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D45D2F-C69D-4D90-B22B-9B2DC58DBD55}" type="slidenum">
              <a:rPr lang="nl-NL" smtClean="0"/>
              <a:t>‹#›</a:t>
            </a:fld>
            <a:endParaRPr lang="nl-NL"/>
          </a:p>
        </p:txBody>
      </p:sp>
    </p:spTree>
    <p:extLst>
      <p:ext uri="{BB962C8B-B14F-4D97-AF65-F5344CB8AC3E}">
        <p14:creationId xmlns:p14="http://schemas.microsoft.com/office/powerpoint/2010/main" val="3454121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Medicine" TargetMode="External"/><Relationship Id="rId3" Type="http://schemas.openxmlformats.org/officeDocument/2006/relationships/hyperlink" Target="https://en.wikipedia.org/wiki/Multivariate_statistics" TargetMode="External"/><Relationship Id="rId7" Type="http://schemas.openxmlformats.org/officeDocument/2006/relationships/hyperlink" Target="https://en.wikipedia.org/wiki/Biochemistry" TargetMode="External"/><Relationship Id="rId12" Type="http://schemas.openxmlformats.org/officeDocument/2006/relationships/hyperlink" Target="https://en.wikipedia.org/wiki/Econometrics"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Chemistry" TargetMode="External"/><Relationship Id="rId11" Type="http://schemas.openxmlformats.org/officeDocument/2006/relationships/hyperlink" Target="https://en.wikipedia.org/wiki/Psychometrics" TargetMode="External"/><Relationship Id="rId5" Type="http://schemas.openxmlformats.org/officeDocument/2006/relationships/hyperlink" Target="https://en.wikipedia.org/wiki/Computer_science" TargetMode="External"/><Relationship Id="rId10" Type="http://schemas.openxmlformats.org/officeDocument/2006/relationships/hyperlink" Target="https://en.wikipedia.org/wiki/Chemical_engineering" TargetMode="External"/><Relationship Id="rId4" Type="http://schemas.openxmlformats.org/officeDocument/2006/relationships/hyperlink" Target="https://en.wikipedia.org/wiki/Applied_mathematics" TargetMode="External"/><Relationship Id="rId9" Type="http://schemas.openxmlformats.org/officeDocument/2006/relationships/hyperlink" Target="https://en.wikipedia.org/wiki/Biolog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aunir.com/light-bites/illuminating-spectra-part-7/"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osapublishing.org/as/abstract.cfm?uri=as-39-3-491"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guifh.github.io/RNIR/SNV.html" TargetMode="External"/><Relationship Id="rId4" Type="http://schemas.openxmlformats.org/officeDocument/2006/relationships/hyperlink" Target="http://onlinelibrary.wiley.com/doi/10.1002/9783527612666.ch07/summary"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sciencedirect.com/topics/chemistry/vibrational-spectru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9" name="Google Shape;179;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n-CA" dirty="0"/>
              <a:t>"</a:t>
            </a:r>
            <a:r>
              <a:rPr lang="en-CA" dirty="0" err="1"/>
              <a:t>Métodos</a:t>
            </a:r>
            <a:r>
              <a:rPr lang="en-CA" dirty="0"/>
              <a:t> </a:t>
            </a:r>
            <a:r>
              <a:rPr lang="en-CA" dirty="0" err="1"/>
              <a:t>multivariados</a:t>
            </a:r>
            <a:r>
              <a:rPr lang="en-CA" dirty="0"/>
              <a:t> de analysis de </a:t>
            </a:r>
            <a:r>
              <a:rPr lang="en-CA" dirty="0" err="1"/>
              <a:t>datos</a:t>
            </a:r>
            <a:r>
              <a:rPr lang="en-CA" dirty="0"/>
              <a:t> </a:t>
            </a:r>
            <a:r>
              <a:rPr lang="en-CA" dirty="0" err="1"/>
              <a:t>aplicados</a:t>
            </a:r>
            <a:r>
              <a:rPr lang="en-CA" dirty="0"/>
              <a:t> a </a:t>
            </a:r>
            <a:r>
              <a:rPr lang="en-CA" dirty="0" err="1"/>
              <a:t>datos</a:t>
            </a:r>
            <a:r>
              <a:rPr lang="en-CA" dirty="0"/>
              <a:t> de </a:t>
            </a:r>
            <a:r>
              <a:rPr lang="en-CA" dirty="0" err="1"/>
              <a:t>interés</a:t>
            </a:r>
            <a:r>
              <a:rPr lang="en-CA" dirty="0"/>
              <a:t> </a:t>
            </a:r>
            <a:r>
              <a:rPr lang="en-CA" dirty="0" err="1"/>
              <a:t>químico</a:t>
            </a:r>
            <a:r>
              <a:rPr lang="en-CA" dirty="0"/>
              <a:t>.“</a:t>
            </a:r>
            <a:endParaRPr dirty="0"/>
          </a:p>
          <a:p>
            <a:pPr marL="171450" lvl="0" indent="-95250" algn="l" rtl="0">
              <a:lnSpc>
                <a:spcPct val="100000"/>
              </a:lnSpc>
              <a:spcBef>
                <a:spcPts val="0"/>
              </a:spcBef>
              <a:spcAft>
                <a:spcPts val="0"/>
              </a:spcAft>
              <a:buClr>
                <a:schemeClr val="dk1"/>
              </a:buClr>
              <a:buSzPts val="1200"/>
              <a:buFont typeface="Calibri"/>
              <a:buNone/>
            </a:pPr>
            <a:endParaRPr dirty="0"/>
          </a:p>
          <a:p>
            <a:pPr marL="171450" lvl="0" indent="-171450" algn="l" rtl="0">
              <a:lnSpc>
                <a:spcPct val="100000"/>
              </a:lnSpc>
              <a:spcBef>
                <a:spcPts val="0"/>
              </a:spcBef>
              <a:spcAft>
                <a:spcPts val="0"/>
              </a:spcAft>
              <a:buClr>
                <a:schemeClr val="dk1"/>
              </a:buClr>
              <a:buSzPts val="1200"/>
              <a:buFont typeface="Calibri"/>
              <a:buChar char="•"/>
            </a:pPr>
            <a:r>
              <a:rPr lang="en-CA" dirty="0" err="1"/>
              <a:t>Otro</a:t>
            </a:r>
            <a:r>
              <a:rPr lang="en-CA" dirty="0"/>
              <a:t> </a:t>
            </a:r>
            <a:r>
              <a:rPr lang="en-CA" dirty="0" err="1"/>
              <a:t>decia</a:t>
            </a:r>
            <a:r>
              <a:rPr lang="en-CA" dirty="0"/>
              <a:t> que chemometrics Is what chemometricians do. </a:t>
            </a:r>
            <a:endParaRPr dirty="0"/>
          </a:p>
        </p:txBody>
      </p:sp>
      <p:sp>
        <p:nvSpPr>
          <p:cNvPr id="180" name="Google Shape;180;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CA"/>
              <a:t>4</a:t>
            </a:fld>
            <a:endParaRPr/>
          </a:p>
        </p:txBody>
      </p:sp>
    </p:spTree>
    <p:extLst>
      <p:ext uri="{BB962C8B-B14F-4D97-AF65-F5344CB8AC3E}">
        <p14:creationId xmlns:p14="http://schemas.microsoft.com/office/powerpoint/2010/main" val="2879304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br>
              <a:rPr lang="en-US" dirty="0"/>
            </a:br>
            <a:r>
              <a:rPr lang="en-US" b="0" i="0" dirty="0">
                <a:solidFill>
                  <a:srgbClr val="374151"/>
                </a:solidFill>
                <a:effectLst/>
                <a:latin typeface="Söhne"/>
              </a:rPr>
              <a:t>So far, we've only discussed the first principal component. The total number of principal components is equal to the dimensionality of the feature set. The second principal component is the direction of maximum variance that the first principal component doesn't account for; therefore, its direction is perpendicular or orthogonal to the first principal component. In more than two dimensions, the principal components are determined in decreasing variance order as follows. Start by finding the first principal component. The second principal component lies in the direction of maximum variance among all directions orthogonal to the first principal component. The third principal component is the direction of maximum variance among all directions orthogonal to the first two principal components. This process continues until only one orthogonal direction remains, which becomes the final principal component.</a:t>
            </a:r>
          </a:p>
          <a:p>
            <a:pPr marL="0" marR="0" lvl="0" indent="0" algn="l" rtl="0">
              <a:lnSpc>
                <a:spcPct val="100000"/>
              </a:lnSpc>
              <a:spcBef>
                <a:spcPts val="0"/>
              </a:spcBef>
              <a:spcAft>
                <a:spcPts val="0"/>
              </a:spcAft>
              <a:buClr>
                <a:schemeClr val="dk1"/>
              </a:buClr>
              <a:buSzPts val="1200"/>
              <a:buFont typeface="Calibri"/>
              <a:buNone/>
            </a:pPr>
            <a:endParaRPr lang="en-US" b="0" i="0" dirty="0">
              <a:solidFill>
                <a:srgbClr val="374151"/>
              </a:solidFill>
              <a:effectLst/>
              <a:latin typeface="Söhne"/>
            </a:endParaRPr>
          </a:p>
          <a:p>
            <a:pPr marL="0" marR="0" lvl="0" indent="0" algn="l" rtl="0">
              <a:lnSpc>
                <a:spcPct val="100000"/>
              </a:lnSpc>
              <a:spcBef>
                <a:spcPts val="0"/>
              </a:spcBef>
              <a:spcAft>
                <a:spcPts val="0"/>
              </a:spcAft>
              <a:buClr>
                <a:schemeClr val="dk1"/>
              </a:buClr>
              <a:buSzPts val="1200"/>
              <a:buFont typeface="Calibri"/>
              <a:buNone/>
            </a:pPr>
            <a:br>
              <a:rPr lang="en-US" dirty="0"/>
            </a:br>
            <a:r>
              <a:rPr lang="en-US" b="0" i="0" dirty="0">
                <a:solidFill>
                  <a:srgbClr val="374151"/>
                </a:solidFill>
                <a:effectLst/>
                <a:latin typeface="Söhne"/>
              </a:rPr>
              <a:t>The result is a new coordinate system where the original axes have been rotated to maximize variance along the new axes.</a:t>
            </a:r>
            <a:endParaRPr dirty="0"/>
          </a:p>
        </p:txBody>
      </p:sp>
      <p:sp>
        <p:nvSpPr>
          <p:cNvPr id="506" name="Google Shape;50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16</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br>
              <a:rPr lang="en-US" b="0" i="0" dirty="0">
                <a:solidFill>
                  <a:srgbClr val="374151"/>
                </a:solidFill>
                <a:effectLst/>
                <a:latin typeface="Söhne"/>
              </a:rPr>
            </a:br>
            <a:r>
              <a:rPr lang="en-US" b="0" i="0" dirty="0">
                <a:solidFill>
                  <a:srgbClr val="374151"/>
                </a:solidFill>
                <a:effectLst/>
                <a:latin typeface="Söhne"/>
              </a:rPr>
              <a:t>In this example, the variance of variable A is 0.67, and the variance of the second variable is 0.25. The covariance between the two variables is 0.55, as reflected in the main diagonal of the matrix.</a:t>
            </a:r>
          </a:p>
          <a:p>
            <a:pPr algn="l"/>
            <a:r>
              <a:rPr lang="en-US" b="0" i="0" dirty="0">
                <a:solidFill>
                  <a:srgbClr val="374151"/>
                </a:solidFill>
                <a:effectLst/>
                <a:latin typeface="Söhne"/>
              </a:rPr>
              <a:t>Because they are square and symmetric, covariance matrices are diagonalizable, meaning that an eigenvalue decomposition can be performed on the matrix. This is where PCA finds the eigenvectors and eigenvalues for the dataset.</a:t>
            </a:r>
          </a:p>
          <a:p>
            <a:pPr algn="l"/>
            <a:r>
              <a:rPr lang="en-US" b="0" i="0" dirty="0">
                <a:solidFill>
                  <a:srgbClr val="374151"/>
                </a:solidFill>
                <a:effectLst/>
                <a:latin typeface="Söhne"/>
              </a:rPr>
              <a:t>An eigenvector of a linear transformation is a vector (other than zero) that changes by a scalar multiple of itself when the related linear transformation is applied. The eigenvalue is the scalar associated with the eigenvector.</a:t>
            </a:r>
          </a:p>
          <a:p>
            <a:pPr algn="l"/>
            <a:r>
              <a:rPr lang="en-US" b="0" i="0" dirty="0">
                <a:solidFill>
                  <a:srgbClr val="374151"/>
                </a:solidFill>
                <a:effectLst/>
                <a:latin typeface="Söhne"/>
              </a:rPr>
              <a:t>Eigenvalues are important because they provide a ranking criterion for the newly derived variables (axes). The principal components (eigenvectors) are sorted in descending eigenvalue order. The principal components with the highest eigenvalues are "selected first" as principal components because they represent the most variation in the data.</a:t>
            </a:r>
          </a:p>
          <a:p>
            <a:pPr algn="l"/>
            <a:r>
              <a:rPr lang="en-US" b="0" i="0" dirty="0">
                <a:solidFill>
                  <a:srgbClr val="374151"/>
                </a:solidFill>
                <a:effectLst/>
                <a:latin typeface="Söhne"/>
              </a:rPr>
              <a:t>You can specify to return nearly as many principal components as there are variables in your original dataset (usually up to n-1, where n is the number of original input variables), but most of the variance will be accounted for in the top principal components.</a:t>
            </a:r>
          </a:p>
          <a:p>
            <a:pPr algn="l"/>
            <a:r>
              <a:rPr lang="en-US" b="0" i="0" dirty="0">
                <a:solidFill>
                  <a:srgbClr val="374151"/>
                </a:solidFill>
                <a:effectLst/>
                <a:latin typeface="Söhne"/>
              </a:rPr>
              <a:t>After identifying the principal components of a dataset, the observations from the original dataset need to be transformed into the selected principal components.</a:t>
            </a:r>
          </a:p>
          <a:p>
            <a:pPr algn="l"/>
            <a:r>
              <a:rPr lang="en-US" b="0" i="0" dirty="0">
                <a:solidFill>
                  <a:srgbClr val="374151"/>
                </a:solidFill>
                <a:effectLst/>
                <a:latin typeface="Söhne"/>
              </a:rPr>
              <a:t>To convert the original points, we create a projection matrix. This projection matrix is simply the selected eigenvectors concatenated into a matrix. We can then multiply the matrix of our original observations and variables by our projection matrix. The result of this process is a transformed dataset, projected into our new data space, composed of our principal components!</a:t>
            </a:r>
          </a:p>
          <a:p>
            <a:pPr marL="0" lvl="0" indent="0" algn="l" rtl="0">
              <a:spcBef>
                <a:spcPts val="0"/>
              </a:spcBef>
              <a:spcAft>
                <a:spcPts val="0"/>
              </a:spcAft>
              <a:buNone/>
            </a:pPr>
            <a:endParaRPr dirty="0"/>
          </a:p>
        </p:txBody>
      </p:sp>
      <p:sp>
        <p:nvSpPr>
          <p:cNvPr id="530" name="Google Shape;530;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17</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7:notes"/>
          <p:cNvSpPr>
            <a:spLocks noGrp="1" noRot="1" noChangeAspect="1"/>
          </p:cNvSpPr>
          <p:nvPr>
            <p:ph type="sldImg" idx="2"/>
          </p:nvPr>
        </p:nvSpPr>
        <p:spPr>
          <a:xfrm>
            <a:off x="107950" y="739775"/>
            <a:ext cx="6581775"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228600" lvl="0" indent="-158115" algn="l" rtl="0">
              <a:lnSpc>
                <a:spcPct val="90000"/>
              </a:lnSpc>
              <a:spcBef>
                <a:spcPts val="0"/>
              </a:spcBef>
              <a:spcAft>
                <a:spcPts val="0"/>
              </a:spcAft>
              <a:buClr>
                <a:schemeClr val="dk1"/>
              </a:buClr>
              <a:buSzPts val="1110"/>
              <a:buFont typeface="Calibri"/>
              <a:buNone/>
            </a:pPr>
            <a:r>
              <a:rPr lang="en-US" sz="1110" dirty="0">
                <a:solidFill>
                  <a:schemeClr val="dk1"/>
                </a:solidFill>
                <a:latin typeface="Calibri"/>
                <a:ea typeface="Calibri"/>
                <a:cs typeface="Calibri"/>
                <a:sym typeface="Calibri"/>
              </a:rPr>
              <a:t>The initial data table, i.e., the (N x P) dimension matrix X, is expressed as the product of the matrix T of scores (or factorial coordinates), with dimensions (N x A), where A is the number of retained principal components, and the transposition of the matrix P of loadings, with dimensions (P x A). Additionally, the matrix E, representing the residual variance, with dimensions (N x P), is included. It's worth noting that A, the number of retained principal components for the model, is typically much smaller than N and P. In fact, it's a reduction in dimensionality.</a:t>
            </a:r>
          </a:p>
          <a:p>
            <a:pPr marL="228600" lvl="0" indent="-158115" algn="l" rtl="0">
              <a:lnSpc>
                <a:spcPct val="90000"/>
              </a:lnSpc>
              <a:spcBef>
                <a:spcPts val="0"/>
              </a:spcBef>
              <a:spcAft>
                <a:spcPts val="0"/>
              </a:spcAft>
              <a:buClr>
                <a:schemeClr val="dk1"/>
              </a:buClr>
              <a:buSzPts val="1110"/>
              <a:buFont typeface="Calibri"/>
              <a:buNone/>
            </a:pPr>
            <a:endParaRPr lang="en-US" sz="1110" dirty="0">
              <a:solidFill>
                <a:schemeClr val="dk1"/>
              </a:solidFill>
              <a:latin typeface="Calibri"/>
              <a:ea typeface="Calibri"/>
              <a:cs typeface="Calibri"/>
              <a:sym typeface="Calibri"/>
            </a:endParaRPr>
          </a:p>
          <a:p>
            <a:pPr marL="228600" lvl="0" indent="-158115" algn="l" rtl="0">
              <a:lnSpc>
                <a:spcPct val="90000"/>
              </a:lnSpc>
              <a:spcBef>
                <a:spcPts val="0"/>
              </a:spcBef>
              <a:spcAft>
                <a:spcPts val="0"/>
              </a:spcAft>
              <a:buClr>
                <a:schemeClr val="dk1"/>
              </a:buClr>
              <a:buSzPts val="1110"/>
              <a:buFont typeface="Calibri"/>
              <a:buNone/>
            </a:pPr>
            <a:r>
              <a:rPr lang="en-US" sz="1110" dirty="0">
                <a:solidFill>
                  <a:schemeClr val="dk1"/>
                </a:solidFill>
                <a:latin typeface="Calibri"/>
                <a:ea typeface="Calibri"/>
                <a:cs typeface="Calibri"/>
                <a:sym typeface="Calibri"/>
              </a:rPr>
              <a:t>Scores: Each Principal Component represents a specific percentage of variance explained by the model, in relation to the total variance in the dataset, which sums up to 100%. The Principal Components are always ordered in decreasing order of the explained variance percentage.</a:t>
            </a:r>
          </a:p>
          <a:p>
            <a:pPr marL="228600" lvl="0" indent="-158115" algn="l" rtl="0">
              <a:lnSpc>
                <a:spcPct val="90000"/>
              </a:lnSpc>
              <a:spcBef>
                <a:spcPts val="0"/>
              </a:spcBef>
              <a:spcAft>
                <a:spcPts val="0"/>
              </a:spcAft>
              <a:buClr>
                <a:schemeClr val="dk1"/>
              </a:buClr>
              <a:buSzPts val="1110"/>
              <a:buFont typeface="Calibri"/>
              <a:buNone/>
            </a:pPr>
            <a:endParaRPr lang="en-US" sz="1110" dirty="0">
              <a:solidFill>
                <a:schemeClr val="dk1"/>
              </a:solidFill>
              <a:latin typeface="Calibri"/>
              <a:ea typeface="Calibri"/>
              <a:cs typeface="Calibri"/>
              <a:sym typeface="Calibri"/>
            </a:endParaRPr>
          </a:p>
          <a:p>
            <a:pPr marL="228600" lvl="0" indent="-158115" algn="l" rtl="0">
              <a:lnSpc>
                <a:spcPct val="90000"/>
              </a:lnSpc>
              <a:spcBef>
                <a:spcPts val="0"/>
              </a:spcBef>
              <a:spcAft>
                <a:spcPts val="0"/>
              </a:spcAft>
              <a:buClr>
                <a:schemeClr val="dk1"/>
              </a:buClr>
              <a:buSzPts val="1110"/>
              <a:buFont typeface="Calibri"/>
              <a:buNone/>
            </a:pPr>
            <a:r>
              <a:rPr lang="en-US" sz="1110" dirty="0">
                <a:solidFill>
                  <a:schemeClr val="dk1"/>
                </a:solidFill>
                <a:latin typeface="Calibri"/>
                <a:ea typeface="Calibri"/>
                <a:cs typeface="Calibri"/>
                <a:sym typeface="Calibri"/>
              </a:rPr>
              <a:t>Loadings: They represent the initial variables in the vector space constructed around the Principal Components. The distance of the projection of an initial variable onto the Principal Components corresponds to a loading or factorial contribution, meaning its weight or contribution or influence in building the PCs. The cosine of the angle formed between an initial variable and a PC corresponds to the correlation between both vectors.</a:t>
            </a:r>
          </a:p>
          <a:p>
            <a:pPr marL="228600" lvl="0" indent="-158115" algn="l" rtl="0">
              <a:lnSpc>
                <a:spcPct val="90000"/>
              </a:lnSpc>
              <a:spcBef>
                <a:spcPts val="0"/>
              </a:spcBef>
              <a:spcAft>
                <a:spcPts val="0"/>
              </a:spcAft>
              <a:buClr>
                <a:schemeClr val="dk1"/>
              </a:buClr>
              <a:buSzPts val="1110"/>
              <a:buFont typeface="Calibri"/>
              <a:buNone/>
            </a:pPr>
            <a:endParaRPr lang="en-US" sz="1110" dirty="0">
              <a:solidFill>
                <a:schemeClr val="dk1"/>
              </a:solidFill>
              <a:latin typeface="Calibri"/>
              <a:ea typeface="Calibri"/>
              <a:cs typeface="Calibri"/>
              <a:sym typeface="Calibri"/>
            </a:endParaRPr>
          </a:p>
          <a:p>
            <a:pPr marL="228600" lvl="0" indent="-158115" algn="l" rtl="0">
              <a:lnSpc>
                <a:spcPct val="90000"/>
              </a:lnSpc>
              <a:spcBef>
                <a:spcPts val="0"/>
              </a:spcBef>
              <a:spcAft>
                <a:spcPts val="0"/>
              </a:spcAft>
              <a:buClr>
                <a:schemeClr val="dk1"/>
              </a:buClr>
              <a:buSzPts val="1110"/>
              <a:buFont typeface="Calibri"/>
              <a:buNone/>
            </a:pPr>
            <a:r>
              <a:rPr lang="en-US" sz="1110" dirty="0">
                <a:solidFill>
                  <a:schemeClr val="dk1"/>
                </a:solidFill>
                <a:latin typeface="Calibri"/>
                <a:ea typeface="Calibri"/>
                <a:cs typeface="Calibri"/>
                <a:sym typeface="Calibri"/>
              </a:rPr>
              <a:t>Remember that a Principal Component is a linear combination of initial variables. The loadings correspond to the parameters 'p' in this equation.</a:t>
            </a:r>
          </a:p>
          <a:p>
            <a:pPr marL="228600" lvl="0" indent="-158115" algn="l" rtl="0">
              <a:lnSpc>
                <a:spcPct val="90000"/>
              </a:lnSpc>
              <a:spcBef>
                <a:spcPts val="0"/>
              </a:spcBef>
              <a:spcAft>
                <a:spcPts val="0"/>
              </a:spcAft>
              <a:buClr>
                <a:schemeClr val="dk1"/>
              </a:buClr>
              <a:buSzPts val="1110"/>
              <a:buFont typeface="Calibri"/>
              <a:buNone/>
            </a:pPr>
            <a:endParaRPr lang="en-US" sz="1110" dirty="0">
              <a:solidFill>
                <a:schemeClr val="dk1"/>
              </a:solidFill>
              <a:latin typeface="Calibri"/>
              <a:ea typeface="Calibri"/>
              <a:cs typeface="Calibri"/>
              <a:sym typeface="Calibri"/>
            </a:endParaRPr>
          </a:p>
          <a:p>
            <a:pPr marL="228600" lvl="0" indent="-158115" algn="l" rtl="0">
              <a:lnSpc>
                <a:spcPct val="90000"/>
              </a:lnSpc>
              <a:spcBef>
                <a:spcPts val="0"/>
              </a:spcBef>
              <a:spcAft>
                <a:spcPts val="0"/>
              </a:spcAft>
              <a:buClr>
                <a:schemeClr val="dk1"/>
              </a:buClr>
              <a:buSzPts val="1110"/>
              <a:buFont typeface="Calibri"/>
              <a:buNone/>
            </a:pPr>
            <a:endParaRPr lang="en-US" sz="1110" dirty="0">
              <a:solidFill>
                <a:schemeClr val="dk1"/>
              </a:solidFill>
              <a:latin typeface="Calibri"/>
              <a:ea typeface="Calibri"/>
              <a:cs typeface="Calibri"/>
              <a:sym typeface="Calibri"/>
            </a:endParaRPr>
          </a:p>
          <a:p>
            <a:pPr marL="228600" lvl="0" indent="-158115" algn="l" rtl="0">
              <a:lnSpc>
                <a:spcPct val="90000"/>
              </a:lnSpc>
              <a:spcBef>
                <a:spcPts val="0"/>
              </a:spcBef>
              <a:spcAft>
                <a:spcPts val="0"/>
              </a:spcAft>
              <a:buClr>
                <a:schemeClr val="dk1"/>
              </a:buClr>
              <a:buSzPts val="1110"/>
              <a:buFont typeface="Calibri"/>
              <a:buNone/>
            </a:pPr>
            <a:endParaRPr lang="en-US" sz="1110" dirty="0">
              <a:solidFill>
                <a:schemeClr val="dk1"/>
              </a:solidFill>
              <a:latin typeface="Calibri"/>
              <a:ea typeface="Calibri"/>
              <a:cs typeface="Calibri"/>
              <a:sym typeface="Calibri"/>
            </a:endParaRPr>
          </a:p>
          <a:p>
            <a:pPr marL="228600" lvl="0" indent="-158115" algn="l" rtl="0">
              <a:lnSpc>
                <a:spcPct val="90000"/>
              </a:lnSpc>
              <a:spcBef>
                <a:spcPts val="0"/>
              </a:spcBef>
              <a:spcAft>
                <a:spcPts val="0"/>
              </a:spcAft>
              <a:buClr>
                <a:schemeClr val="dk1"/>
              </a:buClr>
              <a:buSzPts val="1110"/>
              <a:buFont typeface="Calibri"/>
              <a:buNone/>
            </a:pPr>
            <a:endParaRPr lang="en-US" sz="1110" dirty="0">
              <a:solidFill>
                <a:schemeClr val="dk1"/>
              </a:solidFill>
              <a:latin typeface="Calibri"/>
              <a:ea typeface="Calibri"/>
              <a:cs typeface="Calibri"/>
              <a:sym typeface="Calibri"/>
            </a:endParaRPr>
          </a:p>
          <a:p>
            <a:pPr marL="228600" lvl="0" indent="-158115" algn="l" rtl="0">
              <a:lnSpc>
                <a:spcPct val="90000"/>
              </a:lnSpc>
              <a:spcBef>
                <a:spcPts val="0"/>
              </a:spcBef>
              <a:spcAft>
                <a:spcPts val="0"/>
              </a:spcAft>
              <a:buClr>
                <a:schemeClr val="dk1"/>
              </a:buClr>
              <a:buSzPts val="1110"/>
              <a:buFont typeface="Calibri"/>
              <a:buNone/>
            </a:pPr>
            <a:endParaRPr sz="1110" dirty="0">
              <a:solidFill>
                <a:schemeClr val="dk1"/>
              </a:solidFill>
              <a:latin typeface="Calibri"/>
              <a:ea typeface="Calibri"/>
              <a:cs typeface="Calibri"/>
              <a:sym typeface="Calibri"/>
            </a:endParaRPr>
          </a:p>
        </p:txBody>
      </p:sp>
      <p:sp>
        <p:nvSpPr>
          <p:cNvPr id="539" name="Google Shape;53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18:notes"/>
          <p:cNvSpPr>
            <a:spLocks noGrp="1" noRot="1" noChangeAspect="1"/>
          </p:cNvSpPr>
          <p:nvPr>
            <p:ph type="sldImg" idx="2"/>
          </p:nvPr>
        </p:nvSpPr>
        <p:spPr>
          <a:xfrm>
            <a:off x="107950" y="739775"/>
            <a:ext cx="6581775"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br>
              <a:rPr lang="en-US" b="0" i="0" dirty="0">
                <a:solidFill>
                  <a:srgbClr val="374151"/>
                </a:solidFill>
                <a:effectLst/>
                <a:latin typeface="Söhne"/>
              </a:rPr>
            </a:br>
            <a:r>
              <a:rPr lang="en-US" b="0" i="0" dirty="0">
                <a:solidFill>
                  <a:srgbClr val="374151"/>
                </a:solidFill>
                <a:effectLst/>
                <a:latin typeface="Söhne"/>
              </a:rPr>
              <a:t>The breakdown of PCA is also provided for the specific case of spectral data. A measured spectrum belonging to the spectral base is decomposed component by component as the product of a score (or factorial coordinate) and a loading, which is seen as a spectrum. This loading represents the useful information. The residual variance matrix contains the unexplained part of the signal, i.e., the noise.</a:t>
            </a:r>
          </a:p>
          <a:p>
            <a:pPr algn="l"/>
            <a:r>
              <a:rPr lang="en-US" b="0" i="0" dirty="0">
                <a:solidFill>
                  <a:srgbClr val="374151"/>
                </a:solidFill>
                <a:effectLst/>
                <a:latin typeface="Söhne"/>
              </a:rPr>
              <a:t>Remember that the optimization criterion for PCA is to maximize the variance of the X matrix transformed by the Principal Components (PCs) (2). This is equivalent to diagonalizing the dot product X'X, which corresponds to the covariance matrix (3).</a:t>
            </a:r>
          </a:p>
          <a:p>
            <a:pPr algn="l"/>
            <a:r>
              <a:rPr lang="en-US" b="0" i="0" dirty="0">
                <a:solidFill>
                  <a:srgbClr val="374151"/>
                </a:solidFill>
                <a:effectLst/>
                <a:latin typeface="Söhne"/>
              </a:rPr>
              <a:t>From this algebraic operation, the calculation of the eigenvectors associated with the Principal Directions (CP) follows. The eigenvalues correspond to the inertia captured by each PC.</a:t>
            </a:r>
          </a:p>
          <a:p>
            <a:pPr marL="0" lvl="0" indent="0" algn="l" rtl="0">
              <a:spcBef>
                <a:spcPts val="0"/>
              </a:spcBef>
              <a:spcAft>
                <a:spcPts val="0"/>
              </a:spcAft>
              <a:buNone/>
            </a:pPr>
            <a:endParaRPr dirty="0"/>
          </a:p>
        </p:txBody>
      </p:sp>
      <p:sp>
        <p:nvSpPr>
          <p:cNvPr id="553" name="Google Shape;55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fontScale="70000" lnSpcReduction="20000"/>
          </a:bodyPr>
          <a:lstStyle/>
          <a:p>
            <a:pPr algn="l"/>
            <a:r>
              <a:rPr lang="es-ES" sz="1200" b="1" i="0" dirty="0">
                <a:solidFill>
                  <a:schemeClr val="dk1"/>
                </a:solidFill>
                <a:latin typeface="Calibri"/>
                <a:ea typeface="Calibri"/>
                <a:cs typeface="Calibri"/>
                <a:sym typeface="Calibri"/>
              </a:rPr>
              <a:t> </a:t>
            </a:r>
            <a:br>
              <a:rPr lang="en-US" b="0" i="0" dirty="0">
                <a:solidFill>
                  <a:srgbClr val="374151"/>
                </a:solidFill>
                <a:effectLst/>
                <a:latin typeface="Söhne"/>
              </a:rPr>
            </a:br>
            <a:r>
              <a:rPr lang="en-US" b="0" i="0" dirty="0">
                <a:solidFill>
                  <a:srgbClr val="374151"/>
                </a:solidFill>
                <a:effectLst/>
                <a:latin typeface="Söhne"/>
              </a:rPr>
              <a:t>"Eigenvalues are particularly important. The number of factors to retain is a crucial decision in principal component analysis. The goal is to reduce the number of variables to a more manageable number of factors while retaining important information. A good way to make this decision is by examining the eigenvalues. The eigenvalues, one for each factor, add up to the number of variables in the input data. So, if, for example, we have 21 input data variables, the eigenvalues would sum to 21 units of variance. Principal component analysis seeks to explain individual variables through the strength of their relationships with underlying factors. We're looking for factors that explain or underlie more than a single variable. Thus, a good criterion for determining how many factors to retain is if the eigenvalue of a factor is greater than one. If so, it represents more than a single variable, which is why I decided to retain three factors. There are actually six factors in this dataset with eigenvalues greater than one, but the eigenvalues for four, five, and six are only slightly greater than one, so I decided to retain only three factors for the purpose of rotation. There are other ways to make this decision, but all are a mix of objective and subjective criteria.</a:t>
            </a:r>
          </a:p>
          <a:p>
            <a:pPr algn="l"/>
            <a:r>
              <a:rPr lang="en-US" b="0" i="0" dirty="0">
                <a:solidFill>
                  <a:srgbClr val="374151"/>
                </a:solidFill>
                <a:effectLst/>
                <a:latin typeface="Söhne"/>
              </a:rPr>
              <a:t>There are many other reasons why eigenvalues and their accompanying eigenvectors are important. Among these reasons is that the factors are extracted from the data sequentially. The factor that explains the most variance is extracted first. Then, the factor that explains the second-highest degree of variance is extracted, and so on. Furthermore, the factors are all orthogonal to each other. That simply means that the factors have zero correlation with each other, and, in turn, that means that each factor measures something unique. There is no ambiguity about how variance is assigned to each factor. In an orthogonal solution, like the one we are working with here, any variation associated with one factor cannot be associated with any other factor. This is because of how the factors are extracted from the original set of variables.</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dirty="0"/>
              <a:t>How to perform PCA</a:t>
            </a:r>
            <a:br>
              <a:rPr lang="en-US" dirty="0"/>
            </a:br>
            <a:r>
              <a:rPr lang="en-US" dirty="0"/>
              <a:t>1. Scale and center the original variables by the </a:t>
            </a:r>
            <a:r>
              <a:rPr lang="en-US" dirty="0" err="1"/>
              <a:t>mean.Calculate</a:t>
            </a:r>
            <a:r>
              <a:rPr lang="en-US" dirty="0"/>
              <a:t> the components, scores, and variances.</a:t>
            </a:r>
            <a:endParaRPr lang="en-US" b="0" i="0" dirty="0">
              <a:solidFill>
                <a:srgbClr val="374151"/>
              </a:solidFill>
              <a:effectLst/>
              <a:latin typeface="Söhne"/>
            </a:endParaRPr>
          </a:p>
          <a:p>
            <a:pPr algn="l"/>
            <a:endParaRPr lang="en-US" b="0" i="0" dirty="0">
              <a:solidFill>
                <a:srgbClr val="374151"/>
              </a:solidFill>
              <a:effectLst/>
              <a:latin typeface="Söhne"/>
            </a:endParaRPr>
          </a:p>
          <a:p>
            <a:pPr marL="0" lvl="0" indent="0" algn="l" rtl="0">
              <a:spcBef>
                <a:spcPts val="0"/>
              </a:spcBef>
              <a:spcAft>
                <a:spcPts val="0"/>
              </a:spcAft>
              <a:buNone/>
            </a:pPr>
            <a:r>
              <a:rPr lang="en-US" b="0" i="0" dirty="0">
                <a:solidFill>
                  <a:srgbClr val="374151"/>
                </a:solidFill>
                <a:effectLst/>
                <a:latin typeface="Söhne"/>
              </a:rPr>
              <a:t>2. Next, apply the variance threshold so that only the high-variance components are retained. Another common approach is to set a percentage of the total variance to preserve, and then retain the minimum number of components that satisfy this condition</a:t>
            </a:r>
          </a:p>
          <a:p>
            <a:pPr marL="0" lvl="0" indent="0" algn="l" rtl="0">
              <a:spcBef>
                <a:spcPts val="0"/>
              </a:spcBef>
              <a:spcAft>
                <a:spcPts val="0"/>
              </a:spcAft>
              <a:buNone/>
            </a:pPr>
            <a:endParaRPr lang="en-US" b="0" i="0" dirty="0">
              <a:solidFill>
                <a:srgbClr val="374151"/>
              </a:solidFill>
              <a:effectLst/>
              <a:latin typeface="Söhne"/>
            </a:endParaRPr>
          </a:p>
          <a:p>
            <a:pPr marL="0" lvl="0" indent="0" algn="l" rtl="0">
              <a:spcBef>
                <a:spcPts val="0"/>
              </a:spcBef>
              <a:spcAft>
                <a:spcPts val="0"/>
              </a:spcAft>
              <a:buNone/>
            </a:pPr>
            <a:endParaRPr lang="en-US" b="0" i="0" dirty="0">
              <a:solidFill>
                <a:srgbClr val="374151"/>
              </a:solidFill>
              <a:effectLst/>
              <a:latin typeface="Söhne"/>
            </a:endParaRPr>
          </a:p>
          <a:p>
            <a:pPr algn="l">
              <a:buFont typeface="+mj-lt"/>
              <a:buAutoNum type="arabicPeriod" startAt="3"/>
            </a:pPr>
            <a:r>
              <a:rPr lang="en-US" b="0" i="0" dirty="0">
                <a:effectLst/>
                <a:latin typeface="Söhne"/>
              </a:rPr>
              <a:t>Apply the variance filter. Discard components below the variance threshold. Retain the minimum number of components that cover the target variance.</a:t>
            </a:r>
          </a:p>
          <a:p>
            <a:pPr algn="l">
              <a:buFont typeface="+mj-lt"/>
              <a:buAutoNum type="arabicPeriod" startAt="3"/>
            </a:pPr>
            <a:endParaRPr lang="en-US" b="0" i="0" dirty="0">
              <a:effectLst/>
              <a:latin typeface="Söhne"/>
            </a:endParaRPr>
          </a:p>
          <a:p>
            <a:pPr algn="l">
              <a:buFont typeface="+mj-lt"/>
              <a:buAutoNum type="arabicPeriod" startAt="3"/>
            </a:pPr>
            <a:r>
              <a:rPr lang="en-US" b="0" i="0" dirty="0">
                <a:solidFill>
                  <a:srgbClr val="374151"/>
                </a:solidFill>
                <a:effectLst/>
                <a:latin typeface="Söhne"/>
              </a:rPr>
              <a:t>The scores of the retained components are a new set of features.</a:t>
            </a:r>
            <a:endParaRPr lang="en-US" b="0" i="0" dirty="0">
              <a:effectLst/>
              <a:latin typeface="Söhne"/>
            </a:endParaRPr>
          </a:p>
          <a:p>
            <a:br>
              <a:rPr lang="en-US" dirty="0"/>
            </a:br>
            <a:endParaRPr b="1" dirty="0"/>
          </a:p>
        </p:txBody>
      </p:sp>
      <p:sp>
        <p:nvSpPr>
          <p:cNvPr id="572" name="Google Shape;572;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20</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b="0" i="0" dirty="0">
                <a:solidFill>
                  <a:srgbClr val="374151"/>
                </a:solidFill>
                <a:effectLst/>
                <a:latin typeface="Söhne"/>
              </a:rPr>
              <a:t>Ideally, we would like to have a subset of variables that are strongly related to one of the principal components, and then another subset that is strongly related to the other principal component. This ideal situation rarely arises immediately after the factors have been extracted, but we can get closer to that ideal configuration by rotating the axes, keeping the data points where they are but turning the axes so that each variable is close to the center of the graph on one or more axes and far from the center of the graph only on one axis. Once you have rotated the axes to that alignment, you will find individual variables that are strongly related to a component far from the center of the graph and you will find variables that are weakly related to the component near the origin point of its axes.</a:t>
            </a:r>
            <a:endParaRPr dirty="0"/>
          </a:p>
        </p:txBody>
      </p:sp>
      <p:sp>
        <p:nvSpPr>
          <p:cNvPr id="591" name="Google Shape;591;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21</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lnSpcReduction="10000"/>
          </a:bodyPr>
          <a:lstStyle/>
          <a:p>
            <a:pPr algn="l"/>
            <a:r>
              <a:rPr lang="en-US" sz="1100" b="0" i="0" dirty="0">
                <a:solidFill>
                  <a:srgbClr val="374151"/>
                </a:solidFill>
                <a:effectLst/>
                <a:latin typeface="Söhne"/>
              </a:rPr>
              <a:t>Only three factors are displayed in columns B, C, and D. Remember that when I completed the principal components dialog box, I wanted to retain three factors. The original variables are shown in column A. The numbers in this table are called factor loadings. You can interpret them as if they were correlation coefficients ranging from a minimum of -1.0, indicating a perfect negative relationship, to 0.0, indicating no relationship, to 1.0, indicating a perfect positive relationship.</a:t>
            </a:r>
          </a:p>
          <a:p>
            <a:pPr algn="l"/>
            <a:r>
              <a:rPr lang="en-US" sz="1100" b="0" i="0" dirty="0">
                <a:solidFill>
                  <a:srgbClr val="374151"/>
                </a:solidFill>
                <a:effectLst/>
                <a:latin typeface="Söhne"/>
              </a:rPr>
              <a:t>I have highlighted in yellow the factor loadings that exceed 0.5. These are stronger loadings, so you can see that products C, D, J, and U load quite strongly on the first factor. Similarly, product H, product I, and product L load quite strongly on the second factor. Four additional products, O, P, R, and S, load moderately on the third factor. Note that there are several products that start with products A, B, E, F, and G, and so on, that do not load strongly on any of the three factors. These products tend to exhibit unique variation, variation that they do not share with other products. You may well find that variables that load strongly on the same factor have something in common. For example, when the components are rotated, products C, D, J, and U load strongly on the first factor. The four products may be, for example, antibiotics. Products H, I, and L, which load strongly on the second factor, could be statins. At this point, if you feel comfortable with the principal component analysis so far, you can start analyzing individual records using factor scores instead of variable scores. In other words, you can act as if the factors were observed variables and analyze different groups or clusters, based on a clustering analysis, according to their factor scores. Products A and B show unique variance, variance they do not share with other products. In reality, it's about understanding what variance these products have in common, what variance they share. That shared variance among products, or samples, is expressed in the factors."</a:t>
            </a:r>
          </a:p>
          <a:p>
            <a:pPr marL="0" lvl="0" indent="0" algn="l" rtl="0">
              <a:lnSpc>
                <a:spcPct val="80000"/>
              </a:lnSpc>
              <a:spcBef>
                <a:spcPts val="0"/>
              </a:spcBef>
              <a:spcAft>
                <a:spcPts val="0"/>
              </a:spcAft>
              <a:buNone/>
            </a:pPr>
            <a:endParaRPr sz="839" dirty="0"/>
          </a:p>
        </p:txBody>
      </p:sp>
      <p:sp>
        <p:nvSpPr>
          <p:cNvPr id="609" name="Google Shape;60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22</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26:notes"/>
          <p:cNvSpPr>
            <a:spLocks noGrp="1" noRot="1" noChangeAspect="1"/>
          </p:cNvSpPr>
          <p:nvPr>
            <p:ph type="sldImg" idx="2"/>
          </p:nvPr>
        </p:nvSpPr>
        <p:spPr>
          <a:xfrm>
            <a:off x="107950" y="739775"/>
            <a:ext cx="6581775"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152400" algn="l" rtl="0">
              <a:spcBef>
                <a:spcPts val="0"/>
              </a:spcBef>
              <a:spcAft>
                <a:spcPts val="0"/>
              </a:spcAft>
              <a:buClr>
                <a:schemeClr val="dk1"/>
              </a:buClr>
              <a:buSzPts val="1200"/>
              <a:buFont typeface="Calibri"/>
              <a:buNone/>
            </a:pPr>
            <a:br>
              <a:rPr lang="en-US" dirty="0"/>
            </a:br>
            <a:r>
              <a:rPr lang="en-US" b="0" i="0" dirty="0">
                <a:solidFill>
                  <a:srgbClr val="374151"/>
                </a:solidFill>
                <a:effectLst/>
                <a:latin typeface="Söhne"/>
              </a:rPr>
              <a:t>"SCORE PLOT: Individual factor map. Proximity and difference between individuals. Loadings: Represent the original variables in the vector space constructed around the PCs. The distance of the projection of an original variable onto the PCs corresponds to a loading or factorial contribution, meaning its weight or its contribution or influence in building PCs. The cosine of the angle formed between an original variable and a PC corresponds to the correlation between both vectors</a:t>
            </a:r>
          </a:p>
          <a:p>
            <a:pPr marL="228600" lvl="0" indent="-152400" algn="l" rtl="0">
              <a:spcBef>
                <a:spcPts val="0"/>
              </a:spcBef>
              <a:spcAft>
                <a:spcPts val="0"/>
              </a:spcAft>
              <a:buClr>
                <a:schemeClr val="dk1"/>
              </a:buClr>
              <a:buSzPts val="1200"/>
              <a:buFont typeface="Calibri"/>
              <a:buNone/>
            </a:pPr>
            <a:endParaRPr lang="en-US" sz="1200" b="0" i="0" dirty="0">
              <a:solidFill>
                <a:srgbClr val="374151"/>
              </a:solidFill>
              <a:effectLst/>
              <a:latin typeface="Söhne"/>
              <a:ea typeface="Calibri"/>
              <a:cs typeface="Calibri"/>
              <a:sym typeface="Calibri"/>
            </a:endParaRPr>
          </a:p>
          <a:p>
            <a:pPr marL="228600" lvl="0" indent="-152400" algn="l" rtl="0">
              <a:spcBef>
                <a:spcPts val="0"/>
              </a:spcBef>
              <a:spcAft>
                <a:spcPts val="0"/>
              </a:spcAft>
              <a:buClr>
                <a:schemeClr val="dk1"/>
              </a:buClr>
              <a:buSzPts val="1200"/>
              <a:buFont typeface="Calibri"/>
              <a:buNone/>
            </a:pPr>
            <a:endParaRPr lang="en-US" sz="1200" b="0" i="0" dirty="0">
              <a:solidFill>
                <a:srgbClr val="374151"/>
              </a:solidFill>
              <a:effectLst/>
              <a:latin typeface="Söhne"/>
              <a:ea typeface="Calibri"/>
              <a:cs typeface="Calibri"/>
              <a:sym typeface="Calibri"/>
            </a:endParaRPr>
          </a:p>
          <a:p>
            <a:pPr marL="228600" lvl="0" indent="-152400" algn="l" rtl="0">
              <a:spcBef>
                <a:spcPts val="0"/>
              </a:spcBef>
              <a:spcAft>
                <a:spcPts val="0"/>
              </a:spcAft>
              <a:buClr>
                <a:schemeClr val="dk1"/>
              </a:buClr>
              <a:buSzPts val="1200"/>
              <a:buFont typeface="Calibri"/>
              <a:buNone/>
            </a:pPr>
            <a:r>
              <a:rPr lang="en-US" sz="1200" b="0" i="0" dirty="0">
                <a:solidFill>
                  <a:srgbClr val="374151"/>
                </a:solidFill>
                <a:effectLst/>
                <a:latin typeface="Söhne"/>
                <a:ea typeface="Calibri"/>
                <a:cs typeface="Calibri"/>
                <a:sym typeface="Calibri"/>
              </a:rPr>
              <a:t>Q   Residual represents the distance of the individual to the principal plane 1-2 of the model</a:t>
            </a:r>
          </a:p>
          <a:p>
            <a:pPr marL="228600" lvl="0" indent="-152400" algn="l" rtl="0">
              <a:spcBef>
                <a:spcPts val="0"/>
              </a:spcBef>
              <a:spcAft>
                <a:spcPts val="0"/>
              </a:spcAft>
              <a:buClr>
                <a:schemeClr val="dk1"/>
              </a:buClr>
              <a:buSzPts val="1200"/>
              <a:buFont typeface="Calibri"/>
              <a:buNone/>
            </a:pPr>
            <a:endParaRPr lang="en-US" sz="1200" b="0" i="0" dirty="0">
              <a:solidFill>
                <a:srgbClr val="374151"/>
              </a:solidFill>
              <a:effectLst/>
              <a:latin typeface="Söhne"/>
              <a:ea typeface="Calibri"/>
              <a:cs typeface="Calibri"/>
              <a:sym typeface="Calibri"/>
            </a:endParaRPr>
          </a:p>
          <a:p>
            <a:pPr marL="228600" lvl="0" indent="-152400" algn="l" rtl="0">
              <a:spcBef>
                <a:spcPts val="0"/>
              </a:spcBef>
              <a:spcAft>
                <a:spcPts val="0"/>
              </a:spcAft>
              <a:buClr>
                <a:schemeClr val="dk1"/>
              </a:buClr>
              <a:buSzPts val="1200"/>
              <a:buFont typeface="Calibri"/>
              <a:buNone/>
            </a:pPr>
            <a:r>
              <a:rPr lang="en-US" b="0" i="0" dirty="0">
                <a:solidFill>
                  <a:srgbClr val="333333"/>
                </a:solidFill>
                <a:effectLst/>
                <a:latin typeface="Roboto" panose="02000000000000000000" pitchFamily="2" charset="0"/>
              </a:rPr>
              <a:t>Q- residual indicates how well each sample conforms to the PCA model. It is a measure of the difference, or residual between a sample and its projection into the principal components retained in the model. T2-Hotelling's distance, is a measure of the variation in each sample within the PCA model.</a:t>
            </a:r>
          </a:p>
          <a:p>
            <a:pPr marL="228600" lvl="0" indent="-152400" algn="l" rtl="0">
              <a:spcBef>
                <a:spcPts val="0"/>
              </a:spcBef>
              <a:spcAft>
                <a:spcPts val="0"/>
              </a:spcAft>
              <a:buClr>
                <a:schemeClr val="dk1"/>
              </a:buClr>
              <a:buSzPts val="1200"/>
              <a:buFont typeface="Calibri"/>
              <a:buNone/>
            </a:pPr>
            <a:endParaRPr lang="en-US" sz="1200" b="0" i="0" dirty="0">
              <a:solidFill>
                <a:srgbClr val="333333"/>
              </a:solidFill>
              <a:effectLst/>
              <a:latin typeface="Roboto" panose="02000000000000000000" pitchFamily="2" charset="0"/>
              <a:ea typeface="Calibri"/>
              <a:cs typeface="Calibri"/>
              <a:sym typeface="Calibri"/>
            </a:endParaRPr>
          </a:p>
          <a:p>
            <a:pPr marL="228600" lvl="0" indent="-152400" algn="l" rtl="0">
              <a:spcBef>
                <a:spcPts val="0"/>
              </a:spcBef>
              <a:spcAft>
                <a:spcPts val="0"/>
              </a:spcAft>
              <a:buClr>
                <a:schemeClr val="dk1"/>
              </a:buClr>
              <a:buSzPts val="1200"/>
              <a:buFont typeface="Calibri"/>
              <a:buNone/>
            </a:pPr>
            <a:endParaRPr lang="en-US" sz="1200" b="0" i="0" dirty="0">
              <a:solidFill>
                <a:srgbClr val="333333"/>
              </a:solidFill>
              <a:effectLst/>
              <a:latin typeface="Roboto" panose="02000000000000000000" pitchFamily="2" charset="0"/>
              <a:ea typeface="Calibri"/>
              <a:cs typeface="Calibri"/>
              <a:sym typeface="Calibri"/>
            </a:endParaRPr>
          </a:p>
          <a:p>
            <a:pPr marL="228600" lvl="0" indent="-152400" algn="l" rtl="0">
              <a:spcBef>
                <a:spcPts val="0"/>
              </a:spcBef>
              <a:spcAft>
                <a:spcPts val="0"/>
              </a:spcAft>
              <a:buClr>
                <a:schemeClr val="dk1"/>
              </a:buClr>
              <a:buSzPts val="1200"/>
              <a:buFont typeface="Calibri"/>
              <a:buNone/>
            </a:pPr>
            <a:endParaRPr lang="en-US" sz="1200" b="0" i="0" dirty="0">
              <a:solidFill>
                <a:srgbClr val="333333"/>
              </a:solidFill>
              <a:effectLst/>
              <a:latin typeface="Roboto" panose="02000000000000000000" pitchFamily="2" charset="0"/>
              <a:ea typeface="Calibri"/>
              <a:cs typeface="Calibri"/>
              <a:sym typeface="Calibri"/>
            </a:endParaRPr>
          </a:p>
          <a:p>
            <a:pPr marL="228600" lvl="0" indent="-152400" algn="l" rtl="0">
              <a:spcBef>
                <a:spcPts val="0"/>
              </a:spcBef>
              <a:spcAft>
                <a:spcPts val="0"/>
              </a:spcAft>
              <a:buClr>
                <a:schemeClr val="dk1"/>
              </a:buClr>
              <a:buSzPts val="1200"/>
              <a:buFont typeface="Calibri"/>
              <a:buNone/>
            </a:pPr>
            <a:r>
              <a:rPr lang="en-US" sz="1200" b="1" dirty="0">
                <a:solidFill>
                  <a:schemeClr val="dk1"/>
                </a:solidFill>
                <a:latin typeface="Calibri"/>
                <a:ea typeface="Calibri"/>
                <a:cs typeface="Calibri"/>
                <a:sym typeface="Calibri"/>
              </a:rPr>
              <a:t>The first multivariate distance used is called the </a:t>
            </a:r>
            <a:r>
              <a:rPr lang="en-US" sz="1200" b="1" dirty="0" err="1">
                <a:solidFill>
                  <a:schemeClr val="dk1"/>
                </a:solidFill>
                <a:latin typeface="Calibri"/>
                <a:ea typeface="Calibri"/>
                <a:cs typeface="Calibri"/>
                <a:sym typeface="Calibri"/>
              </a:rPr>
              <a:t>Hotelling's</a:t>
            </a:r>
            <a:r>
              <a:rPr lang="en-US" sz="1200" b="1" dirty="0">
                <a:solidFill>
                  <a:schemeClr val="dk1"/>
                </a:solidFill>
                <a:latin typeface="Calibri"/>
                <a:ea typeface="Calibri"/>
                <a:cs typeface="Calibri"/>
                <a:sym typeface="Calibri"/>
              </a:rPr>
              <a:t> T-squared (T2) distance. Suppose we have a PCA model with A principal components; </a:t>
            </a:r>
            <a:r>
              <a:rPr lang="en-US" sz="1200" b="1" dirty="0" err="1">
                <a:solidFill>
                  <a:schemeClr val="dk1"/>
                </a:solidFill>
                <a:latin typeface="Calibri"/>
                <a:ea typeface="Calibri"/>
                <a:cs typeface="Calibri"/>
                <a:sym typeface="Calibri"/>
              </a:rPr>
              <a:t>Hotelling's</a:t>
            </a:r>
            <a:r>
              <a:rPr lang="en-US" sz="1200" b="1" dirty="0">
                <a:solidFill>
                  <a:schemeClr val="dk1"/>
                </a:solidFill>
                <a:latin typeface="Calibri"/>
                <a:ea typeface="Calibri"/>
                <a:cs typeface="Calibri"/>
                <a:sym typeface="Calibri"/>
              </a:rPr>
              <a:t> T2 distance corresponds to the distance between the individual's projection onto the model and the center of the model. If we look at the figure, in the case of a PCA model with 2 PCs, T2 corresponds to the distance between the individual's projection onto the principal plane 1-2 and the center of the PCA model. It is called a strong outlier because it is well modeled by the model, meaning it contributes strongly to the construction of the model. If it is removed from the analysis, the PCA model is significantly affected.</a:t>
            </a:r>
          </a:p>
          <a:p>
            <a:pPr marL="228600" lvl="0" indent="-152400" algn="l" rtl="0">
              <a:spcBef>
                <a:spcPts val="0"/>
              </a:spcBef>
              <a:spcAft>
                <a:spcPts val="0"/>
              </a:spcAft>
              <a:buClr>
                <a:schemeClr val="dk1"/>
              </a:buClr>
              <a:buSzPts val="1200"/>
              <a:buFont typeface="Calibri"/>
              <a:buNone/>
            </a:pPr>
            <a:endParaRPr lang="en-US" sz="1200" b="1" dirty="0">
              <a:solidFill>
                <a:schemeClr val="dk1"/>
              </a:solidFill>
              <a:latin typeface="Calibri"/>
              <a:ea typeface="Calibri"/>
              <a:cs typeface="Calibri"/>
              <a:sym typeface="Calibri"/>
            </a:endParaRPr>
          </a:p>
          <a:p>
            <a:pPr marL="228600" lvl="0" indent="-152400" algn="l" rtl="0">
              <a:spcBef>
                <a:spcPts val="0"/>
              </a:spcBef>
              <a:spcAft>
                <a:spcPts val="0"/>
              </a:spcAft>
              <a:buClr>
                <a:schemeClr val="dk1"/>
              </a:buClr>
              <a:buSzPts val="1200"/>
              <a:buFont typeface="Calibri"/>
              <a:buNone/>
            </a:pPr>
            <a:r>
              <a:rPr lang="en-US" sz="1200" b="1" dirty="0">
                <a:solidFill>
                  <a:schemeClr val="dk1"/>
                </a:solidFill>
                <a:latin typeface="Calibri"/>
                <a:ea typeface="Calibri"/>
                <a:cs typeface="Calibri"/>
                <a:sym typeface="Calibri"/>
              </a:rPr>
              <a:t>The second multivariate distance is called Q or residual distance. It directly represents the distance of the individual to the principal plane 1-2 of the model. An outlier with a high residual is poorly modeled by a PCA. If it is removed from the PCA model, the impact on the model will be low."</a:t>
            </a:r>
            <a:endParaRPr sz="1200" b="1" dirty="0">
              <a:solidFill>
                <a:schemeClr val="dk1"/>
              </a:solidFill>
              <a:latin typeface="Calibri"/>
              <a:ea typeface="Calibri"/>
              <a:cs typeface="Calibri"/>
              <a:sym typeface="Calibri"/>
            </a:endParaRPr>
          </a:p>
        </p:txBody>
      </p:sp>
      <p:sp>
        <p:nvSpPr>
          <p:cNvPr id="627" name="Google Shape;62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23</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92500" lnSpcReduction="20000"/>
          </a:bodyPr>
          <a:lstStyle/>
          <a:p>
            <a:pPr marL="171450" lvl="0" indent="-171450" algn="l" rtl="0">
              <a:spcBef>
                <a:spcPts val="0"/>
              </a:spcBef>
              <a:spcAft>
                <a:spcPts val="0"/>
              </a:spcAft>
              <a:buClr>
                <a:schemeClr val="dk1"/>
              </a:buClr>
              <a:buSzPts val="1200"/>
              <a:buFont typeface="Arial"/>
              <a:buChar char="•"/>
            </a:pPr>
            <a:endParaRPr lang="en-CA" dirty="0"/>
          </a:p>
          <a:p>
            <a:pPr algn="l"/>
            <a:r>
              <a:rPr lang="en-US" b="0" i="0" dirty="0">
                <a:solidFill>
                  <a:srgbClr val="374151"/>
                </a:solidFill>
                <a:effectLst/>
                <a:latin typeface="Söhne"/>
              </a:rPr>
              <a:t>Ideal conditions for IR spectroscopy correspond to the measurement of a transparent and low-concentration solution.</a:t>
            </a:r>
          </a:p>
          <a:p>
            <a:pPr algn="l"/>
            <a:r>
              <a:rPr lang="en-US" b="0" i="0" dirty="0">
                <a:solidFill>
                  <a:srgbClr val="374151"/>
                </a:solidFill>
                <a:effectLst/>
                <a:latin typeface="Söhne"/>
              </a:rPr>
              <a:t>Under these conditions, for a completely transparent and low-concentration solution, the concentration of a compound of interest is directly proportional to its absorbance. The Lambert-Beer Law states that the absorbance of a compound at a given wavelength will be proportional to the concentration of the component, multiplied by the path length, and the molar absorptivity at that same wavelength, which is characteristic of each compound.</a:t>
            </a:r>
          </a:p>
          <a:p>
            <a:pPr algn="l"/>
            <a:r>
              <a:rPr lang="en-US" b="0" i="0" dirty="0">
                <a:solidFill>
                  <a:srgbClr val="374151"/>
                </a:solidFill>
                <a:effectLst/>
                <a:latin typeface="Söhne"/>
              </a:rPr>
              <a:t>In FT-IR spectroscopy, this law applies to different wavelength values in the infrared spectrum. The different absorbances of the same compound as a function of its wavelengths can be plotted in the figure</a:t>
            </a:r>
          </a:p>
          <a:p>
            <a:pPr marL="171450" lvl="0" indent="-171450" algn="l" rtl="0">
              <a:spcBef>
                <a:spcPts val="0"/>
              </a:spcBef>
              <a:spcAft>
                <a:spcPts val="0"/>
              </a:spcAft>
              <a:buClr>
                <a:schemeClr val="dk1"/>
              </a:buClr>
              <a:buSzPts val="1200"/>
              <a:buFont typeface="Arial"/>
              <a:buChar char="•"/>
            </a:pPr>
            <a:endParaRPr lang="en-CA" dirty="0"/>
          </a:p>
          <a:p>
            <a:pPr marL="171450" lvl="0" indent="-171450" algn="l" rtl="0">
              <a:spcBef>
                <a:spcPts val="0"/>
              </a:spcBef>
              <a:spcAft>
                <a:spcPts val="0"/>
              </a:spcAft>
              <a:buClr>
                <a:schemeClr val="dk1"/>
              </a:buClr>
              <a:buSzPts val="1200"/>
              <a:buFont typeface="Arial"/>
              <a:buChar char="•"/>
            </a:pPr>
            <a:endParaRPr lang="en-CA" dirty="0"/>
          </a:p>
          <a:p>
            <a:pPr marL="171450" lvl="0" indent="-171450" algn="l" rtl="0">
              <a:spcBef>
                <a:spcPts val="0"/>
              </a:spcBef>
              <a:spcAft>
                <a:spcPts val="0"/>
              </a:spcAft>
              <a:buClr>
                <a:schemeClr val="dk1"/>
              </a:buClr>
              <a:buSzPts val="1200"/>
              <a:buFont typeface="Arial"/>
              <a:buChar char="•"/>
            </a:pPr>
            <a:endParaRPr lang="en-CA" dirty="0"/>
          </a:p>
          <a:p>
            <a:pPr marL="171450" lvl="0" indent="-171450" algn="l" rtl="0">
              <a:spcBef>
                <a:spcPts val="0"/>
              </a:spcBef>
              <a:spcAft>
                <a:spcPts val="0"/>
              </a:spcAft>
              <a:buClr>
                <a:schemeClr val="dk1"/>
              </a:buClr>
              <a:buSzPts val="1200"/>
              <a:buFont typeface="Arial"/>
              <a:buChar char="•"/>
            </a:pPr>
            <a:endParaRPr lang="en-CA" dirty="0"/>
          </a:p>
          <a:p>
            <a:pPr algn="l"/>
            <a:r>
              <a:rPr lang="en-US" b="0" i="0" dirty="0">
                <a:solidFill>
                  <a:srgbClr val="374151"/>
                </a:solidFill>
                <a:effectLst/>
                <a:latin typeface="Söhne"/>
              </a:rPr>
              <a:t>"The Beer-Lambert law is never used under ideal conditions. Its application is intended in other raw materials, such as flour, wood, and soil. The relationship between the spectrum and concentration is even more complicated. The Beer-Lambert law is not verified because the measured spectrum is distorted by numerous phenomena.</a:t>
            </a:r>
          </a:p>
          <a:p>
            <a:pPr algn="l"/>
            <a:r>
              <a:rPr lang="en-US" b="0" i="0" dirty="0">
                <a:solidFill>
                  <a:srgbClr val="374151"/>
                </a:solidFill>
                <a:effectLst/>
                <a:latin typeface="Söhne"/>
              </a:rPr>
              <a:t>These phenomena are related to the concentrations of other compounds in the mixture, temperature, sample granularity, etc.</a:t>
            </a:r>
          </a:p>
          <a:p>
            <a:pPr algn="l"/>
            <a:r>
              <a:rPr lang="en-US" b="0" i="0" dirty="0">
                <a:solidFill>
                  <a:srgbClr val="374151"/>
                </a:solidFill>
                <a:effectLst/>
                <a:latin typeface="Söhne"/>
              </a:rPr>
              <a:t>A very visual example is that of a green-colored glass, crushed to different granularities. We observe in the figure that the more crushed the glass is, the whiter it appears.</a:t>
            </a:r>
          </a:p>
          <a:p>
            <a:pPr algn="l"/>
            <a:r>
              <a:rPr lang="en-US" b="0" i="0" dirty="0">
                <a:solidFill>
                  <a:srgbClr val="374151"/>
                </a:solidFill>
                <a:effectLst/>
                <a:latin typeface="Söhne"/>
              </a:rPr>
              <a:t>The color that appears in the equipment is directly proportional to the measured absorbance. An object that appears green has less absorbance in green (525nm) than in blue (480nm) and red (650nm). With a thicker glass, you observe less green and more blue and red.</a:t>
            </a:r>
          </a:p>
          <a:p>
            <a:pPr algn="l"/>
            <a:r>
              <a:rPr lang="en-US" b="0" i="0" dirty="0">
                <a:solidFill>
                  <a:srgbClr val="374151"/>
                </a:solidFill>
                <a:effectLst/>
                <a:latin typeface="Söhne"/>
              </a:rPr>
              <a:t>The absorbance spectra measured for the three colors will be different, even though their chemical content and dye content are identical."</a:t>
            </a:r>
          </a:p>
          <a:p>
            <a:pPr marL="171450" lvl="0" indent="-171450" algn="l" rtl="0">
              <a:spcBef>
                <a:spcPts val="0"/>
              </a:spcBef>
              <a:spcAft>
                <a:spcPts val="0"/>
              </a:spcAft>
              <a:buClr>
                <a:schemeClr val="dk1"/>
              </a:buClr>
              <a:buSzPts val="1200"/>
              <a:buFont typeface="Arial"/>
              <a:buChar char="•"/>
            </a:pPr>
            <a:endParaRPr dirty="0"/>
          </a:p>
        </p:txBody>
      </p:sp>
      <p:sp>
        <p:nvSpPr>
          <p:cNvPr id="151" name="Google Shape;151;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25</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0"/>
              </a:spcBef>
              <a:spcAft>
                <a:spcPts val="0"/>
              </a:spcAft>
              <a:buClr>
                <a:schemeClr val="dk1"/>
              </a:buClr>
              <a:buSzPts val="1200"/>
              <a:buFont typeface="Calibri"/>
              <a:buNone/>
            </a:pPr>
            <a:endParaRPr sz="1200" dirty="0">
              <a:latin typeface="Arial"/>
              <a:ea typeface="Arial"/>
              <a:cs typeface="Arial"/>
              <a:sym typeface="Arial"/>
            </a:endParaRPr>
          </a:p>
          <a:p>
            <a:pPr marL="0" lvl="0" indent="0" algn="just" rtl="0">
              <a:lnSpc>
                <a:spcPct val="90000"/>
              </a:lnSpc>
              <a:spcBef>
                <a:spcPts val="0"/>
              </a:spcBef>
              <a:spcAft>
                <a:spcPts val="0"/>
              </a:spcAft>
              <a:buClr>
                <a:schemeClr val="dk1"/>
              </a:buClr>
              <a:buSzPts val="1200"/>
              <a:buFont typeface="Calibri"/>
              <a:buNone/>
            </a:pPr>
            <a:r>
              <a:rPr lang="en-US" b="0" i="0" dirty="0">
                <a:solidFill>
                  <a:srgbClr val="374151"/>
                </a:solidFill>
                <a:effectLst/>
                <a:latin typeface="Söhne"/>
              </a:rPr>
              <a:t>"The measured spectra are expressed in a column of P variables, meaning vectors of dimension P. Chemometric treatments utilize these vectors in algebraic and numerical calculations</a:t>
            </a:r>
          </a:p>
          <a:p>
            <a:pPr marL="0" lvl="0" indent="0" algn="just" rtl="0">
              <a:lnSpc>
                <a:spcPct val="90000"/>
              </a:lnSpc>
              <a:spcBef>
                <a:spcPts val="0"/>
              </a:spcBef>
              <a:spcAft>
                <a:spcPts val="0"/>
              </a:spcAft>
              <a:buClr>
                <a:schemeClr val="dk1"/>
              </a:buClr>
              <a:buSzPts val="1200"/>
              <a:buFont typeface="Calibri"/>
              <a:buNone/>
            </a:pPr>
            <a:endParaRPr lang="en-US" b="0" i="0" dirty="0">
              <a:solidFill>
                <a:srgbClr val="374151"/>
              </a:solidFill>
              <a:effectLst/>
              <a:latin typeface="Söhne"/>
            </a:endParaRPr>
          </a:p>
          <a:p>
            <a:pPr marL="0" lvl="0" indent="0" algn="just" rtl="0">
              <a:lnSpc>
                <a:spcPct val="90000"/>
              </a:lnSpc>
              <a:spcBef>
                <a:spcPts val="0"/>
              </a:spcBef>
              <a:spcAft>
                <a:spcPts val="0"/>
              </a:spcAft>
              <a:buClr>
                <a:schemeClr val="dk1"/>
              </a:buClr>
              <a:buSzPts val="1200"/>
              <a:buFont typeface="Calibri"/>
              <a:buNone/>
            </a:pPr>
            <a:r>
              <a:rPr lang="en-US" b="0" i="0" dirty="0">
                <a:solidFill>
                  <a:srgbClr val="374151"/>
                </a:solidFill>
                <a:effectLst/>
                <a:latin typeface="Söhne"/>
              </a:rPr>
              <a:t>They are used to remove non-chemical deviations from spectral data and prepare the data for subsequent treatments. Pretreatments do NOT alter or affect the original data."</a:t>
            </a:r>
            <a:endParaRPr sz="1200" dirty="0">
              <a:latin typeface="Arial"/>
              <a:ea typeface="Arial"/>
              <a:cs typeface="Arial"/>
              <a:sym typeface="Arial"/>
            </a:endParaRPr>
          </a:p>
          <a:p>
            <a:pPr algn="l"/>
            <a:r>
              <a:rPr lang="en-US" b="0" i="0" dirty="0">
                <a:solidFill>
                  <a:srgbClr val="374151"/>
                </a:solidFill>
                <a:effectLst/>
                <a:latin typeface="Söhne"/>
              </a:rPr>
              <a:t>"NIR spectra are influenced by various parameters.</a:t>
            </a:r>
          </a:p>
          <a:p>
            <a:pPr algn="l"/>
            <a:r>
              <a:rPr lang="en-US" b="0" i="0" dirty="0">
                <a:solidFill>
                  <a:srgbClr val="374151"/>
                </a:solidFill>
                <a:effectLst/>
                <a:latin typeface="Söhne"/>
              </a:rPr>
              <a:t>Variation in the chemical and physical properties of samples, as well as the measurement process and changes in the spectrometer, have an influence on the spectra.</a:t>
            </a:r>
          </a:p>
          <a:p>
            <a:pPr algn="l"/>
            <a:r>
              <a:rPr lang="en-US" b="0" i="0" dirty="0">
                <a:solidFill>
                  <a:srgbClr val="374151"/>
                </a:solidFill>
                <a:effectLst/>
                <a:latin typeface="Söhne"/>
              </a:rPr>
              <a:t>Samples measured using diffuse reflectance often exhibit significant differences in the spectra due to the non-uniform distribution of particles.</a:t>
            </a:r>
          </a:p>
          <a:p>
            <a:pPr algn="l"/>
            <a:r>
              <a:rPr lang="en-US" b="0" i="0" dirty="0">
                <a:solidFill>
                  <a:srgbClr val="374151"/>
                </a:solidFill>
                <a:effectLst/>
                <a:latin typeface="Söhne"/>
              </a:rPr>
              <a:t>A practical issue in the application of NIR technique is that spectra are often disrupted by various interferences in a signal acquisition process. The path length of light is often affected by sample thickness, measurement geometry (for non-scattering samples), or physical properties of samples, such as particle/droplet/fiber size and distribution (turbid samples) [4]. Therefore, preprocessing is a critical step in NIR spectral modeling. The goal of preprocessing is to appropriately minimize the unwanted influence of the physical attributes of samples on the measured spectra.“</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ALWAYS SAVE THE ORIGINAL SPECTRUM, HAVE A GOOD REASON, UNDERSTAND HOW THE ALGORITH WORKS, RECORD EVERYTHING </a:t>
            </a:r>
          </a:p>
          <a:p>
            <a:pPr marL="0" lvl="0" indent="0" algn="just" rtl="0">
              <a:lnSpc>
                <a:spcPct val="90000"/>
              </a:lnSpc>
              <a:spcBef>
                <a:spcPts val="0"/>
              </a:spcBef>
              <a:spcAft>
                <a:spcPts val="0"/>
              </a:spcAft>
              <a:buClr>
                <a:schemeClr val="dk1"/>
              </a:buClr>
              <a:buSzPts val="1200"/>
              <a:buFont typeface="Calibri"/>
              <a:buNone/>
            </a:pPr>
            <a:endParaRPr lang="nl-NL" sz="1200" dirty="0">
              <a:latin typeface="Arial"/>
              <a:ea typeface="Arial"/>
              <a:cs typeface="Arial"/>
              <a:sym typeface="Arial"/>
            </a:endParaRPr>
          </a:p>
          <a:p>
            <a:pPr marL="0" lvl="0" indent="0" algn="just" rtl="0">
              <a:lnSpc>
                <a:spcPct val="90000"/>
              </a:lnSpc>
              <a:spcBef>
                <a:spcPts val="0"/>
              </a:spcBef>
              <a:spcAft>
                <a:spcPts val="0"/>
              </a:spcAft>
              <a:buClr>
                <a:schemeClr val="dk1"/>
              </a:buClr>
              <a:buSzPts val="1200"/>
              <a:buFont typeface="Calibri"/>
              <a:buNone/>
            </a:pPr>
            <a:endParaRPr lang="nl-NL" sz="1200" dirty="0">
              <a:latin typeface="Arial"/>
              <a:ea typeface="Arial"/>
              <a:cs typeface="Arial"/>
              <a:sym typeface="Arial"/>
            </a:endParaRPr>
          </a:p>
          <a:p>
            <a:pPr marL="0" lvl="0" indent="0" algn="just" rtl="0">
              <a:lnSpc>
                <a:spcPct val="90000"/>
              </a:lnSpc>
              <a:spcBef>
                <a:spcPts val="0"/>
              </a:spcBef>
              <a:spcAft>
                <a:spcPts val="0"/>
              </a:spcAft>
              <a:buClr>
                <a:schemeClr val="dk1"/>
              </a:buClr>
              <a:buSzPts val="1200"/>
              <a:buFont typeface="Calibri"/>
              <a:buNone/>
            </a:pPr>
            <a:endParaRPr sz="1200" dirty="0">
              <a:latin typeface="Arial"/>
              <a:ea typeface="Arial"/>
              <a:cs typeface="Arial"/>
              <a:sym typeface="Arial"/>
            </a:endParaRPr>
          </a:p>
        </p:txBody>
      </p:sp>
      <p:sp>
        <p:nvSpPr>
          <p:cNvPr id="183" name="Google Shape;183;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26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2"/>
                </a:solidFill>
                <a:effectLst/>
                <a:latin typeface="Arial" panose="020B0604020202020204" pitchFamily="34" charset="0"/>
              </a:rPr>
              <a:t>Chemometrics</a:t>
            </a:r>
            <a:r>
              <a:rPr lang="en-US" b="0" i="0" dirty="0">
                <a:solidFill>
                  <a:srgbClr val="202122"/>
                </a:solidFill>
                <a:effectLst/>
                <a:latin typeface="Arial" panose="020B0604020202020204" pitchFamily="34" charset="0"/>
              </a:rPr>
              <a:t> is the science of extracting information from chemical systems by data-driven means. Chemometrics is inherently interdisciplinary, using methods frequently employed in core data-analytic disciplines such as </a:t>
            </a:r>
            <a:r>
              <a:rPr lang="en-US" b="0" i="0" u="none" strike="noStrike" dirty="0">
                <a:solidFill>
                  <a:srgbClr val="3366CC"/>
                </a:solidFill>
                <a:effectLst/>
                <a:latin typeface="Arial" panose="020B0604020202020204" pitchFamily="34" charset="0"/>
                <a:hlinkClick r:id="rId3" tooltip="Multivariate statistics"/>
              </a:rPr>
              <a:t>multivariate statistics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4" tooltip="Applied mathematics"/>
              </a:rPr>
              <a:t>applied mathematics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5" tooltip="Computer science"/>
              </a:rPr>
              <a:t>computer science</a:t>
            </a:r>
            <a:r>
              <a:rPr lang="en-US" b="0" i="0" dirty="0">
                <a:solidFill>
                  <a:srgbClr val="202122"/>
                </a:solidFill>
                <a:effectLst/>
                <a:latin typeface="Arial" panose="020B0604020202020204" pitchFamily="34" charset="0"/>
              </a:rPr>
              <a:t>, in order to address problems in </a:t>
            </a:r>
            <a:r>
              <a:rPr lang="en-US" b="0" i="0" u="none" strike="noStrike" dirty="0">
                <a:solidFill>
                  <a:srgbClr val="3366CC"/>
                </a:solidFill>
                <a:effectLst/>
                <a:latin typeface="Arial" panose="020B0604020202020204" pitchFamily="34" charset="0"/>
                <a:hlinkClick r:id="rId6" tooltip="Chemistry"/>
              </a:rPr>
              <a:t>chemistry</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 tooltip="Biochemistry"/>
              </a:rPr>
              <a:t>biochemistry</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8" tooltip="Medicine"/>
              </a:rPr>
              <a:t>medicine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9" tooltip="Biology"/>
              </a:rPr>
              <a:t>biology</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0" tooltip="Chemical engineering"/>
              </a:rPr>
              <a:t>chemical engineering</a:t>
            </a:r>
            <a:r>
              <a:rPr lang="en-US" b="0" i="0" dirty="0">
                <a:solidFill>
                  <a:srgbClr val="202122"/>
                </a:solidFill>
                <a:effectLst/>
                <a:latin typeface="Arial" panose="020B0604020202020204" pitchFamily="34" charset="0"/>
              </a:rPr>
              <a:t>. In this way, it mirrors other interdisciplinary fields, such as </a:t>
            </a:r>
            <a:r>
              <a:rPr lang="en-US" b="0" i="0" u="none" strike="noStrike" dirty="0">
                <a:solidFill>
                  <a:srgbClr val="3366CC"/>
                </a:solidFill>
                <a:effectLst/>
                <a:latin typeface="Arial" panose="020B0604020202020204" pitchFamily="34" charset="0"/>
                <a:hlinkClick r:id="rId11" tooltip="Psychometrics"/>
              </a:rPr>
              <a:t>psychometrics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2" tooltip="Econometrics"/>
              </a:rPr>
              <a:t>econometrics</a:t>
            </a:r>
            <a:r>
              <a:rPr lang="en-US" b="0" i="0" dirty="0">
                <a:solidFill>
                  <a:srgbClr val="202122"/>
                </a:solidFill>
                <a:effectLst/>
                <a:latin typeface="Arial" panose="020B0604020202020204" pitchFamily="34" charset="0"/>
              </a:rPr>
              <a:t>.</a:t>
            </a:r>
          </a:p>
          <a:p>
            <a:endParaRPr lang="en-US" b="0" i="0" dirty="0">
              <a:solidFill>
                <a:srgbClr val="202122"/>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55D45D2F-C69D-4D90-B22B-9B2DC58DBD55}" type="slidenum">
              <a:rPr lang="nl-NL" smtClean="0"/>
              <a:t>5</a:t>
            </a:fld>
            <a:endParaRPr lang="nl-NL"/>
          </a:p>
        </p:txBody>
      </p:sp>
    </p:spTree>
    <p:extLst>
      <p:ext uri="{BB962C8B-B14F-4D97-AF65-F5344CB8AC3E}">
        <p14:creationId xmlns:p14="http://schemas.microsoft.com/office/powerpoint/2010/main" val="59265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100000"/>
              </a:lnSpc>
              <a:spcBef>
                <a:spcPts val="0"/>
              </a:spcBef>
              <a:spcAft>
                <a:spcPts val="0"/>
              </a:spcAft>
              <a:buClr>
                <a:schemeClr val="dk1"/>
              </a:buClr>
              <a:buSzPts val="1200"/>
              <a:buFont typeface="Arial"/>
              <a:buNone/>
            </a:pPr>
            <a:r>
              <a:rPr lang="en-CA" dirty="0"/>
              <a:t>En </a:t>
            </a:r>
            <a:r>
              <a:rPr lang="en-CA" dirty="0" err="1"/>
              <a:t>el</a:t>
            </a:r>
            <a:r>
              <a:rPr lang="en-CA" dirty="0"/>
              <a:t> </a:t>
            </a:r>
            <a:r>
              <a:rPr lang="en-CA" dirty="0" err="1"/>
              <a:t>caso</a:t>
            </a:r>
            <a:r>
              <a:rPr lang="en-CA" dirty="0"/>
              <a:t> de </a:t>
            </a:r>
            <a:r>
              <a:rPr lang="en-CA" dirty="0" err="1"/>
              <a:t>una</a:t>
            </a:r>
            <a:r>
              <a:rPr lang="en-CA" dirty="0"/>
              <a:t> </a:t>
            </a:r>
            <a:r>
              <a:rPr lang="en-CA" dirty="0" err="1"/>
              <a:t>muestra</a:t>
            </a:r>
            <a:r>
              <a:rPr lang="en-CA" dirty="0"/>
              <a:t> real, </a:t>
            </a:r>
            <a:r>
              <a:rPr lang="en-CA" dirty="0" err="1"/>
              <a:t>el</a:t>
            </a:r>
            <a:r>
              <a:rPr lang="en-CA" dirty="0"/>
              <a:t> </a:t>
            </a:r>
            <a:r>
              <a:rPr lang="en-CA" dirty="0" err="1"/>
              <a:t>espectro</a:t>
            </a:r>
            <a:r>
              <a:rPr lang="en-CA" dirty="0"/>
              <a:t> </a:t>
            </a:r>
            <a:r>
              <a:rPr lang="en-CA" dirty="0" err="1"/>
              <a:t>estará</a:t>
            </a:r>
            <a:r>
              <a:rPr lang="en-CA" dirty="0"/>
              <a:t> </a:t>
            </a:r>
            <a:r>
              <a:rPr lang="en-CA" dirty="0" err="1"/>
              <a:t>perturbado</a:t>
            </a:r>
            <a:r>
              <a:rPr lang="en-CA" dirty="0"/>
              <a:t> </a:t>
            </a:r>
            <a:r>
              <a:rPr lang="en-CA" dirty="0" err="1"/>
              <a:t>por</a:t>
            </a:r>
            <a:r>
              <a:rPr lang="en-CA" dirty="0"/>
              <a:t> la </a:t>
            </a:r>
            <a:r>
              <a:rPr lang="en-CA" dirty="0" err="1"/>
              <a:t>difusion</a:t>
            </a:r>
            <a:r>
              <a:rPr lang="en-CA" dirty="0"/>
              <a:t> de </a:t>
            </a:r>
            <a:r>
              <a:rPr lang="en-CA" dirty="0" err="1"/>
              <a:t>fotones</a:t>
            </a:r>
            <a:r>
              <a:rPr lang="en-CA" dirty="0"/>
              <a:t> y </a:t>
            </a:r>
            <a:r>
              <a:rPr lang="en-CA" dirty="0" err="1"/>
              <a:t>por</a:t>
            </a:r>
            <a:r>
              <a:rPr lang="en-CA" dirty="0"/>
              <a:t> </a:t>
            </a:r>
            <a:r>
              <a:rPr lang="en-CA" dirty="0" err="1"/>
              <a:t>el</a:t>
            </a:r>
            <a:r>
              <a:rPr lang="en-CA" dirty="0"/>
              <a:t> </a:t>
            </a:r>
            <a:r>
              <a:rPr lang="en-CA" dirty="0" err="1"/>
              <a:t>ruido</a:t>
            </a:r>
            <a:r>
              <a:rPr lang="en-CA" dirty="0"/>
              <a:t> de </a:t>
            </a:r>
            <a:r>
              <a:rPr lang="en-CA" dirty="0" err="1"/>
              <a:t>medición</a:t>
            </a:r>
            <a:r>
              <a:rPr lang="en-CA" dirty="0"/>
              <a:t>.</a:t>
            </a:r>
            <a:endParaRPr dirty="0"/>
          </a:p>
          <a:p>
            <a:pPr marL="0" marR="0" lvl="0" indent="0" algn="l" rtl="0">
              <a:lnSpc>
                <a:spcPct val="100000"/>
              </a:lnSpc>
              <a:spcBef>
                <a:spcPts val="0"/>
              </a:spcBef>
              <a:spcAft>
                <a:spcPts val="0"/>
              </a:spcAft>
              <a:buClr>
                <a:schemeClr val="dk1"/>
              </a:buClr>
              <a:buSzPts val="1200"/>
              <a:buFont typeface="Arial"/>
              <a:buNone/>
            </a:pPr>
            <a:r>
              <a:rPr lang="en-CA" dirty="0"/>
              <a:t>La </a:t>
            </a:r>
            <a:r>
              <a:rPr lang="en-CA" dirty="0" err="1"/>
              <a:t>difusión</a:t>
            </a:r>
            <a:r>
              <a:rPr lang="en-CA" dirty="0"/>
              <a:t> de los </a:t>
            </a:r>
            <a:r>
              <a:rPr lang="en-CA" dirty="0" err="1"/>
              <a:t>fotones</a:t>
            </a:r>
            <a:r>
              <a:rPr lang="en-CA" dirty="0"/>
              <a:t> </a:t>
            </a:r>
            <a:r>
              <a:rPr lang="en-CA" dirty="0" err="1"/>
              <a:t>alarga</a:t>
            </a:r>
            <a:r>
              <a:rPr lang="en-CA" dirty="0"/>
              <a:t> la </a:t>
            </a:r>
            <a:r>
              <a:rPr lang="en-CA" dirty="0" err="1"/>
              <a:t>longitud</a:t>
            </a:r>
            <a:r>
              <a:rPr lang="en-CA" dirty="0"/>
              <a:t> media del paso </a:t>
            </a:r>
            <a:r>
              <a:rPr lang="en-CA" dirty="0" err="1"/>
              <a:t>óptico</a:t>
            </a:r>
            <a:r>
              <a:rPr lang="en-CA" dirty="0"/>
              <a:t> </a:t>
            </a:r>
            <a:r>
              <a:rPr lang="en-CA" dirty="0" err="1"/>
              <a:t>por</a:t>
            </a:r>
            <a:r>
              <a:rPr lang="en-CA" dirty="0"/>
              <a:t> un factor k (</a:t>
            </a:r>
            <a:r>
              <a:rPr lang="en-CA" dirty="0" err="1"/>
              <a:t>multiplicativo</a:t>
            </a:r>
            <a:r>
              <a:rPr lang="en-CA" dirty="0"/>
              <a:t>), y genera que </a:t>
            </a:r>
            <a:r>
              <a:rPr lang="en-CA" dirty="0" err="1"/>
              <a:t>cierto</a:t>
            </a:r>
            <a:r>
              <a:rPr lang="en-CA" dirty="0"/>
              <a:t> </a:t>
            </a:r>
            <a:r>
              <a:rPr lang="en-CA" dirty="0" err="1"/>
              <a:t>número</a:t>
            </a:r>
            <a:r>
              <a:rPr lang="en-CA" dirty="0"/>
              <a:t> de </a:t>
            </a:r>
            <a:r>
              <a:rPr lang="en-CA" dirty="0" err="1"/>
              <a:t>fotones</a:t>
            </a:r>
            <a:r>
              <a:rPr lang="en-CA" dirty="0"/>
              <a:t> se escape del captor, </a:t>
            </a:r>
            <a:r>
              <a:rPr lang="en-CA" dirty="0" err="1"/>
              <a:t>esto</a:t>
            </a:r>
            <a:r>
              <a:rPr lang="en-CA" dirty="0"/>
              <a:t> </a:t>
            </a:r>
            <a:r>
              <a:rPr lang="en-CA" dirty="0" err="1"/>
              <a:t>agrega</a:t>
            </a:r>
            <a:r>
              <a:rPr lang="en-CA" dirty="0"/>
              <a:t> un </a:t>
            </a:r>
            <a:r>
              <a:rPr lang="en-CA" dirty="0" err="1"/>
              <a:t>término</a:t>
            </a:r>
            <a:r>
              <a:rPr lang="en-CA" dirty="0"/>
              <a:t> de </a:t>
            </a:r>
            <a:r>
              <a:rPr lang="en-CA" dirty="0" err="1"/>
              <a:t>fuga</a:t>
            </a:r>
            <a:r>
              <a:rPr lang="en-CA" dirty="0"/>
              <a:t>. El </a:t>
            </a:r>
            <a:r>
              <a:rPr lang="en-CA" dirty="0" err="1"/>
              <a:t>ruido</a:t>
            </a:r>
            <a:r>
              <a:rPr lang="en-CA" dirty="0"/>
              <a:t> de </a:t>
            </a:r>
            <a:r>
              <a:rPr lang="en-CA" dirty="0" err="1"/>
              <a:t>medicion</a:t>
            </a:r>
            <a:r>
              <a:rPr lang="en-CA" dirty="0"/>
              <a:t> se </a:t>
            </a:r>
            <a:r>
              <a:rPr lang="en-CA" dirty="0" err="1"/>
              <a:t>debe</a:t>
            </a:r>
            <a:r>
              <a:rPr lang="en-CA" dirty="0"/>
              <a:t> a un conjunto de </a:t>
            </a:r>
            <a:r>
              <a:rPr lang="en-CA" dirty="0" err="1"/>
              <a:t>fenómenos</a:t>
            </a:r>
            <a:r>
              <a:rPr lang="en-CA" dirty="0"/>
              <a:t> </a:t>
            </a:r>
            <a:r>
              <a:rPr lang="en-CA" dirty="0" err="1"/>
              <a:t>aleatorios</a:t>
            </a:r>
            <a:r>
              <a:rPr lang="en-CA" dirty="0"/>
              <a:t> </a:t>
            </a:r>
            <a:r>
              <a:rPr lang="en-CA" dirty="0" err="1"/>
              <a:t>presentes</a:t>
            </a:r>
            <a:r>
              <a:rPr lang="en-CA" dirty="0"/>
              <a:t> </a:t>
            </a:r>
            <a:r>
              <a:rPr lang="en-CA" dirty="0" err="1"/>
              <a:t>todo</a:t>
            </a:r>
            <a:r>
              <a:rPr lang="en-CA" dirty="0"/>
              <a:t> a lo largo de la </a:t>
            </a:r>
            <a:r>
              <a:rPr lang="en-CA" dirty="0" err="1"/>
              <a:t>cadena</a:t>
            </a:r>
            <a:r>
              <a:rPr lang="en-CA" dirty="0"/>
              <a:t> de </a:t>
            </a:r>
            <a:r>
              <a:rPr lang="en-CA" dirty="0" err="1"/>
              <a:t>medición</a:t>
            </a:r>
            <a:endParaRPr dirty="0"/>
          </a:p>
          <a:p>
            <a:pPr marL="0" marR="0" lvl="0" indent="0" algn="l" rtl="0">
              <a:lnSpc>
                <a:spcPct val="100000"/>
              </a:lnSpc>
              <a:spcBef>
                <a:spcPts val="0"/>
              </a:spcBef>
              <a:spcAft>
                <a:spcPts val="0"/>
              </a:spcAft>
              <a:buClr>
                <a:schemeClr val="dk1"/>
              </a:buClr>
              <a:buSzPts val="1200"/>
              <a:buFont typeface="Arial"/>
              <a:buNone/>
            </a:pPr>
            <a:r>
              <a:rPr lang="en-CA" dirty="0"/>
              <a:t>LUZ PARASITA, RUIDO ELECTRONICO, ETC</a:t>
            </a:r>
            <a:endParaRPr dirty="0"/>
          </a:p>
          <a:p>
            <a:pPr marL="0" marR="0" lvl="0" indent="0" algn="l" rtl="0">
              <a:lnSpc>
                <a:spcPct val="100000"/>
              </a:lnSpc>
              <a:spcBef>
                <a:spcPts val="0"/>
              </a:spcBef>
              <a:spcAft>
                <a:spcPts val="0"/>
              </a:spcAft>
              <a:buClr>
                <a:schemeClr val="dk1"/>
              </a:buClr>
              <a:buSzPts val="1200"/>
              <a:buFont typeface="Arial"/>
              <a:buNone/>
            </a:pPr>
            <a:endParaRPr dirty="0"/>
          </a:p>
          <a:p>
            <a:pPr marL="0" marR="0" lvl="0" indent="0" algn="l" rtl="0">
              <a:lnSpc>
                <a:spcPct val="100000"/>
              </a:lnSpc>
              <a:spcBef>
                <a:spcPts val="0"/>
              </a:spcBef>
              <a:spcAft>
                <a:spcPts val="0"/>
              </a:spcAft>
              <a:buClr>
                <a:schemeClr val="dk1"/>
              </a:buClr>
              <a:buSzPts val="1200"/>
              <a:buFont typeface="Arial"/>
              <a:buNone/>
            </a:pPr>
            <a:endParaRPr dirty="0"/>
          </a:p>
          <a:p>
            <a:pPr marL="0" marR="0" lvl="0" indent="0" algn="l" rtl="0">
              <a:lnSpc>
                <a:spcPct val="100000"/>
              </a:lnSpc>
              <a:spcBef>
                <a:spcPts val="0"/>
              </a:spcBef>
              <a:spcAft>
                <a:spcPts val="0"/>
              </a:spcAft>
              <a:buClr>
                <a:schemeClr val="dk1"/>
              </a:buClr>
              <a:buSzPts val="1200"/>
              <a:buFont typeface="Arial"/>
              <a:buNone/>
            </a:pPr>
            <a:r>
              <a:rPr lang="en-CA" dirty="0"/>
              <a:t>Un </a:t>
            </a:r>
            <a:r>
              <a:rPr lang="en-CA" dirty="0" err="1"/>
              <a:t>termino</a:t>
            </a:r>
            <a:r>
              <a:rPr lang="en-CA" dirty="0"/>
              <a:t> </a:t>
            </a:r>
            <a:r>
              <a:rPr lang="en-CA" dirty="0" err="1"/>
              <a:t>multiplicativo</a:t>
            </a:r>
            <a:r>
              <a:rPr lang="en-CA" dirty="0"/>
              <a:t> y dos terminus </a:t>
            </a:r>
            <a:r>
              <a:rPr lang="en-CA" dirty="0" err="1"/>
              <a:t>aditivos</a:t>
            </a:r>
            <a:r>
              <a:rPr lang="en-CA" dirty="0"/>
              <a:t>. </a:t>
            </a:r>
            <a:endParaRPr dirty="0"/>
          </a:p>
          <a:p>
            <a:pPr marL="0" lvl="0" indent="0" algn="l" rtl="0">
              <a:spcBef>
                <a:spcPts val="0"/>
              </a:spcBef>
              <a:spcAft>
                <a:spcPts val="0"/>
              </a:spcAft>
              <a:buNone/>
            </a:pPr>
            <a:endParaRPr lang="nl-NL" dirty="0"/>
          </a:p>
          <a:p>
            <a:pPr marL="0" lvl="0" indent="0" algn="l" rtl="0">
              <a:spcBef>
                <a:spcPts val="0"/>
              </a:spcBef>
              <a:spcAft>
                <a:spcPts val="0"/>
              </a:spcAft>
              <a:buNone/>
            </a:pPr>
            <a:endParaRPr lang="nl-NL" dirty="0"/>
          </a:p>
          <a:p>
            <a:pPr marL="0" lvl="0" indent="0" algn="l" rtl="0">
              <a:spcBef>
                <a:spcPts val="0"/>
              </a:spcBef>
              <a:spcAft>
                <a:spcPts val="0"/>
              </a:spcAft>
              <a:buNone/>
            </a:pPr>
            <a:r>
              <a:rPr lang="en-US" dirty="0"/>
              <a:t>Jean Michel Roger in 2019 explains how a signal is disturbed in the case of a real sample, when its spectrum is damaged by photon scattering and measurement noise: </a:t>
            </a:r>
          </a:p>
          <a:p>
            <a:pPr marL="0" lvl="0" indent="0" algn="l" rtl="0">
              <a:spcBef>
                <a:spcPts val="0"/>
              </a:spcBef>
              <a:spcAft>
                <a:spcPts val="0"/>
              </a:spcAft>
              <a:buNone/>
            </a:pPr>
            <a:r>
              <a:rPr lang="en-US" dirty="0"/>
              <a:t>“In the case of a real sample, the spectrum is disturbed by photon scattering and measurement noise. Photon scattering (1) lengthens the average optical path length by a factor k (multiplicative effect); (2) leads a certain number of photons to escape from the sensor, which adds a leakage term per wavelength l (additive effect): </a:t>
            </a:r>
            <a:r>
              <a:rPr lang="en-US" dirty="0" err="1"/>
              <a:t>Af</a:t>
            </a:r>
            <a:r>
              <a:rPr lang="en-US" dirty="0"/>
              <a:t> (λ). Measurement noise is due to a set of random phenomena present throughout the measurement chain (stray light, electronic noise from the sensor, etc.). It results in an another additive term per wavelength Ab(λ) </a:t>
            </a:r>
          </a:p>
          <a:p>
            <a:pPr marL="0" lvl="0" indent="0" algn="l" rtl="0">
              <a:spcBef>
                <a:spcPts val="0"/>
              </a:spcBef>
              <a:spcAft>
                <a:spcPts val="0"/>
              </a:spcAft>
              <a:buNone/>
            </a:pPr>
            <a:r>
              <a:rPr lang="en-US" dirty="0"/>
              <a:t>Finally, the absorbance actually measured is assigned a multiplicative term and two additive terms:</a:t>
            </a:r>
          </a:p>
          <a:p>
            <a:pPr marL="0" lvl="0" indent="0" algn="l" rtl="0">
              <a:spcBef>
                <a:spcPts val="0"/>
              </a:spcBef>
              <a:spcAft>
                <a:spcPts val="0"/>
              </a:spcAft>
              <a:buNone/>
            </a:pPr>
            <a:r>
              <a:rPr lang="en-US" dirty="0"/>
              <a:t>A(λ) = </a:t>
            </a:r>
            <a:r>
              <a:rPr lang="en-US" dirty="0" err="1"/>
              <a:t>kε</a:t>
            </a:r>
            <a:r>
              <a:rPr lang="en-US" dirty="0"/>
              <a:t>(λ)LC + </a:t>
            </a:r>
            <a:r>
              <a:rPr lang="en-US" dirty="0" err="1"/>
              <a:t>Af</a:t>
            </a:r>
            <a:r>
              <a:rPr lang="en-US" dirty="0"/>
              <a:t> (λ) + Ab(λ)  (Equation 1)</a:t>
            </a:r>
          </a:p>
          <a:p>
            <a:pPr marL="0" lvl="0" indent="0" algn="l" rtl="0">
              <a:spcBef>
                <a:spcPts val="0"/>
              </a:spcBef>
              <a:spcAft>
                <a:spcPts val="0"/>
              </a:spcAft>
              <a:buNone/>
            </a:pPr>
            <a:r>
              <a:rPr lang="en-US" dirty="0"/>
              <a:t>Where,  A: Absorbance; λ:  Wavelength; A(λ): Absorbance at a particular wavelength  </a:t>
            </a:r>
          </a:p>
          <a:p>
            <a:pPr marL="0" lvl="0" indent="0" algn="l" rtl="0">
              <a:spcBef>
                <a:spcPts val="0"/>
              </a:spcBef>
              <a:spcAft>
                <a:spcPts val="0"/>
              </a:spcAft>
              <a:buNone/>
            </a:pPr>
            <a:r>
              <a:rPr lang="en-US" dirty="0"/>
              <a:t>k: multiplicative effect; ε: Molar absorption coefficient (M-1 cm-1); L: Optical path length (cm)</a:t>
            </a:r>
          </a:p>
          <a:p>
            <a:pPr marL="0" lvl="0" indent="0" algn="l" rtl="0">
              <a:spcBef>
                <a:spcPts val="0"/>
              </a:spcBef>
              <a:spcAft>
                <a:spcPts val="0"/>
              </a:spcAft>
              <a:buNone/>
            </a:pPr>
            <a:r>
              <a:rPr lang="en-US" dirty="0"/>
              <a:t>C: Molar concentration; </a:t>
            </a:r>
            <a:r>
              <a:rPr lang="en-US" dirty="0" err="1"/>
              <a:t>Af</a:t>
            </a:r>
            <a:r>
              <a:rPr lang="en-US" dirty="0"/>
              <a:t> (λ). Additive effect at a particular wavelength caused by a certain number of photons escaping from the sensor; Ab(λ). Additive effect at a particular wavelength caused by random phenomena”.</a:t>
            </a:r>
          </a:p>
          <a:p>
            <a:pPr marL="0" lvl="0" indent="0" algn="l" rtl="0">
              <a:spcBef>
                <a:spcPts val="0"/>
              </a:spcBef>
              <a:spcAft>
                <a:spcPts val="0"/>
              </a:spcAft>
              <a:buNone/>
            </a:pPr>
            <a:r>
              <a:rPr lang="en-US" dirty="0"/>
              <a:t>The different preprocessing strategies will consist in correcting as many of the three terms k, </a:t>
            </a:r>
            <a:r>
              <a:rPr lang="en-US" dirty="0" err="1"/>
              <a:t>Af</a:t>
            </a:r>
            <a:r>
              <a:rPr lang="en-US" dirty="0"/>
              <a:t> (λ), Ab(λ) as possible. (Jean-Michel Roger M. E., 2019)</a:t>
            </a:r>
          </a:p>
          <a:p>
            <a:pPr marL="0" lvl="0" indent="0" algn="l" rtl="0">
              <a:spcBef>
                <a:spcPts val="0"/>
              </a:spcBef>
              <a:spcAft>
                <a:spcPts val="0"/>
              </a:spcAft>
              <a:buNone/>
            </a:pPr>
            <a:r>
              <a:rPr lang="en-US" dirty="0"/>
              <a:t>It is important to know whether the data has been affected by a multiplicative effect or an additive effect or both. The preprocessing method to be used depends on its efficiency to remove the noise present in NIR spectra. For this reason, it is important to understand firstly very well the type of noise/effect present in each particular case.</a:t>
            </a:r>
          </a:p>
          <a:p>
            <a:pPr marL="0" lvl="0" indent="0" algn="l" rtl="0">
              <a:spcBef>
                <a:spcPts val="0"/>
              </a:spcBef>
              <a:spcAft>
                <a:spcPts val="0"/>
              </a:spcAft>
              <a:buNone/>
            </a:pPr>
            <a:r>
              <a:rPr lang="en-US" dirty="0"/>
              <a:t>It should be mentioned that it  is possible to apply more than one pre-treatment sequentially. For example, a multiplicative scaling is often used together with a derivative.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242" name="Google Shape;242;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27</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32500" lnSpcReduction="20000"/>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Figure 1 shows an example of a pure </a:t>
            </a:r>
            <a:r>
              <a:rPr lang="en-US" sz="1800" b="1" dirty="0">
                <a:effectLst/>
                <a:latin typeface="Verdana" panose="020B0604030504040204" pitchFamily="34" charset="0"/>
                <a:ea typeface="Calibri" panose="020F0502020204030204" pitchFamily="34" charset="0"/>
                <a:cs typeface="Times New Roman" panose="02020603050405020304" pitchFamily="18" charset="0"/>
              </a:rPr>
              <a:t>multiplicative effect</a:t>
            </a:r>
            <a:r>
              <a:rPr lang="en-US" sz="1800" dirty="0">
                <a:effectLst/>
                <a:latin typeface="Verdana" panose="020B0604030504040204" pitchFamily="34" charset="0"/>
                <a:ea typeface="Calibri" panose="020F0502020204030204" pitchFamily="34" charset="0"/>
                <a:cs typeface="Times New Roman" panose="02020603050405020304" pitchFamily="18" charset="0"/>
              </a:rPr>
              <a:t> on mixtures of water and oil spectra. As shown by Jean Michel in his 2019 grapes dataset (Roger, 2019), the multiplicative effect shows the greater the intensity, the greater the distribution of the spectra. Figure 1 shows in the left zone close to 1133.6 nm (x-axis) that the intensity levels have been little affected, whereas the intensity of the spectra in the central zone between 1197 and 1261 nm are more expanded.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marL="171450" marR="0" lvl="0" indent="-95250" algn="l" rtl="0">
              <a:lnSpc>
                <a:spcPct val="100000"/>
              </a:lnSpc>
              <a:spcBef>
                <a:spcPts val="0"/>
              </a:spcBef>
              <a:spcAft>
                <a:spcPts val="0"/>
              </a:spcAft>
              <a:buClr>
                <a:schemeClr val="dk1"/>
              </a:buClr>
              <a:buSzPts val="1200"/>
              <a:buFont typeface="Arial"/>
              <a:buNone/>
            </a:pPr>
            <a:endParaRPr lang="nl-NL" dirty="0"/>
          </a:p>
          <a:p>
            <a:pPr marL="171450" marR="0" lvl="0" indent="-95250" algn="l" rtl="0">
              <a:lnSpc>
                <a:spcPct val="100000"/>
              </a:lnSpc>
              <a:spcBef>
                <a:spcPts val="0"/>
              </a:spcBef>
              <a:spcAft>
                <a:spcPts val="0"/>
              </a:spcAft>
              <a:buClr>
                <a:schemeClr val="dk1"/>
              </a:buClr>
              <a:buSzPts val="1200"/>
              <a:buFont typeface="Arial"/>
              <a:buNone/>
            </a:pPr>
            <a:endParaRPr lang="nl-NL" dirty="0"/>
          </a:p>
          <a:p>
            <a:pPr algn="just">
              <a:lnSpc>
                <a:spcPct val="150000"/>
              </a:lnSpc>
              <a:spcAft>
                <a:spcPts val="800"/>
              </a:spcAft>
            </a:pPr>
            <a:r>
              <a:rPr lang="en-GB" sz="1800" dirty="0">
                <a:effectLst/>
                <a:latin typeface="Verdana" panose="020B0604030504040204" pitchFamily="34" charset="0"/>
                <a:ea typeface="Calibri" panose="020F0502020204030204" pitchFamily="34" charset="0"/>
                <a:cs typeface="Times New Roman" panose="02020603050405020304" pitchFamily="18" charset="0"/>
              </a:rPr>
              <a:t>When spectra are clearly affected by light scattering, an increase in light intensity with wavelengths in a certain spectral range can be observed.  As mentioned above, the light does not fully impact the material to be </a:t>
            </a:r>
            <a:r>
              <a:rPr lang="en-GB" sz="1800" dirty="0" err="1">
                <a:effectLst/>
                <a:latin typeface="Verdana" panose="020B0604030504040204" pitchFamily="34" charset="0"/>
                <a:ea typeface="Calibri" panose="020F0502020204030204" pitchFamily="34" charset="0"/>
                <a:cs typeface="Times New Roman" panose="02020603050405020304" pitchFamily="18" charset="0"/>
              </a:rPr>
              <a:t>analyzed</a:t>
            </a:r>
            <a:r>
              <a:rPr lang="en-GB" sz="1800" dirty="0">
                <a:effectLst/>
                <a:latin typeface="Verdana" panose="020B0604030504040204" pitchFamily="34" charset="0"/>
                <a:ea typeface="Calibri" panose="020F0502020204030204" pitchFamily="34" charset="0"/>
                <a:cs typeface="Times New Roman" panose="02020603050405020304" pitchFamily="18" charset="0"/>
              </a:rPr>
              <a:t>, but is lost in the inter-particle spaces. This can happen when the particles do not have the same size, or when there is porosity or gases present in the sample (</a:t>
            </a:r>
            <a:r>
              <a:rPr lang="en-GB" sz="1800" u="sng" dirty="0">
                <a:solidFill>
                  <a:srgbClr val="0000FF"/>
                </a:solidFill>
                <a:effectLst/>
                <a:latin typeface="Verdana" panose="020B0604030504040204" pitchFamily="34" charset="0"/>
                <a:ea typeface="Calibri" panose="020F0502020204030204" pitchFamily="34" charset="0"/>
                <a:cs typeface="Times New Roman" panose="02020603050405020304" pitchFamily="18" charset="0"/>
                <a:hlinkClick r:id="rId3"/>
              </a:rPr>
              <a:t>https://www.aunir.com/light-bites/illuminating-spectra-part-7/</a:t>
            </a:r>
            <a:r>
              <a:rPr lang="en-GB" sz="1800" dirty="0">
                <a:effectLst/>
                <a:latin typeface="Verdana" panose="020B0604030504040204" pitchFamily="34" charset="0"/>
                <a:ea typeface="Calibri" panose="020F0502020204030204" pitchFamily="34" charset="0"/>
                <a:cs typeface="Times New Roman" panose="02020603050405020304" pitchFamily="18" charset="0"/>
              </a:rPr>
              <a:t>).   Figure 2 shows an </a:t>
            </a:r>
            <a:r>
              <a:rPr lang="en-GB" sz="1800" b="1" dirty="0">
                <a:effectLst/>
                <a:latin typeface="Verdana" panose="020B0604030504040204" pitchFamily="34" charset="0"/>
                <a:ea typeface="Calibri" panose="020F0502020204030204" pitchFamily="34" charset="0"/>
                <a:cs typeface="Times New Roman" panose="02020603050405020304" pitchFamily="18" charset="0"/>
              </a:rPr>
              <a:t>increasing baseline</a:t>
            </a:r>
            <a:r>
              <a:rPr lang="en-GB" sz="1800" dirty="0">
                <a:effectLst/>
                <a:latin typeface="Verdana" panose="020B0604030504040204" pitchFamily="34" charset="0"/>
                <a:ea typeface="Calibri" panose="020F0502020204030204" pitchFamily="34" charset="0"/>
                <a:cs typeface="Times New Roman" panose="02020603050405020304" pitchFamily="18" charset="0"/>
              </a:rPr>
              <a:t> in an spectrum of fish bone,  from 5000 cm-1 to 4000 cm-1</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GB" sz="18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Figure 3  shows an example of a pure </a:t>
            </a:r>
            <a:r>
              <a:rPr lang="en-US" sz="1800" b="1" dirty="0">
                <a:effectLst/>
                <a:latin typeface="Verdana" panose="020B0604030504040204" pitchFamily="34" charset="0"/>
                <a:ea typeface="Calibri" panose="020F0502020204030204" pitchFamily="34" charset="0"/>
                <a:cs typeface="Times New Roman" panose="02020603050405020304" pitchFamily="18" charset="0"/>
              </a:rPr>
              <a:t>additive effect</a:t>
            </a:r>
            <a:r>
              <a:rPr lang="en-US" sz="1800" dirty="0">
                <a:effectLst/>
                <a:latin typeface="Verdana" panose="020B0604030504040204" pitchFamily="34" charset="0"/>
                <a:ea typeface="Calibri" panose="020F0502020204030204" pitchFamily="34" charset="0"/>
                <a:cs typeface="Times New Roman" panose="02020603050405020304" pitchFamily="18" charset="0"/>
              </a:rPr>
              <a:t> in spectra: the dispersion between spectra is the same in the studied spectral range. The effect is strong in areas of weak absorbance (1150 nm), as well as in areas of strong absorbance (1575 nm).</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The effects observed in Figures 2 and 3 can be combined, giving rise to an additive effect with increasing baseline of type </a:t>
            </a:r>
            <a:r>
              <a:rPr lang="en-US" sz="1800" dirty="0" err="1">
                <a:effectLst/>
                <a:latin typeface="Verdana" panose="020B0604030504040204" pitchFamily="34" charset="0"/>
                <a:ea typeface="Calibri" panose="020F0502020204030204" pitchFamily="34" charset="0"/>
                <a:cs typeface="Times New Roman" panose="02020603050405020304" pitchFamily="18" charset="0"/>
              </a:rPr>
              <a:t>aX</a:t>
            </a:r>
            <a:r>
              <a:rPr lang="en-US" sz="1800" dirty="0">
                <a:effectLst/>
                <a:latin typeface="Verdana" panose="020B0604030504040204" pitchFamily="34" charset="0"/>
                <a:ea typeface="Calibri" panose="020F0502020204030204" pitchFamily="34" charset="0"/>
                <a:cs typeface="Times New Roman" panose="02020603050405020304" pitchFamily="18" charset="0"/>
              </a:rPr>
              <a:t> + b, where the dispersion increases with the level of the spectrum and not with the wavelength.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Jean Michel shows  spectra with increasing baselines in a Fictional example in Figure 4 (Roger, 2019):  </a:t>
            </a:r>
            <a:r>
              <a:rPr lang="en-US" sz="1800" i="1" dirty="0">
                <a:effectLst/>
                <a:latin typeface="Verdana" panose="020B0604030504040204" pitchFamily="34" charset="0"/>
                <a:ea typeface="Calibri" panose="020F0502020204030204" pitchFamily="34" charset="0"/>
                <a:cs typeface="Times New Roman" panose="02020603050405020304" pitchFamily="18" charset="0"/>
              </a:rPr>
              <a:t>“The mean spectrum of the maize dataset was replicated 80 times and each replicate was assigned a baseline of equation </a:t>
            </a:r>
            <a:r>
              <a:rPr lang="en-US" sz="1800" i="1" dirty="0" err="1">
                <a:effectLst/>
                <a:latin typeface="Verdana" panose="020B0604030504040204" pitchFamily="34" charset="0"/>
                <a:ea typeface="Calibri" panose="020F0502020204030204" pitchFamily="34" charset="0"/>
                <a:cs typeface="Times New Roman" panose="02020603050405020304" pitchFamily="18" charset="0"/>
              </a:rPr>
              <a:t>aλ</a:t>
            </a:r>
            <a:r>
              <a:rPr lang="en-US" sz="1800" i="1" dirty="0">
                <a:effectLst/>
                <a:latin typeface="Verdana" panose="020B0604030504040204" pitchFamily="34" charset="0"/>
                <a:ea typeface="Calibri" panose="020F0502020204030204" pitchFamily="34" charset="0"/>
                <a:cs typeface="Times New Roman" panose="02020603050405020304" pitchFamily="18" charset="0"/>
              </a:rPr>
              <a:t> + b, with a and b positive but random. This is not a multiplicative effect”.</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i="1"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Analogously,  Figure 5 shows one handmade example of NIR spectra with  an increasing baseline, this time with multiplicative effect added as well. The mean spectrum  was repeated 15 times, each time with increasing effects.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marL="171450" marR="0" lvl="0" indent="-95250" algn="l" rtl="0">
              <a:lnSpc>
                <a:spcPct val="100000"/>
              </a:lnSpc>
              <a:spcBef>
                <a:spcPts val="0"/>
              </a:spcBef>
              <a:spcAft>
                <a:spcPts val="0"/>
              </a:spcAft>
              <a:buClr>
                <a:schemeClr val="dk1"/>
              </a:buClr>
              <a:buSzPts val="1200"/>
              <a:buFont typeface="Arial"/>
              <a:buNone/>
            </a:pPr>
            <a:endParaRPr dirty="0"/>
          </a:p>
        </p:txBody>
      </p:sp>
      <p:sp>
        <p:nvSpPr>
          <p:cNvPr id="263" name="Google Shape;263;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28</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32500" lnSpcReduction="20000"/>
          </a:bodyPr>
          <a:lstStyle/>
          <a:p>
            <a:pPr marL="171450" marR="0" lvl="0" indent="-95250" algn="l" rtl="0">
              <a:lnSpc>
                <a:spcPct val="100000"/>
              </a:lnSpc>
              <a:spcBef>
                <a:spcPts val="0"/>
              </a:spcBef>
              <a:spcAft>
                <a:spcPts val="0"/>
              </a:spcAft>
              <a:buClr>
                <a:schemeClr val="dk1"/>
              </a:buClr>
              <a:buSzPts val="1200"/>
              <a:buFont typeface="Arial"/>
              <a:buNone/>
            </a:pPr>
            <a:endParaRPr dirty="0"/>
          </a:p>
        </p:txBody>
      </p:sp>
      <p:sp>
        <p:nvSpPr>
          <p:cNvPr id="263" name="Google Shape;263;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29</a:t>
            </a:fld>
            <a:endParaRPr/>
          </a:p>
        </p:txBody>
      </p:sp>
    </p:spTree>
    <p:extLst>
      <p:ext uri="{BB962C8B-B14F-4D97-AF65-F5344CB8AC3E}">
        <p14:creationId xmlns:p14="http://schemas.microsoft.com/office/powerpoint/2010/main" val="836896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171450" marR="0" lvl="0" indent="-95250" algn="l" rtl="0">
              <a:lnSpc>
                <a:spcPct val="100000"/>
              </a:lnSpc>
              <a:spcBef>
                <a:spcPts val="0"/>
              </a:spcBef>
              <a:spcAft>
                <a:spcPts val="0"/>
              </a:spcAft>
              <a:buClr>
                <a:schemeClr val="dk1"/>
              </a:buClr>
              <a:buSzPts val="1200"/>
              <a:buFont typeface="Arial"/>
              <a:buNone/>
            </a:pPr>
            <a:endParaRPr dirty="0"/>
          </a:p>
        </p:txBody>
      </p:sp>
      <p:sp>
        <p:nvSpPr>
          <p:cNvPr id="263" name="Google Shape;263;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30</a:t>
            </a:fld>
            <a:endParaRPr/>
          </a:p>
        </p:txBody>
      </p:sp>
    </p:spTree>
    <p:extLst>
      <p:ext uri="{BB962C8B-B14F-4D97-AF65-F5344CB8AC3E}">
        <p14:creationId xmlns:p14="http://schemas.microsoft.com/office/powerpoint/2010/main" val="936348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171450" marR="0" lvl="0" indent="-95250" algn="l" rtl="0">
              <a:lnSpc>
                <a:spcPct val="100000"/>
              </a:lnSpc>
              <a:spcBef>
                <a:spcPts val="0"/>
              </a:spcBef>
              <a:spcAft>
                <a:spcPts val="0"/>
              </a:spcAft>
              <a:buClr>
                <a:schemeClr val="dk1"/>
              </a:buClr>
              <a:buSzPts val="1200"/>
              <a:buFont typeface="Arial"/>
              <a:buNone/>
            </a:pPr>
            <a:endParaRPr dirty="0"/>
          </a:p>
        </p:txBody>
      </p:sp>
      <p:sp>
        <p:nvSpPr>
          <p:cNvPr id="263" name="Google Shape;263;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31</a:t>
            </a:fld>
            <a:endParaRPr/>
          </a:p>
        </p:txBody>
      </p:sp>
    </p:spTree>
    <p:extLst>
      <p:ext uri="{BB962C8B-B14F-4D97-AF65-F5344CB8AC3E}">
        <p14:creationId xmlns:p14="http://schemas.microsoft.com/office/powerpoint/2010/main" val="2957782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6" name="Google Shape;516;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Calibri"/>
              <a:buNone/>
            </a:pPr>
            <a:r>
              <a:rPr lang="en-CA" b="1"/>
              <a:t>La transformación logarítmica&gt; transforma un efecto multipicativo en un efecto aditivo. </a:t>
            </a:r>
            <a:r>
              <a:rPr lang="en-CA" b="1" u="sng"/>
              <a:t>Se necesita que x sea estrictamente positive. Por ejemplo, el logaritmo, no puede ser aplicado despues de una derivada. |Esta es la transformación natural de Lambert-Beer.</a:t>
            </a:r>
            <a:endParaRPr/>
          </a:p>
          <a:p>
            <a:pPr marL="0" marR="0" lvl="0" indent="0" algn="l" rtl="0">
              <a:lnSpc>
                <a:spcPct val="100000"/>
              </a:lnSpc>
              <a:spcBef>
                <a:spcPts val="0"/>
              </a:spcBef>
              <a:spcAft>
                <a:spcPts val="0"/>
              </a:spcAft>
              <a:buClr>
                <a:schemeClr val="dk1"/>
              </a:buClr>
              <a:buSzPts val="1200"/>
              <a:buFont typeface="Calibri"/>
              <a:buNone/>
            </a:pPr>
            <a:endParaRPr b="1" u="sng"/>
          </a:p>
          <a:p>
            <a:pPr marL="0" marR="0" lvl="0" indent="0" algn="l" rtl="0">
              <a:lnSpc>
                <a:spcPct val="100000"/>
              </a:lnSpc>
              <a:spcBef>
                <a:spcPts val="0"/>
              </a:spcBef>
              <a:spcAft>
                <a:spcPts val="0"/>
              </a:spcAft>
              <a:buClr>
                <a:schemeClr val="dk1"/>
              </a:buClr>
              <a:buSzPts val="1200"/>
              <a:buFont typeface="Calibri"/>
              <a:buNone/>
            </a:pPr>
            <a:endParaRPr b="1" u="sng"/>
          </a:p>
          <a:p>
            <a:pPr marL="0" marR="0" lvl="0" indent="0" algn="l" rtl="0">
              <a:lnSpc>
                <a:spcPct val="100000"/>
              </a:lnSpc>
              <a:spcBef>
                <a:spcPts val="0"/>
              </a:spcBef>
              <a:spcAft>
                <a:spcPts val="0"/>
              </a:spcAft>
              <a:buClr>
                <a:schemeClr val="dk1"/>
              </a:buClr>
              <a:buSzPts val="1200"/>
              <a:buFont typeface="Calibri"/>
              <a:buNone/>
            </a:pPr>
            <a:r>
              <a:rPr lang="en-CA" b="1" u="sng"/>
              <a:t>Se trata de divider el espectro, por un parámetro estadístico que sea sensible al efecto multiplicativo en particular. </a:t>
            </a:r>
            <a:endParaRPr/>
          </a:p>
          <a:p>
            <a:pPr marL="0" marR="0" lvl="0" indent="0" algn="l" rtl="0">
              <a:lnSpc>
                <a:spcPct val="100000"/>
              </a:lnSpc>
              <a:spcBef>
                <a:spcPts val="0"/>
              </a:spcBef>
              <a:spcAft>
                <a:spcPts val="0"/>
              </a:spcAft>
              <a:buClr>
                <a:schemeClr val="dk1"/>
              </a:buClr>
              <a:buSzPts val="1200"/>
              <a:buFont typeface="Calibri"/>
              <a:buNone/>
            </a:pPr>
            <a:endParaRPr b="1" u="sng"/>
          </a:p>
          <a:p>
            <a:pPr marL="0" marR="0" lvl="0" indent="0" algn="l" rtl="0">
              <a:lnSpc>
                <a:spcPct val="100000"/>
              </a:lnSpc>
              <a:spcBef>
                <a:spcPts val="0"/>
              </a:spcBef>
              <a:spcAft>
                <a:spcPts val="0"/>
              </a:spcAft>
              <a:buClr>
                <a:schemeClr val="dk1"/>
              </a:buClr>
              <a:buSzPts val="1200"/>
              <a:buFont typeface="Calibri"/>
              <a:buNone/>
            </a:pPr>
            <a:endParaRPr b="1" u="sng"/>
          </a:p>
          <a:p>
            <a:pPr marL="0" marR="0" lvl="0" indent="0" algn="l" rtl="0">
              <a:lnSpc>
                <a:spcPct val="100000"/>
              </a:lnSpc>
              <a:spcBef>
                <a:spcPts val="0"/>
              </a:spcBef>
              <a:spcAft>
                <a:spcPts val="0"/>
              </a:spcAft>
              <a:buClr>
                <a:schemeClr val="dk1"/>
              </a:buClr>
              <a:buSzPts val="1200"/>
              <a:buFont typeface="Calibri"/>
              <a:buNone/>
            </a:pPr>
            <a:r>
              <a:rPr lang="en-CA" b="1" u="sng"/>
              <a:t>Se recomineda evitar divider el espectro por un valor único como el punto máximo, ya que puede tener errores.</a:t>
            </a:r>
            <a:endParaRPr/>
          </a:p>
          <a:p>
            <a:pPr marL="0" marR="0" lvl="0" indent="0" algn="l" rtl="0">
              <a:lnSpc>
                <a:spcPct val="100000"/>
              </a:lnSpc>
              <a:spcBef>
                <a:spcPts val="0"/>
              </a:spcBef>
              <a:spcAft>
                <a:spcPts val="0"/>
              </a:spcAft>
              <a:buClr>
                <a:schemeClr val="dk1"/>
              </a:buClr>
              <a:buSzPts val="1200"/>
              <a:buFont typeface="Calibri"/>
              <a:buNone/>
            </a:pPr>
            <a:endParaRPr b="1" u="sng"/>
          </a:p>
          <a:p>
            <a:pPr marL="0" marR="0" lvl="0" indent="0" algn="l" rtl="0">
              <a:lnSpc>
                <a:spcPct val="100000"/>
              </a:lnSpc>
              <a:spcBef>
                <a:spcPts val="0"/>
              </a:spcBef>
              <a:spcAft>
                <a:spcPts val="0"/>
              </a:spcAft>
              <a:buClr>
                <a:schemeClr val="dk1"/>
              </a:buClr>
              <a:buSzPts val="1200"/>
              <a:buFont typeface="Calibri"/>
              <a:buNone/>
            </a:pPr>
            <a:endParaRPr b="1" u="sng"/>
          </a:p>
          <a:p>
            <a:pPr marL="0" marR="0" lvl="0" indent="0" algn="l" rtl="0">
              <a:lnSpc>
                <a:spcPct val="100000"/>
              </a:lnSpc>
              <a:spcBef>
                <a:spcPts val="0"/>
              </a:spcBef>
              <a:spcAft>
                <a:spcPts val="0"/>
              </a:spcAft>
              <a:buClr>
                <a:schemeClr val="dk1"/>
              </a:buClr>
              <a:buSzPts val="1200"/>
              <a:buFont typeface="Calibri"/>
              <a:buNone/>
            </a:pPr>
            <a:endParaRPr b="1" u="sng"/>
          </a:p>
          <a:p>
            <a:pPr marL="0" marR="0" lvl="0" indent="0" algn="l" rtl="0">
              <a:lnSpc>
                <a:spcPct val="100000"/>
              </a:lnSpc>
              <a:spcBef>
                <a:spcPts val="0"/>
              </a:spcBef>
              <a:spcAft>
                <a:spcPts val="0"/>
              </a:spcAft>
              <a:buClr>
                <a:schemeClr val="dk1"/>
              </a:buClr>
              <a:buSzPts val="1200"/>
              <a:buFont typeface="Calibri"/>
              <a:buNone/>
            </a:pPr>
            <a:endParaRPr b="1" u="sng"/>
          </a:p>
          <a:p>
            <a:pPr marL="0" marR="0" lvl="0" indent="0" algn="l" rtl="0">
              <a:lnSpc>
                <a:spcPct val="100000"/>
              </a:lnSpc>
              <a:spcBef>
                <a:spcPts val="0"/>
              </a:spcBef>
              <a:spcAft>
                <a:spcPts val="0"/>
              </a:spcAft>
              <a:buClr>
                <a:schemeClr val="dk1"/>
              </a:buClr>
              <a:buSzPts val="1200"/>
              <a:buFont typeface="Calibri"/>
              <a:buNone/>
            </a:pPr>
            <a:endParaRPr b="1"/>
          </a:p>
        </p:txBody>
      </p:sp>
      <p:sp>
        <p:nvSpPr>
          <p:cNvPr id="517" name="Google Shape;517;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32</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55000" lnSpcReduction="20000"/>
          </a:bodyPr>
          <a:lstStyle/>
          <a:p>
            <a:pPr marL="0" marR="0" lvl="0" indent="0" algn="l" rtl="0">
              <a:lnSpc>
                <a:spcPct val="100000"/>
              </a:lnSpc>
              <a:spcBef>
                <a:spcPts val="0"/>
              </a:spcBef>
              <a:spcAft>
                <a:spcPts val="0"/>
              </a:spcAft>
              <a:buClr>
                <a:schemeClr val="dk1"/>
              </a:buClr>
              <a:buSzPts val="1200"/>
              <a:buFont typeface="Calibri"/>
              <a:buNone/>
            </a:pPr>
            <a:endParaRPr lang="en-CA" b="1" dirty="0"/>
          </a:p>
          <a:p>
            <a:pPr marL="0" marR="0" lvl="0" indent="0" algn="l" rtl="0">
              <a:lnSpc>
                <a:spcPct val="80000"/>
              </a:lnSpc>
              <a:spcBef>
                <a:spcPts val="0"/>
              </a:spcBef>
              <a:spcAft>
                <a:spcPts val="0"/>
              </a:spcAft>
              <a:buClr>
                <a:schemeClr val="dk1"/>
              </a:buClr>
              <a:buSzPts val="1110"/>
              <a:buFont typeface="Calibri"/>
              <a:buNone/>
            </a:pPr>
            <a:r>
              <a:rPr lang="es-ES" sz="1200" dirty="0"/>
              <a:t>Ese tipo de filtro puede ponerse en práctica con diferentes algoritmos</a:t>
            </a:r>
          </a:p>
          <a:p>
            <a:pPr marL="0" marR="0" lvl="0" indent="0" algn="l" rtl="0">
              <a:lnSpc>
                <a:spcPct val="80000"/>
              </a:lnSpc>
              <a:spcBef>
                <a:spcPts val="0"/>
              </a:spcBef>
              <a:spcAft>
                <a:spcPts val="0"/>
              </a:spcAft>
              <a:buClr>
                <a:schemeClr val="dk1"/>
              </a:buClr>
              <a:buSzPts val="1110"/>
              <a:buFont typeface="Calibri"/>
              <a:buNone/>
            </a:pPr>
            <a:endParaRPr lang="es-ES" sz="1200" dirty="0"/>
          </a:p>
          <a:p>
            <a:pPr marL="228600" marR="0" lvl="0" indent="-228600" algn="l" rtl="0">
              <a:lnSpc>
                <a:spcPct val="80000"/>
              </a:lnSpc>
              <a:spcBef>
                <a:spcPts val="0"/>
              </a:spcBef>
              <a:spcAft>
                <a:spcPts val="0"/>
              </a:spcAft>
              <a:buClr>
                <a:schemeClr val="dk1"/>
              </a:buClr>
              <a:buSzPts val="1110"/>
              <a:buFont typeface="Calibri"/>
              <a:buAutoNum type="arabicParenR"/>
            </a:pPr>
            <a:r>
              <a:rPr lang="es-ES" sz="1200" dirty="0"/>
              <a:t>La media o mediana móvil: cada punto del espectro se reemplaza por la media o la mediana de los valores del espectro en una ventana alrededor de i. </a:t>
            </a:r>
            <a:endParaRPr lang="es-ES" dirty="0"/>
          </a:p>
          <a:p>
            <a:pPr marL="0" marR="0" lvl="0" indent="0" algn="l" rtl="0">
              <a:lnSpc>
                <a:spcPct val="80000"/>
              </a:lnSpc>
              <a:spcBef>
                <a:spcPts val="0"/>
              </a:spcBef>
              <a:spcAft>
                <a:spcPts val="0"/>
              </a:spcAft>
              <a:buClr>
                <a:schemeClr val="dk1"/>
              </a:buClr>
              <a:buSzPts val="1110"/>
              <a:buFont typeface="Calibri"/>
              <a:buNone/>
            </a:pPr>
            <a:r>
              <a:rPr lang="es-ES" sz="1200" dirty="0"/>
              <a:t>El ancho de esta ventana es un parámetro a </a:t>
            </a:r>
            <a:r>
              <a:rPr lang="es-ES" sz="1200" dirty="0" err="1"/>
              <a:t>setear</a:t>
            </a:r>
            <a:r>
              <a:rPr lang="es-ES" sz="1200" dirty="0"/>
              <a:t>. Cuanto más ancha es la ventana, más liso será el espectro.</a:t>
            </a:r>
            <a:endParaRPr lang="es-ES" dirty="0"/>
          </a:p>
          <a:p>
            <a:pPr marL="0" marR="0" lvl="0" indent="0" algn="l" rtl="0">
              <a:lnSpc>
                <a:spcPct val="80000"/>
              </a:lnSpc>
              <a:spcBef>
                <a:spcPts val="0"/>
              </a:spcBef>
              <a:spcAft>
                <a:spcPts val="0"/>
              </a:spcAft>
              <a:buClr>
                <a:schemeClr val="dk1"/>
              </a:buClr>
              <a:buSzPts val="1110"/>
              <a:buFont typeface="Calibri"/>
              <a:buNone/>
            </a:pPr>
            <a:r>
              <a:rPr lang="es-ES" sz="1200" b="1" dirty="0"/>
              <a:t>La media está adaptada, para quitar el ruido de la media nula, como el ruido </a:t>
            </a:r>
            <a:r>
              <a:rPr lang="es-ES" sz="1200" b="1" dirty="0" err="1"/>
              <a:t>gausiano</a:t>
            </a:r>
            <a:r>
              <a:rPr lang="es-ES" sz="1200" b="1" dirty="0"/>
              <a:t>. Para quitar los picos aleatorios de media no nula, como los accidentes de </a:t>
            </a:r>
            <a:r>
              <a:rPr lang="es-ES" sz="1200" b="1" dirty="0" err="1"/>
              <a:t>numerización</a:t>
            </a:r>
            <a:r>
              <a:rPr lang="es-ES" sz="1200" b="1" dirty="0"/>
              <a:t>, se usa la mediana. </a:t>
            </a:r>
            <a:endParaRPr lang="es-ES" dirty="0"/>
          </a:p>
          <a:p>
            <a:pPr marL="0" marR="0" lvl="0" indent="0" algn="l" rtl="0">
              <a:lnSpc>
                <a:spcPct val="80000"/>
              </a:lnSpc>
              <a:spcBef>
                <a:spcPts val="0"/>
              </a:spcBef>
              <a:spcAft>
                <a:spcPts val="0"/>
              </a:spcAft>
              <a:buClr>
                <a:schemeClr val="dk1"/>
              </a:buClr>
              <a:buSzPts val="1110"/>
              <a:buFont typeface="Calibri"/>
              <a:buNone/>
            </a:pPr>
            <a:endParaRPr lang="es-ES" sz="1200" dirty="0"/>
          </a:p>
          <a:p>
            <a:pPr marL="0" lvl="0" indent="0" algn="l" rtl="0">
              <a:lnSpc>
                <a:spcPct val="80000"/>
              </a:lnSpc>
              <a:spcBef>
                <a:spcPts val="0"/>
              </a:spcBef>
              <a:spcAft>
                <a:spcPts val="0"/>
              </a:spcAft>
              <a:buNone/>
            </a:pPr>
            <a:r>
              <a:rPr lang="es-ES" sz="1200" b="1" i="0" dirty="0">
                <a:solidFill>
                  <a:schemeClr val="dk1"/>
                </a:solidFill>
                <a:latin typeface="Calibri"/>
                <a:ea typeface="Calibri"/>
                <a:cs typeface="Calibri"/>
                <a:sym typeface="Calibri"/>
              </a:rPr>
              <a:t>MEDIA</a:t>
            </a:r>
            <a:endParaRPr lang="es-ES" sz="1200" b="0" i="0" dirty="0">
              <a:solidFill>
                <a:schemeClr val="dk1"/>
              </a:solidFill>
              <a:latin typeface="Calibri"/>
              <a:ea typeface="Calibri"/>
              <a:cs typeface="Calibri"/>
              <a:sym typeface="Calibri"/>
            </a:endParaRPr>
          </a:p>
          <a:p>
            <a:pPr marL="0" lvl="0" indent="0" algn="l" rtl="0">
              <a:lnSpc>
                <a:spcPct val="80000"/>
              </a:lnSpc>
              <a:spcBef>
                <a:spcPts val="0"/>
              </a:spcBef>
              <a:spcAft>
                <a:spcPts val="0"/>
              </a:spcAft>
              <a:buNone/>
            </a:pPr>
            <a:r>
              <a:rPr lang="es-ES" sz="1200" b="0" i="0" dirty="0">
                <a:solidFill>
                  <a:schemeClr val="dk1"/>
                </a:solidFill>
                <a:latin typeface="Calibri"/>
                <a:ea typeface="Calibri"/>
                <a:cs typeface="Calibri"/>
                <a:sym typeface="Calibri"/>
              </a:rPr>
              <a:t>La media aritmética o promedio, se calcula mediante la suma de todos los valores observados y dividiendo por el número de observaciones. La media es la forma más sencilla de resumir una sola variable y por lo general es la mejor medida de tendencia central para los propósitos de la inferencia estadística.</a:t>
            </a:r>
            <a:endParaRPr lang="es-ES" dirty="0"/>
          </a:p>
          <a:p>
            <a:pPr marL="0" lvl="0" indent="0" algn="l" rtl="0">
              <a:lnSpc>
                <a:spcPct val="80000"/>
              </a:lnSpc>
              <a:spcBef>
                <a:spcPts val="0"/>
              </a:spcBef>
              <a:spcAft>
                <a:spcPts val="0"/>
              </a:spcAft>
              <a:buNone/>
            </a:pPr>
            <a:r>
              <a:rPr lang="es-ES" sz="1200" b="1" i="0" dirty="0">
                <a:solidFill>
                  <a:schemeClr val="dk1"/>
                </a:solidFill>
                <a:latin typeface="Calibri"/>
                <a:ea typeface="Calibri"/>
                <a:cs typeface="Calibri"/>
                <a:sym typeface="Calibri"/>
              </a:rPr>
              <a:t>MEDIANA</a:t>
            </a:r>
            <a:endParaRPr lang="es-ES" sz="1200" b="0" i="0" dirty="0">
              <a:solidFill>
                <a:schemeClr val="dk1"/>
              </a:solidFill>
              <a:latin typeface="Calibri"/>
              <a:ea typeface="Calibri"/>
              <a:cs typeface="Calibri"/>
              <a:sym typeface="Calibri"/>
            </a:endParaRPr>
          </a:p>
          <a:p>
            <a:pPr marL="0" lvl="0" indent="0" algn="l" rtl="0">
              <a:lnSpc>
                <a:spcPct val="80000"/>
              </a:lnSpc>
              <a:spcBef>
                <a:spcPts val="0"/>
              </a:spcBef>
              <a:spcAft>
                <a:spcPts val="0"/>
              </a:spcAft>
              <a:buNone/>
            </a:pPr>
            <a:r>
              <a:rPr lang="es-ES" sz="1200" b="0" i="0" dirty="0">
                <a:solidFill>
                  <a:schemeClr val="dk1"/>
                </a:solidFill>
                <a:latin typeface="Calibri"/>
                <a:ea typeface="Calibri"/>
                <a:cs typeface="Calibri"/>
                <a:sym typeface="Calibri"/>
              </a:rPr>
              <a:t>La mediana es el valor medio o central de un conjunto de observaciones. Para encontrar la mediana, los valores deben estar ordenados. Si el total de elementos del conjunto de datos es par, MEDIANA calcula el promedio de los números centrales. Si el total de elementos es un número impar entonces la MEDIANA tomara el valor ubicado en el centro de la lista. La mediana es útil para variables como los precios de la edad, los ingresos, el volumen de negocios y la vivienda.</a:t>
            </a:r>
            <a:endParaRPr lang="es-ES" dirty="0"/>
          </a:p>
          <a:p>
            <a:pPr marL="0" lvl="0" indent="0" algn="l" rtl="0">
              <a:lnSpc>
                <a:spcPct val="80000"/>
              </a:lnSpc>
              <a:spcBef>
                <a:spcPts val="0"/>
              </a:spcBef>
              <a:spcAft>
                <a:spcPts val="0"/>
              </a:spcAft>
              <a:buNone/>
            </a:pPr>
            <a:r>
              <a:rPr lang="es-ES" sz="1200" b="1" i="0" dirty="0">
                <a:solidFill>
                  <a:schemeClr val="dk1"/>
                </a:solidFill>
                <a:latin typeface="Calibri"/>
                <a:ea typeface="Calibri"/>
                <a:cs typeface="Calibri"/>
                <a:sym typeface="Calibri"/>
              </a:rPr>
              <a:t>MODA</a:t>
            </a:r>
            <a:endParaRPr lang="es-ES" sz="1200" b="0" i="0" dirty="0">
              <a:solidFill>
                <a:schemeClr val="dk1"/>
              </a:solidFill>
              <a:latin typeface="Calibri"/>
              <a:ea typeface="Calibri"/>
              <a:cs typeface="Calibri"/>
              <a:sym typeface="Calibri"/>
            </a:endParaRPr>
          </a:p>
          <a:p>
            <a:pPr marL="0" lvl="0" indent="0" algn="l" rtl="0">
              <a:lnSpc>
                <a:spcPct val="80000"/>
              </a:lnSpc>
              <a:spcBef>
                <a:spcPts val="0"/>
              </a:spcBef>
              <a:spcAft>
                <a:spcPts val="0"/>
              </a:spcAft>
              <a:buNone/>
            </a:pPr>
            <a:r>
              <a:rPr lang="es-ES" sz="1200" b="0" i="0" dirty="0">
                <a:solidFill>
                  <a:schemeClr val="dk1"/>
                </a:solidFill>
                <a:latin typeface="Calibri"/>
                <a:ea typeface="Calibri"/>
                <a:cs typeface="Calibri"/>
                <a:sym typeface="Calibri"/>
              </a:rPr>
              <a:t>La moda es la incidencia más comúnmente encontrado en un conjunto de datos. Un conjunto de datos puede tener más de una moda. La moda es útil cuando el material más común, característica o valor de un conjunto de datos se requiere.</a:t>
            </a:r>
            <a:endParaRPr lang="es-ES" dirty="0"/>
          </a:p>
          <a:p>
            <a:pPr marL="0" marR="0" lvl="0" indent="0" algn="l" rtl="0">
              <a:lnSpc>
                <a:spcPct val="80000"/>
              </a:lnSpc>
              <a:spcBef>
                <a:spcPts val="0"/>
              </a:spcBef>
              <a:spcAft>
                <a:spcPts val="0"/>
              </a:spcAft>
              <a:buClr>
                <a:schemeClr val="dk1"/>
              </a:buClr>
              <a:buSzPts val="1110"/>
              <a:buFont typeface="Calibri"/>
              <a:buNone/>
            </a:pPr>
            <a:r>
              <a:rPr lang="es-ES" sz="1200" dirty="0"/>
              <a:t> </a:t>
            </a:r>
            <a:endParaRPr lang="en-CA" b="1" dirty="0"/>
          </a:p>
          <a:p>
            <a:pPr marL="0" marR="0" lvl="0" indent="0" algn="l" rtl="0">
              <a:lnSpc>
                <a:spcPct val="100000"/>
              </a:lnSpc>
              <a:spcBef>
                <a:spcPts val="0"/>
              </a:spcBef>
              <a:spcAft>
                <a:spcPts val="0"/>
              </a:spcAft>
              <a:buClr>
                <a:schemeClr val="dk1"/>
              </a:buClr>
              <a:buSzPts val="1200"/>
              <a:buFont typeface="Calibri"/>
              <a:buNone/>
            </a:pPr>
            <a:endParaRPr lang="en-CA" b="1" dirty="0"/>
          </a:p>
          <a:p>
            <a:pPr marL="0" marR="0" lvl="0" indent="0" algn="l" rtl="0">
              <a:lnSpc>
                <a:spcPct val="100000"/>
              </a:lnSpc>
              <a:spcBef>
                <a:spcPts val="0"/>
              </a:spcBef>
              <a:spcAft>
                <a:spcPts val="0"/>
              </a:spcAft>
              <a:buClr>
                <a:schemeClr val="dk1"/>
              </a:buClr>
              <a:buSzPts val="1200"/>
              <a:buFont typeface="Calibri"/>
              <a:buNone/>
            </a:pPr>
            <a:endParaRPr lang="en-CA" b="1" dirty="0"/>
          </a:p>
          <a:p>
            <a:pPr marL="0" marR="0" lvl="0" indent="0" algn="l" rtl="0">
              <a:lnSpc>
                <a:spcPct val="100000"/>
              </a:lnSpc>
              <a:spcBef>
                <a:spcPts val="0"/>
              </a:spcBef>
              <a:spcAft>
                <a:spcPts val="0"/>
              </a:spcAft>
              <a:buClr>
                <a:schemeClr val="dk1"/>
              </a:buClr>
              <a:buSzPts val="1200"/>
              <a:buFont typeface="Calibri"/>
              <a:buNone/>
            </a:pPr>
            <a:endParaRPr lang="en-CA" b="1" dirty="0"/>
          </a:p>
          <a:p>
            <a:pPr marL="0" marR="0" lvl="0" indent="0" algn="l" rtl="0">
              <a:lnSpc>
                <a:spcPct val="100000"/>
              </a:lnSpc>
              <a:spcBef>
                <a:spcPts val="0"/>
              </a:spcBef>
              <a:spcAft>
                <a:spcPts val="0"/>
              </a:spcAft>
              <a:buClr>
                <a:schemeClr val="dk1"/>
              </a:buClr>
              <a:buSzPts val="1200"/>
              <a:buFont typeface="Calibri"/>
              <a:buNone/>
            </a:pPr>
            <a:endParaRPr lang="en-CA" b="1" dirty="0"/>
          </a:p>
          <a:p>
            <a:pPr marL="0" marR="0" lvl="0" indent="0" algn="l" rtl="0">
              <a:lnSpc>
                <a:spcPct val="100000"/>
              </a:lnSpc>
              <a:spcBef>
                <a:spcPts val="0"/>
              </a:spcBef>
              <a:spcAft>
                <a:spcPts val="0"/>
              </a:spcAft>
              <a:buClr>
                <a:schemeClr val="dk1"/>
              </a:buClr>
              <a:buSzPts val="1200"/>
              <a:buFont typeface="Calibri"/>
              <a:buNone/>
            </a:pPr>
            <a:endParaRPr lang="en-CA" b="1" dirty="0"/>
          </a:p>
          <a:p>
            <a:pPr marL="0" marR="0" lvl="0" indent="0" algn="l" rtl="0">
              <a:lnSpc>
                <a:spcPct val="100000"/>
              </a:lnSpc>
              <a:spcBef>
                <a:spcPts val="0"/>
              </a:spcBef>
              <a:spcAft>
                <a:spcPts val="0"/>
              </a:spcAft>
              <a:buClr>
                <a:schemeClr val="dk1"/>
              </a:buClr>
              <a:buSzPts val="1200"/>
              <a:buFont typeface="Calibri"/>
              <a:buNone/>
            </a:pPr>
            <a:endParaRPr lang="en-CA" b="1" dirty="0"/>
          </a:p>
          <a:p>
            <a:pPr marL="0" marR="0" lvl="0" indent="0" algn="l" rtl="0">
              <a:lnSpc>
                <a:spcPct val="100000"/>
              </a:lnSpc>
              <a:spcBef>
                <a:spcPts val="0"/>
              </a:spcBef>
              <a:spcAft>
                <a:spcPts val="0"/>
              </a:spcAft>
              <a:buClr>
                <a:schemeClr val="dk1"/>
              </a:buClr>
              <a:buSzPts val="1200"/>
              <a:buFont typeface="Calibri"/>
              <a:buNone/>
            </a:pPr>
            <a:endParaRPr lang="en-CA" b="1" dirty="0"/>
          </a:p>
          <a:p>
            <a:pPr marL="0" marR="0" lvl="0" indent="0" algn="l" rtl="0">
              <a:lnSpc>
                <a:spcPct val="100000"/>
              </a:lnSpc>
              <a:spcBef>
                <a:spcPts val="0"/>
              </a:spcBef>
              <a:spcAft>
                <a:spcPts val="0"/>
              </a:spcAft>
              <a:buClr>
                <a:schemeClr val="dk1"/>
              </a:buClr>
              <a:buSzPts val="1200"/>
              <a:buFont typeface="Calibri"/>
              <a:buNone/>
            </a:pPr>
            <a:endParaRPr lang="en-CA" b="1" dirty="0"/>
          </a:p>
          <a:p>
            <a:pPr marL="0" marR="0" lvl="0" indent="0" algn="l" rtl="0">
              <a:lnSpc>
                <a:spcPct val="100000"/>
              </a:lnSpc>
              <a:spcBef>
                <a:spcPts val="0"/>
              </a:spcBef>
              <a:spcAft>
                <a:spcPts val="0"/>
              </a:spcAft>
              <a:buClr>
                <a:schemeClr val="dk1"/>
              </a:buClr>
              <a:buSzPts val="1200"/>
              <a:buFont typeface="Calibri"/>
              <a:buNone/>
            </a:pPr>
            <a:endParaRPr lang="en-CA" b="1" dirty="0"/>
          </a:p>
          <a:p>
            <a:pPr marL="0" marR="0" lvl="0" indent="0" algn="l" rtl="0">
              <a:lnSpc>
                <a:spcPct val="100000"/>
              </a:lnSpc>
              <a:spcBef>
                <a:spcPts val="0"/>
              </a:spcBef>
              <a:spcAft>
                <a:spcPts val="0"/>
              </a:spcAft>
              <a:buClr>
                <a:schemeClr val="dk1"/>
              </a:buClr>
              <a:buSzPts val="1200"/>
              <a:buFont typeface="Calibri"/>
              <a:buNone/>
            </a:pPr>
            <a:endParaRPr lang="en-CA" b="1" dirty="0"/>
          </a:p>
          <a:p>
            <a:pPr marL="0" marR="0" lvl="0" indent="0" algn="l" rtl="0">
              <a:lnSpc>
                <a:spcPct val="100000"/>
              </a:lnSpc>
              <a:spcBef>
                <a:spcPts val="0"/>
              </a:spcBef>
              <a:spcAft>
                <a:spcPts val="0"/>
              </a:spcAft>
              <a:buClr>
                <a:schemeClr val="dk1"/>
              </a:buClr>
              <a:buSzPts val="1200"/>
              <a:buFont typeface="Calibri"/>
              <a:buNone/>
            </a:pPr>
            <a:endParaRPr lang="en-CA" b="1" dirty="0"/>
          </a:p>
          <a:p>
            <a:pPr marL="0" marR="0" lvl="0" indent="0" algn="l" rtl="0">
              <a:lnSpc>
                <a:spcPct val="100000"/>
              </a:lnSpc>
              <a:spcBef>
                <a:spcPts val="0"/>
              </a:spcBef>
              <a:spcAft>
                <a:spcPts val="0"/>
              </a:spcAft>
              <a:buClr>
                <a:schemeClr val="dk1"/>
              </a:buClr>
              <a:buSzPts val="1200"/>
              <a:buFont typeface="Calibri"/>
              <a:buNone/>
            </a:pPr>
            <a:r>
              <a:rPr lang="en-CA" b="1" dirty="0"/>
              <a:t>Se </a:t>
            </a:r>
            <a:r>
              <a:rPr lang="en-CA" b="1" dirty="0" err="1"/>
              <a:t>trata</a:t>
            </a:r>
            <a:r>
              <a:rPr lang="en-CA" b="1" dirty="0"/>
              <a:t> de un </a:t>
            </a:r>
            <a:r>
              <a:rPr lang="en-CA" b="1" dirty="0" err="1"/>
              <a:t>alisado</a:t>
            </a:r>
            <a:r>
              <a:rPr lang="en-CA" b="1" dirty="0"/>
              <a:t> polynomial </a:t>
            </a:r>
            <a:r>
              <a:rPr lang="en-CA" b="1" dirty="0" err="1"/>
              <a:t>aplicado</a:t>
            </a:r>
            <a:r>
              <a:rPr lang="en-CA" b="1" dirty="0"/>
              <a:t> </a:t>
            </a:r>
            <a:r>
              <a:rPr lang="en-CA" b="1" dirty="0" err="1"/>
              <a:t>sobre</a:t>
            </a:r>
            <a:r>
              <a:rPr lang="en-CA" b="1" dirty="0"/>
              <a:t> </a:t>
            </a:r>
            <a:r>
              <a:rPr lang="en-CA" b="1" dirty="0" err="1"/>
              <a:t>una</a:t>
            </a:r>
            <a:r>
              <a:rPr lang="en-CA" b="1" dirty="0"/>
              <a:t> </a:t>
            </a:r>
            <a:r>
              <a:rPr lang="en-CA" b="1" dirty="0" err="1"/>
              <a:t>ventana</a:t>
            </a:r>
            <a:r>
              <a:rPr lang="en-CA" b="1" dirty="0"/>
              <a:t> </a:t>
            </a:r>
            <a:r>
              <a:rPr lang="en-CA" b="1" dirty="0" err="1"/>
              <a:t>móvil</a:t>
            </a:r>
            <a:endParaRPr b="1" dirty="0"/>
          </a:p>
          <a:p>
            <a:pPr marL="0" marR="0" lvl="0" indent="0" algn="l" rtl="0">
              <a:lnSpc>
                <a:spcPct val="100000"/>
              </a:lnSpc>
              <a:spcBef>
                <a:spcPts val="0"/>
              </a:spcBef>
              <a:spcAft>
                <a:spcPts val="0"/>
              </a:spcAft>
              <a:buClr>
                <a:schemeClr val="dk1"/>
              </a:buClr>
              <a:buSzPts val="1200"/>
              <a:buFont typeface="Calibri"/>
              <a:buNone/>
            </a:pPr>
            <a:endParaRPr b="1" dirty="0"/>
          </a:p>
          <a:p>
            <a:pPr marL="0" marR="0" lvl="0" indent="0" algn="l" rtl="0">
              <a:lnSpc>
                <a:spcPct val="100000"/>
              </a:lnSpc>
              <a:spcBef>
                <a:spcPts val="0"/>
              </a:spcBef>
              <a:spcAft>
                <a:spcPts val="0"/>
              </a:spcAft>
              <a:buClr>
                <a:schemeClr val="dk1"/>
              </a:buClr>
              <a:buSzPts val="1200"/>
              <a:buFont typeface="Calibri"/>
              <a:buNone/>
            </a:pPr>
            <a:r>
              <a:rPr lang="en-CA" b="1" dirty="0"/>
              <a:t>En </a:t>
            </a:r>
            <a:r>
              <a:rPr lang="en-CA" b="1" dirty="0" err="1"/>
              <a:t>cada</a:t>
            </a:r>
            <a:r>
              <a:rPr lang="en-CA" b="1" dirty="0"/>
              <a:t> punto I del </a:t>
            </a:r>
            <a:r>
              <a:rPr lang="en-CA" b="1" dirty="0" err="1"/>
              <a:t>espectro</a:t>
            </a:r>
            <a:r>
              <a:rPr lang="en-CA" b="1" dirty="0"/>
              <a:t>, </a:t>
            </a:r>
            <a:r>
              <a:rPr lang="en-CA" b="1" dirty="0" err="1"/>
              <a:t>el</a:t>
            </a:r>
            <a:r>
              <a:rPr lang="en-CA" b="1" dirty="0"/>
              <a:t> valor </a:t>
            </a:r>
            <a:r>
              <a:rPr lang="en-CA" b="1" dirty="0" err="1"/>
              <a:t>bruto</a:t>
            </a:r>
            <a:r>
              <a:rPr lang="en-CA" b="1" dirty="0"/>
              <a:t> xi se </a:t>
            </a:r>
            <a:r>
              <a:rPr lang="en-CA" b="1" dirty="0" err="1"/>
              <a:t>reemplaza</a:t>
            </a:r>
            <a:r>
              <a:rPr lang="en-CA" b="1" dirty="0"/>
              <a:t> </a:t>
            </a:r>
            <a:r>
              <a:rPr lang="en-CA" b="1" dirty="0" err="1"/>
              <a:t>por</a:t>
            </a:r>
            <a:r>
              <a:rPr lang="en-CA" b="1" dirty="0"/>
              <a:t> zi de un </a:t>
            </a:r>
            <a:r>
              <a:rPr lang="en-CA" b="1" dirty="0" err="1"/>
              <a:t>polinomio</a:t>
            </a:r>
            <a:r>
              <a:rPr lang="en-CA" b="1" dirty="0"/>
              <a:t> </a:t>
            </a:r>
            <a:r>
              <a:rPr lang="en-CA" b="1" dirty="0" err="1"/>
              <a:t>ajustado</a:t>
            </a:r>
            <a:r>
              <a:rPr lang="en-CA" b="1" dirty="0"/>
              <a:t> </a:t>
            </a:r>
            <a:r>
              <a:rPr lang="en-CA" b="1" dirty="0" err="1"/>
              <a:t>sobre</a:t>
            </a:r>
            <a:r>
              <a:rPr lang="en-CA" b="1" dirty="0"/>
              <a:t> </a:t>
            </a:r>
            <a:r>
              <a:rPr lang="en-CA" b="1" dirty="0" err="1"/>
              <a:t>una</a:t>
            </a:r>
            <a:r>
              <a:rPr lang="en-CA" b="1" dirty="0"/>
              <a:t> </a:t>
            </a:r>
            <a:r>
              <a:rPr lang="en-CA" b="1" dirty="0" err="1"/>
              <a:t>ventana</a:t>
            </a:r>
            <a:r>
              <a:rPr lang="en-CA" b="1" dirty="0"/>
              <a:t> </a:t>
            </a:r>
            <a:r>
              <a:rPr lang="en-CA" b="1" dirty="0" err="1"/>
              <a:t>alrededor</a:t>
            </a:r>
            <a:r>
              <a:rPr lang="en-CA" b="1" dirty="0"/>
              <a:t> del punto </a:t>
            </a:r>
            <a:r>
              <a:rPr lang="en-CA" b="1" dirty="0" err="1"/>
              <a:t>i</a:t>
            </a:r>
            <a:r>
              <a:rPr lang="en-CA" b="1" dirty="0"/>
              <a:t>. </a:t>
            </a:r>
            <a:endParaRPr dirty="0"/>
          </a:p>
          <a:p>
            <a:pPr marL="0" marR="0" lvl="0" indent="0" algn="l" rtl="0">
              <a:lnSpc>
                <a:spcPct val="100000"/>
              </a:lnSpc>
              <a:spcBef>
                <a:spcPts val="0"/>
              </a:spcBef>
              <a:spcAft>
                <a:spcPts val="0"/>
              </a:spcAft>
              <a:buClr>
                <a:schemeClr val="dk1"/>
              </a:buClr>
              <a:buSzPts val="1200"/>
              <a:buFont typeface="Calibri"/>
              <a:buNone/>
            </a:pPr>
            <a:r>
              <a:rPr lang="en-CA" b="1" dirty="0"/>
              <a:t>  </a:t>
            </a:r>
            <a:endParaRPr dirty="0"/>
          </a:p>
          <a:p>
            <a:pPr marL="0" marR="0" lvl="0" indent="0" algn="l" rtl="0">
              <a:lnSpc>
                <a:spcPct val="100000"/>
              </a:lnSpc>
              <a:spcBef>
                <a:spcPts val="0"/>
              </a:spcBef>
              <a:spcAft>
                <a:spcPts val="0"/>
              </a:spcAft>
              <a:buClr>
                <a:schemeClr val="dk1"/>
              </a:buClr>
              <a:buSzPts val="1200"/>
              <a:buFont typeface="Calibri"/>
              <a:buNone/>
            </a:pPr>
            <a:r>
              <a:rPr lang="en-CA" b="1" dirty="0"/>
              <a:t>ATENCION&gt; EL </a:t>
            </a:r>
            <a:r>
              <a:rPr lang="en-CA" b="1" dirty="0" err="1"/>
              <a:t>espectro</a:t>
            </a:r>
            <a:r>
              <a:rPr lang="en-CA" b="1" dirty="0"/>
              <a:t> </a:t>
            </a:r>
            <a:r>
              <a:rPr lang="en-CA" b="1" dirty="0" err="1"/>
              <a:t>completo</a:t>
            </a:r>
            <a:r>
              <a:rPr lang="en-CA" b="1" dirty="0"/>
              <a:t> no se </a:t>
            </a:r>
            <a:r>
              <a:rPr lang="en-CA" b="1" dirty="0" err="1"/>
              <a:t>reemplaza</a:t>
            </a:r>
            <a:r>
              <a:rPr lang="en-CA" b="1" dirty="0"/>
              <a:t> </a:t>
            </a:r>
            <a:r>
              <a:rPr lang="en-CA" b="1" dirty="0" err="1"/>
              <a:t>por</a:t>
            </a:r>
            <a:r>
              <a:rPr lang="en-CA" b="1" dirty="0"/>
              <a:t> </a:t>
            </a:r>
            <a:r>
              <a:rPr lang="en-CA" b="1" dirty="0" err="1"/>
              <a:t>el</a:t>
            </a:r>
            <a:r>
              <a:rPr lang="en-CA" b="1" dirty="0"/>
              <a:t> </a:t>
            </a:r>
            <a:r>
              <a:rPr lang="en-CA" b="1" dirty="0" err="1"/>
              <a:t>polinomio</a:t>
            </a:r>
            <a:r>
              <a:rPr lang="en-CA" b="1" dirty="0"/>
              <a:t>. ES LA ORDENADA CENTRAL DE LA VENTANA QUE SE REEMPLAZA POR LA ORDENADA CENTRAL DE POLINOMIO. </a:t>
            </a:r>
            <a:endParaRPr dirty="0"/>
          </a:p>
          <a:p>
            <a:pPr marL="0" marR="0" lvl="0" indent="0" algn="l" rtl="0">
              <a:lnSpc>
                <a:spcPct val="100000"/>
              </a:lnSpc>
              <a:spcBef>
                <a:spcPts val="0"/>
              </a:spcBef>
              <a:spcAft>
                <a:spcPts val="0"/>
              </a:spcAft>
              <a:buClr>
                <a:schemeClr val="dk1"/>
              </a:buClr>
              <a:buSzPts val="1200"/>
              <a:buFont typeface="Calibri"/>
              <a:buNone/>
            </a:pPr>
            <a:endParaRPr b="1" dirty="0"/>
          </a:p>
          <a:p>
            <a:pPr marL="0" marR="0" lvl="0" indent="0" algn="l" rtl="0">
              <a:lnSpc>
                <a:spcPct val="100000"/>
              </a:lnSpc>
              <a:spcBef>
                <a:spcPts val="0"/>
              </a:spcBef>
              <a:spcAft>
                <a:spcPts val="0"/>
              </a:spcAft>
              <a:buClr>
                <a:schemeClr val="dk1"/>
              </a:buClr>
              <a:buSzPts val="1200"/>
              <a:buFont typeface="Calibri"/>
              <a:buNone/>
            </a:pPr>
            <a:endParaRPr b="1" dirty="0"/>
          </a:p>
          <a:p>
            <a:pPr marL="0" marR="0" lvl="0" indent="0" algn="l" rtl="0">
              <a:lnSpc>
                <a:spcPct val="100000"/>
              </a:lnSpc>
              <a:spcBef>
                <a:spcPts val="0"/>
              </a:spcBef>
              <a:spcAft>
                <a:spcPts val="0"/>
              </a:spcAft>
              <a:buClr>
                <a:schemeClr val="dk1"/>
              </a:buClr>
              <a:buSzPts val="1200"/>
              <a:buFont typeface="Calibri"/>
              <a:buNone/>
            </a:pPr>
            <a:r>
              <a:rPr lang="en-CA" b="1" dirty="0"/>
              <a:t>Dos </a:t>
            </a:r>
            <a:r>
              <a:rPr lang="en-CA" b="1" dirty="0" err="1"/>
              <a:t>parámetros</a:t>
            </a:r>
            <a:r>
              <a:rPr lang="en-CA" b="1" dirty="0"/>
              <a:t> </a:t>
            </a:r>
            <a:r>
              <a:rPr lang="en-CA" b="1" dirty="0" err="1"/>
              <a:t>deben</a:t>
            </a:r>
            <a:r>
              <a:rPr lang="en-CA" b="1" dirty="0"/>
              <a:t> ser </a:t>
            </a:r>
            <a:r>
              <a:rPr lang="en-CA" b="1" dirty="0" err="1"/>
              <a:t>seteados</a:t>
            </a:r>
            <a:r>
              <a:rPr lang="en-CA" b="1" dirty="0"/>
              <a:t> para </a:t>
            </a:r>
            <a:r>
              <a:rPr lang="en-CA" b="1" dirty="0" err="1"/>
              <a:t>este</a:t>
            </a:r>
            <a:r>
              <a:rPr lang="en-CA" b="1" dirty="0"/>
              <a:t> </a:t>
            </a:r>
            <a:r>
              <a:rPr lang="en-CA" b="1" dirty="0" err="1"/>
              <a:t>algoritmo</a:t>
            </a:r>
            <a:r>
              <a:rPr lang="en-CA" b="1" dirty="0"/>
              <a:t>: </a:t>
            </a:r>
            <a:r>
              <a:rPr lang="en-CA" b="1" dirty="0" err="1"/>
              <a:t>el</a:t>
            </a:r>
            <a:r>
              <a:rPr lang="en-CA" b="1" dirty="0"/>
              <a:t> ancho de la </a:t>
            </a:r>
            <a:r>
              <a:rPr lang="en-CA" b="1" dirty="0" err="1"/>
              <a:t>ventana</a:t>
            </a:r>
            <a:r>
              <a:rPr lang="en-CA" b="1" dirty="0"/>
              <a:t> (w) y </a:t>
            </a:r>
            <a:r>
              <a:rPr lang="en-CA" b="1" dirty="0" err="1"/>
              <a:t>el</a:t>
            </a:r>
            <a:r>
              <a:rPr lang="en-CA" b="1" dirty="0"/>
              <a:t> </a:t>
            </a:r>
            <a:r>
              <a:rPr lang="en-CA" b="1" dirty="0" err="1"/>
              <a:t>grado</a:t>
            </a:r>
            <a:r>
              <a:rPr lang="en-CA" b="1" dirty="0"/>
              <a:t> del </a:t>
            </a:r>
            <a:r>
              <a:rPr lang="en-CA" b="1" dirty="0" err="1"/>
              <a:t>polinomio</a:t>
            </a:r>
            <a:r>
              <a:rPr lang="en-CA" b="1" dirty="0"/>
              <a:t> (d). </a:t>
            </a:r>
            <a:r>
              <a:rPr lang="en-CA" b="1" dirty="0" err="1"/>
              <a:t>Cuanto</a:t>
            </a:r>
            <a:r>
              <a:rPr lang="en-CA" b="1" dirty="0"/>
              <a:t> </a:t>
            </a:r>
            <a:r>
              <a:rPr lang="en-CA" b="1" dirty="0" err="1"/>
              <a:t>más</a:t>
            </a:r>
            <a:r>
              <a:rPr lang="en-CA" b="1" dirty="0"/>
              <a:t> </a:t>
            </a:r>
            <a:r>
              <a:rPr lang="en-CA" b="1" dirty="0" err="1"/>
              <a:t>grande</a:t>
            </a:r>
            <a:r>
              <a:rPr lang="en-CA" b="1" dirty="0"/>
              <a:t> sea w, </a:t>
            </a:r>
            <a:r>
              <a:rPr lang="en-CA" b="1" dirty="0" err="1"/>
              <a:t>más</a:t>
            </a:r>
            <a:r>
              <a:rPr lang="en-CA" b="1" dirty="0"/>
              <a:t> </a:t>
            </a:r>
            <a:r>
              <a:rPr lang="en-CA" b="1" dirty="0" err="1"/>
              <a:t>liso</a:t>
            </a:r>
            <a:r>
              <a:rPr lang="en-CA" b="1" dirty="0"/>
              <a:t> </a:t>
            </a:r>
            <a:r>
              <a:rPr lang="en-CA" b="1" dirty="0" err="1"/>
              <a:t>será</a:t>
            </a:r>
            <a:r>
              <a:rPr lang="en-CA" b="1" dirty="0"/>
              <a:t> </a:t>
            </a:r>
            <a:r>
              <a:rPr lang="en-CA" b="1" dirty="0" err="1"/>
              <a:t>el</a:t>
            </a:r>
            <a:r>
              <a:rPr lang="en-CA" b="1" dirty="0"/>
              <a:t> </a:t>
            </a:r>
            <a:r>
              <a:rPr lang="en-CA" b="1" dirty="0" err="1"/>
              <a:t>espectro</a:t>
            </a:r>
            <a:r>
              <a:rPr lang="en-CA" b="1" dirty="0"/>
              <a:t>. </a:t>
            </a:r>
            <a:r>
              <a:rPr lang="en-CA" b="1" dirty="0" err="1"/>
              <a:t>Cuanto</a:t>
            </a:r>
            <a:r>
              <a:rPr lang="en-CA" b="1" dirty="0"/>
              <a:t> mayor sea </a:t>
            </a:r>
            <a:r>
              <a:rPr lang="en-CA" b="1" dirty="0" err="1"/>
              <a:t>el</a:t>
            </a:r>
            <a:r>
              <a:rPr lang="en-CA" b="1" dirty="0"/>
              <a:t> </a:t>
            </a:r>
            <a:r>
              <a:rPr lang="en-CA" b="1" dirty="0" err="1"/>
              <a:t>grado</a:t>
            </a:r>
            <a:r>
              <a:rPr lang="en-CA" b="1" dirty="0"/>
              <a:t> del </a:t>
            </a:r>
            <a:r>
              <a:rPr lang="en-CA" b="1" dirty="0" err="1"/>
              <a:t>polinomio</a:t>
            </a:r>
            <a:r>
              <a:rPr lang="en-CA" b="1" dirty="0"/>
              <a:t>, </a:t>
            </a:r>
            <a:r>
              <a:rPr lang="en-CA" b="1" dirty="0" err="1"/>
              <a:t>menos</a:t>
            </a:r>
            <a:r>
              <a:rPr lang="en-CA" b="1" dirty="0"/>
              <a:t> </a:t>
            </a:r>
            <a:r>
              <a:rPr lang="en-CA" b="1" dirty="0" err="1"/>
              <a:t>liso</a:t>
            </a:r>
            <a:r>
              <a:rPr lang="en-CA" b="1" dirty="0"/>
              <a:t> </a:t>
            </a:r>
            <a:r>
              <a:rPr lang="en-CA" b="1" dirty="0" err="1"/>
              <a:t>será</a:t>
            </a:r>
            <a:r>
              <a:rPr lang="en-CA" b="1" dirty="0"/>
              <a:t> </a:t>
            </a:r>
            <a:r>
              <a:rPr lang="en-CA" b="1" dirty="0" err="1"/>
              <a:t>el</a:t>
            </a:r>
            <a:r>
              <a:rPr lang="en-CA" b="1" dirty="0"/>
              <a:t> </a:t>
            </a:r>
            <a:r>
              <a:rPr lang="en-CA" b="1" dirty="0" err="1"/>
              <a:t>espectro</a:t>
            </a:r>
            <a:r>
              <a:rPr lang="en-CA" b="1" dirty="0"/>
              <a:t>. Por </a:t>
            </a:r>
            <a:r>
              <a:rPr lang="en-CA" b="1" dirty="0" err="1"/>
              <a:t>razones</a:t>
            </a:r>
            <a:r>
              <a:rPr lang="en-CA" b="1" dirty="0"/>
              <a:t> de </a:t>
            </a:r>
            <a:r>
              <a:rPr lang="en-CA" b="1" dirty="0" err="1"/>
              <a:t>cálculo</a:t>
            </a:r>
            <a:r>
              <a:rPr lang="en-CA" b="1" dirty="0"/>
              <a:t>, w </a:t>
            </a:r>
            <a:r>
              <a:rPr lang="en-CA" b="1" dirty="0" err="1"/>
              <a:t>debe</a:t>
            </a:r>
            <a:r>
              <a:rPr lang="en-CA" b="1" dirty="0"/>
              <a:t> ser impar y w&gt;d</a:t>
            </a:r>
            <a:endParaRPr dirty="0"/>
          </a:p>
          <a:p>
            <a:pPr marL="0" marR="0" lvl="0" indent="0" algn="l" rtl="0">
              <a:lnSpc>
                <a:spcPct val="100000"/>
              </a:lnSpc>
              <a:spcBef>
                <a:spcPts val="0"/>
              </a:spcBef>
              <a:spcAft>
                <a:spcPts val="0"/>
              </a:spcAft>
              <a:buClr>
                <a:schemeClr val="dk1"/>
              </a:buClr>
              <a:buSzPts val="1200"/>
              <a:buFont typeface="Calibri"/>
              <a:buNone/>
            </a:pPr>
            <a:endParaRPr b="1" dirty="0"/>
          </a:p>
          <a:p>
            <a:pPr marL="0" marR="0" lvl="0" indent="0" algn="l" rtl="0">
              <a:lnSpc>
                <a:spcPct val="100000"/>
              </a:lnSpc>
              <a:spcBef>
                <a:spcPts val="0"/>
              </a:spcBef>
              <a:spcAft>
                <a:spcPts val="0"/>
              </a:spcAft>
              <a:buClr>
                <a:schemeClr val="dk1"/>
              </a:buClr>
              <a:buSzPts val="1200"/>
              <a:buFont typeface="Calibri"/>
              <a:buNone/>
            </a:pPr>
            <a:endParaRPr b="1" dirty="0"/>
          </a:p>
          <a:p>
            <a:pPr marL="0" marR="0" lvl="0" indent="0" algn="l" rtl="0">
              <a:lnSpc>
                <a:spcPct val="100000"/>
              </a:lnSpc>
              <a:spcBef>
                <a:spcPts val="0"/>
              </a:spcBef>
              <a:spcAft>
                <a:spcPts val="0"/>
              </a:spcAft>
              <a:buClr>
                <a:schemeClr val="dk1"/>
              </a:buClr>
              <a:buSzPts val="1200"/>
              <a:buFont typeface="Calibri"/>
              <a:buNone/>
            </a:pPr>
            <a:r>
              <a:rPr lang="en-CA" b="1" dirty="0"/>
              <a:t>El </a:t>
            </a:r>
            <a:r>
              <a:rPr lang="en-CA" b="1" dirty="0" err="1"/>
              <a:t>suavizado</a:t>
            </a:r>
            <a:r>
              <a:rPr lang="en-CA" b="1" dirty="0"/>
              <a:t> de </a:t>
            </a:r>
            <a:r>
              <a:rPr lang="en-CA" b="1" dirty="0" err="1"/>
              <a:t>espectros</a:t>
            </a:r>
            <a:endParaRPr b="1" dirty="0"/>
          </a:p>
          <a:p>
            <a:pPr marL="0" marR="0" lvl="0" indent="0" algn="l" rtl="0">
              <a:lnSpc>
                <a:spcPct val="100000"/>
              </a:lnSpc>
              <a:spcBef>
                <a:spcPts val="0"/>
              </a:spcBef>
              <a:spcAft>
                <a:spcPts val="0"/>
              </a:spcAft>
              <a:buClr>
                <a:schemeClr val="dk1"/>
              </a:buClr>
              <a:buSzPts val="1200"/>
              <a:buFont typeface="Calibri"/>
              <a:buNone/>
            </a:pPr>
            <a:endParaRPr b="1" dirty="0"/>
          </a:p>
          <a:p>
            <a:pPr marL="0" marR="0" lvl="0" indent="0" algn="l" rtl="0">
              <a:lnSpc>
                <a:spcPct val="100000"/>
              </a:lnSpc>
              <a:spcBef>
                <a:spcPts val="0"/>
              </a:spcBef>
              <a:spcAft>
                <a:spcPts val="0"/>
              </a:spcAft>
              <a:buClr>
                <a:schemeClr val="dk1"/>
              </a:buClr>
              <a:buSzPts val="1200"/>
              <a:buFont typeface="Calibri"/>
              <a:buNone/>
            </a:pPr>
            <a:r>
              <a:rPr lang="en-CA" b="1" dirty="0" err="1"/>
              <a:t>Aumenta</a:t>
            </a:r>
            <a:r>
              <a:rPr lang="en-CA" b="1" dirty="0"/>
              <a:t> la </a:t>
            </a:r>
            <a:r>
              <a:rPr lang="en-CA" b="1" dirty="0" err="1"/>
              <a:t>relación</a:t>
            </a:r>
            <a:r>
              <a:rPr lang="en-CA" b="1" dirty="0"/>
              <a:t> </a:t>
            </a:r>
            <a:r>
              <a:rPr lang="en-CA" b="1" dirty="0" err="1"/>
              <a:t>Señal</a:t>
            </a:r>
            <a:r>
              <a:rPr lang="en-CA" b="1" dirty="0"/>
              <a:t> </a:t>
            </a:r>
            <a:r>
              <a:rPr lang="en-CA" b="1" dirty="0" err="1"/>
              <a:t>Ruido</a:t>
            </a:r>
            <a:r>
              <a:rPr lang="en-CA" b="1" dirty="0"/>
              <a:t> (S/N)</a:t>
            </a:r>
            <a:endParaRPr dirty="0"/>
          </a:p>
          <a:p>
            <a:pPr marL="0" marR="0" lvl="0" indent="0" algn="l" rtl="0">
              <a:lnSpc>
                <a:spcPct val="100000"/>
              </a:lnSpc>
              <a:spcBef>
                <a:spcPts val="0"/>
              </a:spcBef>
              <a:spcAft>
                <a:spcPts val="0"/>
              </a:spcAft>
              <a:buClr>
                <a:schemeClr val="dk1"/>
              </a:buClr>
              <a:buSzPts val="1200"/>
              <a:buFont typeface="Calibri"/>
              <a:buNone/>
            </a:pPr>
            <a:r>
              <a:rPr lang="en-CA" b="1" dirty="0"/>
              <a:t>Si </a:t>
            </a:r>
            <a:r>
              <a:rPr lang="en-CA" b="1" dirty="0" err="1"/>
              <a:t>esta</a:t>
            </a:r>
            <a:r>
              <a:rPr lang="en-CA" b="1" dirty="0"/>
              <a:t> </a:t>
            </a:r>
            <a:r>
              <a:rPr lang="en-CA" b="1" dirty="0" err="1"/>
              <a:t>demasiado</a:t>
            </a:r>
            <a:r>
              <a:rPr lang="en-CA" b="1" dirty="0"/>
              <a:t> </a:t>
            </a:r>
            <a:r>
              <a:rPr lang="en-CA" b="1" dirty="0" err="1"/>
              <a:t>suavizado</a:t>
            </a:r>
            <a:r>
              <a:rPr lang="en-CA" b="1" dirty="0"/>
              <a:t> </a:t>
            </a:r>
            <a:r>
              <a:rPr lang="en-CA" b="1" dirty="0" err="1"/>
              <a:t>el</a:t>
            </a:r>
            <a:r>
              <a:rPr lang="en-CA" b="1" dirty="0"/>
              <a:t> </a:t>
            </a:r>
            <a:r>
              <a:rPr lang="en-CA" b="1" dirty="0" err="1"/>
              <a:t>espectro</a:t>
            </a:r>
            <a:r>
              <a:rPr lang="en-CA" b="1" dirty="0"/>
              <a:t> se </a:t>
            </a:r>
            <a:r>
              <a:rPr lang="en-CA" b="1" dirty="0" err="1"/>
              <a:t>deforma</a:t>
            </a:r>
            <a:r>
              <a:rPr lang="en-CA" b="1" dirty="0"/>
              <a:t> y </a:t>
            </a:r>
            <a:r>
              <a:rPr lang="en-CA" b="1" dirty="0" err="1"/>
              <a:t>pierde</a:t>
            </a:r>
            <a:r>
              <a:rPr lang="en-CA" b="1" dirty="0"/>
              <a:t> </a:t>
            </a:r>
            <a:r>
              <a:rPr lang="en-CA" b="1" dirty="0" err="1"/>
              <a:t>información</a:t>
            </a:r>
            <a:r>
              <a:rPr lang="en-CA" b="1" dirty="0"/>
              <a:t>. </a:t>
            </a:r>
            <a:endParaRPr dirty="0"/>
          </a:p>
          <a:p>
            <a:pPr marL="0" marR="0" lvl="0" indent="0" algn="l" rtl="0">
              <a:lnSpc>
                <a:spcPct val="100000"/>
              </a:lnSpc>
              <a:spcBef>
                <a:spcPts val="0"/>
              </a:spcBef>
              <a:spcAft>
                <a:spcPts val="0"/>
              </a:spcAft>
              <a:buClr>
                <a:schemeClr val="dk1"/>
              </a:buClr>
              <a:buSzPts val="1200"/>
              <a:buFont typeface="Calibri"/>
              <a:buNone/>
            </a:pPr>
            <a:r>
              <a:rPr lang="en-CA" b="1" dirty="0" err="1"/>
              <a:t>Algoritmo</a:t>
            </a:r>
            <a:r>
              <a:rPr lang="en-CA" b="1" dirty="0"/>
              <a:t> es </a:t>
            </a:r>
            <a:r>
              <a:rPr lang="en-CA" b="1" dirty="0" err="1"/>
              <a:t>una</a:t>
            </a:r>
            <a:r>
              <a:rPr lang="en-CA" b="1" dirty="0"/>
              <a:t> </a:t>
            </a:r>
            <a:r>
              <a:rPr lang="en-CA" b="1" dirty="0" err="1"/>
              <a:t>convolución</a:t>
            </a:r>
            <a:r>
              <a:rPr lang="en-CA" b="1" dirty="0"/>
              <a:t> entre </a:t>
            </a:r>
            <a:r>
              <a:rPr lang="en-CA" b="1" dirty="0" err="1"/>
              <a:t>el</a:t>
            </a:r>
            <a:r>
              <a:rPr lang="en-CA" b="1" dirty="0"/>
              <a:t> </a:t>
            </a:r>
            <a:r>
              <a:rPr lang="en-CA" b="1" dirty="0" err="1"/>
              <a:t>espectro</a:t>
            </a:r>
            <a:r>
              <a:rPr lang="en-CA" b="1" dirty="0"/>
              <a:t> y un vector que define </a:t>
            </a:r>
            <a:r>
              <a:rPr lang="en-CA" b="1" dirty="0" err="1"/>
              <a:t>el</a:t>
            </a:r>
            <a:r>
              <a:rPr lang="en-CA" b="1" dirty="0"/>
              <a:t> </a:t>
            </a:r>
            <a:r>
              <a:rPr lang="en-CA" b="1" dirty="0" err="1"/>
              <a:t>grado</a:t>
            </a:r>
            <a:r>
              <a:rPr lang="en-CA" b="1" dirty="0"/>
              <a:t> de </a:t>
            </a:r>
            <a:r>
              <a:rPr lang="en-CA" b="1" dirty="0" err="1"/>
              <a:t>suavizado</a:t>
            </a:r>
            <a:endParaRPr dirty="0"/>
          </a:p>
          <a:p>
            <a:pPr marL="0" marR="0" lvl="0" indent="0" algn="l" rtl="0">
              <a:lnSpc>
                <a:spcPct val="100000"/>
              </a:lnSpc>
              <a:spcBef>
                <a:spcPts val="0"/>
              </a:spcBef>
              <a:spcAft>
                <a:spcPts val="0"/>
              </a:spcAft>
              <a:buClr>
                <a:schemeClr val="dk1"/>
              </a:buClr>
              <a:buSzPts val="1200"/>
              <a:buFont typeface="Calibri"/>
              <a:buNone/>
            </a:pPr>
            <a:endParaRPr b="1" dirty="0"/>
          </a:p>
        </p:txBody>
      </p:sp>
      <p:sp>
        <p:nvSpPr>
          <p:cNvPr id="304" name="Google Shape;304;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33</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200"/>
              <a:buFont typeface="Calibri"/>
              <a:buNone/>
            </a:pPr>
            <a:r>
              <a:rPr lang="en-CA" b="1"/>
              <a:t>Efecto aditivo debido a la fuga por diffusion de protones. </a:t>
            </a:r>
            <a:endParaRPr/>
          </a:p>
          <a:p>
            <a:pPr marL="0" marR="0" lvl="0" indent="0" algn="l" rtl="0">
              <a:lnSpc>
                <a:spcPct val="90000"/>
              </a:lnSpc>
              <a:spcBef>
                <a:spcPts val="0"/>
              </a:spcBef>
              <a:spcAft>
                <a:spcPts val="0"/>
              </a:spcAft>
              <a:buClr>
                <a:schemeClr val="dk1"/>
              </a:buClr>
              <a:buSzPts val="1200"/>
              <a:buFont typeface="Calibri"/>
              <a:buNone/>
            </a:pPr>
            <a:r>
              <a:rPr lang="en-CA" b="1"/>
              <a:t>LINEA DE BASE CRECIENTE DEBIDO A LA DIFUSION DE LA LUZ</a:t>
            </a:r>
            <a:endParaRPr/>
          </a:p>
          <a:p>
            <a:pPr marL="0" marR="0" lvl="0" indent="0" algn="l" rtl="0">
              <a:lnSpc>
                <a:spcPct val="90000"/>
              </a:lnSpc>
              <a:spcBef>
                <a:spcPts val="0"/>
              </a:spcBef>
              <a:spcAft>
                <a:spcPts val="0"/>
              </a:spcAft>
              <a:buClr>
                <a:schemeClr val="dk1"/>
              </a:buClr>
              <a:buSzPts val="1200"/>
              <a:buFont typeface="Calibri"/>
              <a:buNone/>
            </a:pPr>
            <a:endParaRPr b="1"/>
          </a:p>
          <a:p>
            <a:pPr marL="0" marR="0" lvl="0" indent="0" algn="l" rtl="0">
              <a:lnSpc>
                <a:spcPct val="90000"/>
              </a:lnSpc>
              <a:spcBef>
                <a:spcPts val="0"/>
              </a:spcBef>
              <a:spcAft>
                <a:spcPts val="0"/>
              </a:spcAft>
              <a:buClr>
                <a:schemeClr val="dk1"/>
              </a:buClr>
              <a:buSzPts val="1200"/>
              <a:buFont typeface="Calibri"/>
              <a:buNone/>
            </a:pPr>
            <a:r>
              <a:rPr lang="en-CA" b="1"/>
              <a:t>Para reducir la lineas de base, se usa detrend (tendencia). </a:t>
            </a:r>
            <a:endParaRPr/>
          </a:p>
          <a:p>
            <a:pPr marL="0" marR="0" lvl="0" indent="0" algn="l" rtl="0">
              <a:lnSpc>
                <a:spcPct val="90000"/>
              </a:lnSpc>
              <a:spcBef>
                <a:spcPts val="0"/>
              </a:spcBef>
              <a:spcAft>
                <a:spcPts val="0"/>
              </a:spcAft>
              <a:buClr>
                <a:schemeClr val="dk1"/>
              </a:buClr>
              <a:buSzPts val="1200"/>
              <a:buFont typeface="Calibri"/>
              <a:buNone/>
            </a:pPr>
            <a:endParaRPr b="1"/>
          </a:p>
          <a:p>
            <a:pPr marL="0" marR="0" lvl="0" indent="0" algn="l" rtl="0">
              <a:lnSpc>
                <a:spcPct val="90000"/>
              </a:lnSpc>
              <a:spcBef>
                <a:spcPts val="0"/>
              </a:spcBef>
              <a:spcAft>
                <a:spcPts val="0"/>
              </a:spcAft>
              <a:buClr>
                <a:schemeClr val="dk1"/>
              </a:buClr>
              <a:buSzPts val="1200"/>
              <a:buFont typeface="Calibri"/>
              <a:buNone/>
            </a:pPr>
            <a:r>
              <a:rPr lang="en-CA" b="1"/>
              <a:t>Tendencia creciente con el número de longitudes de onda. Este fenómeno no se debe a la química, pero a la diffusion de la luz, cuya intensidad crece con la longitude de onda (en este rango de longitudes de onda). Este espectro de compone de una línea de base, sobre la cual se superpone un espectro de absorbancia. </a:t>
            </a:r>
            <a:endParaRPr/>
          </a:p>
          <a:p>
            <a:pPr marL="0" marR="0" lvl="0" indent="0" algn="l" rtl="0">
              <a:lnSpc>
                <a:spcPct val="90000"/>
              </a:lnSpc>
              <a:spcBef>
                <a:spcPts val="0"/>
              </a:spcBef>
              <a:spcAft>
                <a:spcPts val="0"/>
              </a:spcAft>
              <a:buClr>
                <a:schemeClr val="dk1"/>
              </a:buClr>
              <a:buSzPts val="1200"/>
              <a:buFont typeface="Calibri"/>
              <a:buNone/>
            </a:pPr>
            <a:endParaRPr b="1"/>
          </a:p>
          <a:p>
            <a:pPr marL="0" marR="0" lvl="0" indent="0" algn="l" rtl="0">
              <a:lnSpc>
                <a:spcPct val="90000"/>
              </a:lnSpc>
              <a:spcBef>
                <a:spcPts val="0"/>
              </a:spcBef>
              <a:spcAft>
                <a:spcPts val="0"/>
              </a:spcAft>
              <a:buClr>
                <a:schemeClr val="dk1"/>
              </a:buClr>
              <a:buSzPts val="1200"/>
              <a:buFont typeface="Calibri"/>
              <a:buNone/>
            </a:pPr>
            <a:r>
              <a:rPr lang="en-CA" b="1"/>
              <a:t>. </a:t>
            </a:r>
            <a:endParaRPr/>
          </a:p>
          <a:p>
            <a:pPr marL="0" marR="0" lvl="0" indent="0" algn="l" rtl="0">
              <a:lnSpc>
                <a:spcPct val="90000"/>
              </a:lnSpc>
              <a:spcBef>
                <a:spcPts val="0"/>
              </a:spcBef>
              <a:spcAft>
                <a:spcPts val="0"/>
              </a:spcAft>
              <a:buClr>
                <a:schemeClr val="dk1"/>
              </a:buClr>
              <a:buSzPts val="1200"/>
              <a:buFont typeface="Calibri"/>
              <a:buNone/>
            </a:pPr>
            <a:r>
              <a:rPr lang="en-CA" b="1"/>
              <a:t>DETREND- Borrar del espectro la tendencia global, modelizada por un polinomio. </a:t>
            </a:r>
            <a:endParaRPr/>
          </a:p>
          <a:p>
            <a:pPr marL="0" marR="0" lvl="0" indent="0" algn="l" rtl="0">
              <a:lnSpc>
                <a:spcPct val="90000"/>
              </a:lnSpc>
              <a:spcBef>
                <a:spcPts val="0"/>
              </a:spcBef>
              <a:spcAft>
                <a:spcPts val="0"/>
              </a:spcAft>
              <a:buClr>
                <a:schemeClr val="dk1"/>
              </a:buClr>
              <a:buSzPts val="1200"/>
              <a:buFont typeface="Calibri"/>
              <a:buNone/>
            </a:pPr>
            <a:endParaRPr b="1"/>
          </a:p>
          <a:p>
            <a:pPr marL="0" marR="0" lvl="0" indent="0" algn="l" rtl="0">
              <a:lnSpc>
                <a:spcPct val="90000"/>
              </a:lnSpc>
              <a:spcBef>
                <a:spcPts val="0"/>
              </a:spcBef>
              <a:spcAft>
                <a:spcPts val="0"/>
              </a:spcAft>
              <a:buClr>
                <a:schemeClr val="dk1"/>
              </a:buClr>
              <a:buSzPts val="1200"/>
              <a:buFont typeface="Calibri"/>
              <a:buNone/>
            </a:pPr>
            <a:r>
              <a:rPr lang="en-CA" b="1"/>
              <a:t>Detrend de orden cero:  El polinomio que se elimina es una constant que corresponde al promedio del espectro. </a:t>
            </a:r>
            <a:endParaRPr/>
          </a:p>
          <a:p>
            <a:pPr marL="0" marR="0" lvl="0" indent="0" algn="l" rtl="0">
              <a:lnSpc>
                <a:spcPct val="90000"/>
              </a:lnSpc>
              <a:spcBef>
                <a:spcPts val="0"/>
              </a:spcBef>
              <a:spcAft>
                <a:spcPts val="0"/>
              </a:spcAft>
              <a:buClr>
                <a:schemeClr val="dk1"/>
              </a:buClr>
              <a:buSzPts val="1200"/>
              <a:buFont typeface="Calibri"/>
              <a:buNone/>
            </a:pPr>
            <a:r>
              <a:rPr lang="en-CA" b="1"/>
              <a:t>Orden 1&gt; Se identifica por regression lineal, la recta que se ajusta lo mejor possible a los espectros, y se elimina. En el caso de este espectro de maíz, los residuos que quedan de esta recta, son los picos de absorcion que corresponden a los componentes quimicos de la muestra. </a:t>
            </a:r>
            <a:endParaRPr/>
          </a:p>
          <a:p>
            <a:pPr marL="0" marR="0" lvl="0" indent="0" algn="l" rtl="0">
              <a:lnSpc>
                <a:spcPct val="90000"/>
              </a:lnSpc>
              <a:spcBef>
                <a:spcPts val="0"/>
              </a:spcBef>
              <a:spcAft>
                <a:spcPts val="0"/>
              </a:spcAft>
              <a:buClr>
                <a:schemeClr val="dk1"/>
              </a:buClr>
              <a:buSzPts val="1200"/>
              <a:buFont typeface="Calibri"/>
              <a:buNone/>
            </a:pPr>
            <a:endParaRPr b="1"/>
          </a:p>
          <a:p>
            <a:pPr marL="0" marR="0" lvl="0" indent="0" algn="l" rtl="0">
              <a:lnSpc>
                <a:spcPct val="90000"/>
              </a:lnSpc>
              <a:spcBef>
                <a:spcPts val="0"/>
              </a:spcBef>
              <a:spcAft>
                <a:spcPts val="0"/>
              </a:spcAft>
              <a:buClr>
                <a:schemeClr val="dk1"/>
              </a:buClr>
              <a:buSzPts val="1200"/>
              <a:buFont typeface="Calibri"/>
              <a:buNone/>
            </a:pPr>
            <a:r>
              <a:rPr lang="en-CA" b="1"/>
              <a:t>Orden 2-  Se identifica una parabola, o una función cúbica, se la elimina del espectro.</a:t>
            </a:r>
            <a:endParaRPr/>
          </a:p>
        </p:txBody>
      </p:sp>
      <p:sp>
        <p:nvSpPr>
          <p:cNvPr id="317" name="Google Shape;317;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34</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Calibri"/>
              <a:buNone/>
            </a:pPr>
            <a:r>
              <a:rPr lang="en-CA" b="1"/>
              <a:t>La figura muestra el efecto de la correccion detrend en los espectros. Se ve claramente que el orden cer reduce las translaciones verticals puras. El orden 1 reduce las lineas de base más finas, como esa ecuación (recta). El orden dos no aporta gran cosa. </a:t>
            </a:r>
            <a:endParaRPr/>
          </a:p>
          <a:p>
            <a:pPr marL="0" marR="0" lvl="0" indent="0" algn="l" rtl="0">
              <a:lnSpc>
                <a:spcPct val="100000"/>
              </a:lnSpc>
              <a:spcBef>
                <a:spcPts val="0"/>
              </a:spcBef>
              <a:spcAft>
                <a:spcPts val="0"/>
              </a:spcAft>
              <a:buClr>
                <a:schemeClr val="dk1"/>
              </a:buClr>
              <a:buSzPts val="1200"/>
              <a:buFont typeface="Calibri"/>
              <a:buNone/>
            </a:pPr>
            <a:endParaRPr b="1"/>
          </a:p>
          <a:p>
            <a:pPr marL="0" marR="0" lvl="0" indent="0" algn="l" rtl="0">
              <a:lnSpc>
                <a:spcPct val="100000"/>
              </a:lnSpc>
              <a:spcBef>
                <a:spcPts val="0"/>
              </a:spcBef>
              <a:spcAft>
                <a:spcPts val="0"/>
              </a:spcAft>
              <a:buClr>
                <a:schemeClr val="dk1"/>
              </a:buClr>
              <a:buSzPts val="1200"/>
              <a:buFont typeface="Calibri"/>
              <a:buNone/>
            </a:pPr>
            <a:endParaRPr b="1"/>
          </a:p>
          <a:p>
            <a:pPr marL="0" marR="0" lvl="0" indent="0" algn="l" rtl="0">
              <a:lnSpc>
                <a:spcPct val="100000"/>
              </a:lnSpc>
              <a:spcBef>
                <a:spcPts val="0"/>
              </a:spcBef>
              <a:spcAft>
                <a:spcPts val="0"/>
              </a:spcAft>
              <a:buClr>
                <a:schemeClr val="dk1"/>
              </a:buClr>
              <a:buSzPts val="1200"/>
              <a:buFont typeface="Calibri"/>
              <a:buNone/>
            </a:pPr>
            <a:endParaRPr b="1"/>
          </a:p>
        </p:txBody>
      </p:sp>
      <p:sp>
        <p:nvSpPr>
          <p:cNvPr id="337" name="Google Shape;337;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35</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70000" lnSpcReduction="20000"/>
          </a:bodyPr>
          <a:lstStyle/>
          <a:p>
            <a:pPr marL="0" marR="0" lvl="0" indent="0" algn="l" rtl="0">
              <a:lnSpc>
                <a:spcPct val="90000"/>
              </a:lnSpc>
              <a:spcBef>
                <a:spcPts val="0"/>
              </a:spcBef>
              <a:spcAft>
                <a:spcPts val="0"/>
              </a:spcAft>
              <a:buClr>
                <a:schemeClr val="dk1"/>
              </a:buClr>
              <a:buSzPts val="1110"/>
              <a:buFont typeface="Calibri"/>
              <a:buNone/>
            </a:pPr>
            <a:endParaRPr sz="1110" b="1" dirty="0"/>
          </a:p>
          <a:p>
            <a:pPr marL="0" marR="0" lvl="0" indent="0" algn="l" rtl="0">
              <a:lnSpc>
                <a:spcPct val="90000"/>
              </a:lnSpc>
              <a:spcBef>
                <a:spcPts val="0"/>
              </a:spcBef>
              <a:spcAft>
                <a:spcPts val="0"/>
              </a:spcAft>
              <a:buClr>
                <a:schemeClr val="dk1"/>
              </a:buClr>
              <a:buSzPts val="1110"/>
              <a:buFont typeface="Calibri"/>
              <a:buNone/>
            </a:pPr>
            <a:r>
              <a:rPr lang="en-CA" sz="1110" b="0" i="0" dirty="0">
                <a:solidFill>
                  <a:schemeClr val="dk1"/>
                </a:solidFill>
                <a:latin typeface="Calibri"/>
                <a:ea typeface="Calibri"/>
                <a:cs typeface="Calibri"/>
                <a:sym typeface="Calibri"/>
              </a:rPr>
              <a:t>El </a:t>
            </a:r>
            <a:r>
              <a:rPr lang="en-CA" sz="1110" b="0" i="0" dirty="0" err="1">
                <a:solidFill>
                  <a:schemeClr val="dk1"/>
                </a:solidFill>
                <a:latin typeface="Calibri"/>
                <a:ea typeface="Calibri"/>
                <a:cs typeface="Calibri"/>
                <a:sym typeface="Calibri"/>
              </a:rPr>
              <a:t>concepto</a:t>
            </a:r>
            <a:r>
              <a:rPr lang="en-CA" sz="1110" b="0" i="0" dirty="0">
                <a:solidFill>
                  <a:schemeClr val="dk1"/>
                </a:solidFill>
                <a:latin typeface="Calibri"/>
                <a:ea typeface="Calibri"/>
                <a:cs typeface="Calibri"/>
                <a:sym typeface="Calibri"/>
              </a:rPr>
              <a:t> de </a:t>
            </a:r>
            <a:r>
              <a:rPr lang="en-CA" sz="1110" b="0" i="0" dirty="0" err="1">
                <a:solidFill>
                  <a:schemeClr val="dk1"/>
                </a:solidFill>
                <a:latin typeface="Calibri"/>
                <a:ea typeface="Calibri"/>
                <a:cs typeface="Calibri"/>
                <a:sym typeface="Calibri"/>
              </a:rPr>
              <a:t>derivada</a:t>
            </a:r>
            <a:r>
              <a:rPr lang="en-CA" sz="1110" b="0" i="0" dirty="0">
                <a:solidFill>
                  <a:schemeClr val="dk1"/>
                </a:solidFill>
                <a:latin typeface="Calibri"/>
                <a:ea typeface="Calibri"/>
                <a:cs typeface="Calibri"/>
                <a:sym typeface="Calibri"/>
              </a:rPr>
              <a:t> de </a:t>
            </a:r>
            <a:r>
              <a:rPr lang="en-CA" sz="1110" b="0" i="0" dirty="0" err="1">
                <a:solidFill>
                  <a:schemeClr val="dk1"/>
                </a:solidFill>
                <a:latin typeface="Calibri"/>
                <a:ea typeface="Calibri"/>
                <a:cs typeface="Calibri"/>
                <a:sym typeface="Calibri"/>
              </a:rPr>
              <a:t>una</a:t>
            </a:r>
            <a:r>
              <a:rPr lang="en-CA" sz="1110" b="0" i="0" dirty="0">
                <a:solidFill>
                  <a:schemeClr val="dk1"/>
                </a:solidFill>
                <a:latin typeface="Calibri"/>
                <a:ea typeface="Calibri"/>
                <a:cs typeface="Calibri"/>
                <a:sym typeface="Calibri"/>
              </a:rPr>
              <a:t> </a:t>
            </a:r>
            <a:r>
              <a:rPr lang="en-CA" sz="1110" b="0" i="0" dirty="0" err="1">
                <a:solidFill>
                  <a:schemeClr val="dk1"/>
                </a:solidFill>
                <a:latin typeface="Calibri"/>
                <a:ea typeface="Calibri"/>
                <a:cs typeface="Calibri"/>
                <a:sym typeface="Calibri"/>
              </a:rPr>
              <a:t>función</a:t>
            </a:r>
            <a:r>
              <a:rPr lang="en-CA" sz="1110" b="0" i="0" dirty="0">
                <a:solidFill>
                  <a:schemeClr val="dk1"/>
                </a:solidFill>
                <a:latin typeface="Calibri"/>
                <a:ea typeface="Calibri"/>
                <a:cs typeface="Calibri"/>
                <a:sym typeface="Calibri"/>
              </a:rPr>
              <a:t> </a:t>
            </a:r>
            <a:r>
              <a:rPr lang="en-CA" sz="1110" b="0" i="0" dirty="0" err="1">
                <a:solidFill>
                  <a:schemeClr val="dk1"/>
                </a:solidFill>
                <a:latin typeface="Calibri"/>
                <a:ea typeface="Calibri"/>
                <a:cs typeface="Calibri"/>
                <a:sym typeface="Calibri"/>
              </a:rPr>
              <a:t>matemática</a:t>
            </a:r>
            <a:r>
              <a:rPr lang="en-CA" sz="1110" b="0" i="0" dirty="0">
                <a:solidFill>
                  <a:schemeClr val="dk1"/>
                </a:solidFill>
                <a:latin typeface="Calibri"/>
                <a:ea typeface="Calibri"/>
                <a:cs typeface="Calibri"/>
                <a:sym typeface="Calibri"/>
              </a:rPr>
              <a:t> se </a:t>
            </a:r>
            <a:r>
              <a:rPr lang="en-CA" sz="1110" b="0" i="0" dirty="0" err="1">
                <a:solidFill>
                  <a:schemeClr val="dk1"/>
                </a:solidFill>
                <a:latin typeface="Calibri"/>
                <a:ea typeface="Calibri"/>
                <a:cs typeface="Calibri"/>
                <a:sym typeface="Calibri"/>
              </a:rPr>
              <a:t>halla</a:t>
            </a:r>
            <a:r>
              <a:rPr lang="en-CA" sz="1110" b="0" i="0" dirty="0">
                <a:solidFill>
                  <a:schemeClr val="dk1"/>
                </a:solidFill>
                <a:latin typeface="Calibri"/>
                <a:ea typeface="Calibri"/>
                <a:cs typeface="Calibri"/>
                <a:sym typeface="Calibri"/>
              </a:rPr>
              <a:t> </a:t>
            </a:r>
            <a:r>
              <a:rPr lang="en-CA" sz="1110" b="0" i="0" dirty="0" err="1">
                <a:solidFill>
                  <a:schemeClr val="dk1"/>
                </a:solidFill>
                <a:latin typeface="Calibri"/>
                <a:ea typeface="Calibri"/>
                <a:cs typeface="Calibri"/>
                <a:sym typeface="Calibri"/>
              </a:rPr>
              <a:t>íntimamente</a:t>
            </a:r>
            <a:r>
              <a:rPr lang="en-CA" sz="1110" b="0" i="0" dirty="0">
                <a:solidFill>
                  <a:schemeClr val="dk1"/>
                </a:solidFill>
                <a:latin typeface="Calibri"/>
                <a:ea typeface="Calibri"/>
                <a:cs typeface="Calibri"/>
                <a:sym typeface="Calibri"/>
              </a:rPr>
              <a:t> </a:t>
            </a:r>
            <a:r>
              <a:rPr lang="en-CA" sz="1110" b="0" i="0" dirty="0" err="1">
                <a:solidFill>
                  <a:schemeClr val="dk1"/>
                </a:solidFill>
                <a:latin typeface="Calibri"/>
                <a:ea typeface="Calibri"/>
                <a:cs typeface="Calibri"/>
                <a:sym typeface="Calibri"/>
              </a:rPr>
              <a:t>relacionado</a:t>
            </a:r>
            <a:r>
              <a:rPr lang="en-CA" sz="1110" b="0" i="0" dirty="0">
                <a:solidFill>
                  <a:schemeClr val="dk1"/>
                </a:solidFill>
                <a:latin typeface="Calibri"/>
                <a:ea typeface="Calibri"/>
                <a:cs typeface="Calibri"/>
                <a:sym typeface="Calibri"/>
              </a:rPr>
              <a:t> con la </a:t>
            </a:r>
            <a:r>
              <a:rPr lang="en-CA" sz="1110" b="0" i="0" dirty="0" err="1">
                <a:solidFill>
                  <a:schemeClr val="dk1"/>
                </a:solidFill>
                <a:latin typeface="Calibri"/>
                <a:ea typeface="Calibri"/>
                <a:cs typeface="Calibri"/>
                <a:sym typeface="Calibri"/>
              </a:rPr>
              <a:t>noción</a:t>
            </a:r>
            <a:r>
              <a:rPr lang="en-CA" sz="1110" b="0" i="0" dirty="0">
                <a:solidFill>
                  <a:schemeClr val="dk1"/>
                </a:solidFill>
                <a:latin typeface="Calibri"/>
                <a:ea typeface="Calibri"/>
                <a:cs typeface="Calibri"/>
                <a:sym typeface="Calibri"/>
              </a:rPr>
              <a:t> de </a:t>
            </a:r>
            <a:r>
              <a:rPr lang="en-CA" sz="1110" b="0" i="0" dirty="0" err="1">
                <a:solidFill>
                  <a:schemeClr val="dk1"/>
                </a:solidFill>
                <a:latin typeface="Calibri"/>
                <a:ea typeface="Calibri"/>
                <a:cs typeface="Calibri"/>
                <a:sym typeface="Calibri"/>
              </a:rPr>
              <a:t>límite</a:t>
            </a:r>
            <a:r>
              <a:rPr lang="en-CA" sz="1110" b="0" i="0" dirty="0">
                <a:solidFill>
                  <a:schemeClr val="dk1"/>
                </a:solidFill>
                <a:latin typeface="Calibri"/>
                <a:ea typeface="Calibri"/>
                <a:cs typeface="Calibri"/>
                <a:sym typeface="Calibri"/>
              </a:rPr>
              <a:t>. </a:t>
            </a:r>
            <a:r>
              <a:rPr lang="en-CA" sz="1110" b="0" i="0" dirty="0" err="1">
                <a:solidFill>
                  <a:schemeClr val="dk1"/>
                </a:solidFill>
                <a:latin typeface="Calibri"/>
                <a:ea typeface="Calibri"/>
                <a:cs typeface="Calibri"/>
                <a:sym typeface="Calibri"/>
              </a:rPr>
              <a:t>Así</a:t>
            </a:r>
            <a:r>
              <a:rPr lang="en-CA" sz="1110" b="0" i="0" dirty="0">
                <a:solidFill>
                  <a:schemeClr val="dk1"/>
                </a:solidFill>
                <a:latin typeface="Calibri"/>
                <a:ea typeface="Calibri"/>
                <a:cs typeface="Calibri"/>
                <a:sym typeface="Calibri"/>
              </a:rPr>
              <a:t>, la </a:t>
            </a:r>
            <a:r>
              <a:rPr lang="en-CA" sz="1110" b="0" i="0" dirty="0" err="1">
                <a:solidFill>
                  <a:schemeClr val="dk1"/>
                </a:solidFill>
                <a:latin typeface="Calibri"/>
                <a:ea typeface="Calibri"/>
                <a:cs typeface="Calibri"/>
                <a:sym typeface="Calibri"/>
              </a:rPr>
              <a:t>derivada</a:t>
            </a:r>
            <a:r>
              <a:rPr lang="en-CA" sz="1110" b="0" i="0" dirty="0">
                <a:solidFill>
                  <a:schemeClr val="dk1"/>
                </a:solidFill>
                <a:latin typeface="Calibri"/>
                <a:ea typeface="Calibri"/>
                <a:cs typeface="Calibri"/>
                <a:sym typeface="Calibri"/>
              </a:rPr>
              <a:t> se </a:t>
            </a:r>
            <a:r>
              <a:rPr lang="en-CA" sz="1110" b="0" i="0" dirty="0" err="1">
                <a:solidFill>
                  <a:schemeClr val="dk1"/>
                </a:solidFill>
                <a:latin typeface="Calibri"/>
                <a:ea typeface="Calibri"/>
                <a:cs typeface="Calibri"/>
                <a:sym typeface="Calibri"/>
              </a:rPr>
              <a:t>entiende</a:t>
            </a:r>
            <a:r>
              <a:rPr lang="en-CA" sz="1110" b="0" i="0" dirty="0">
                <a:solidFill>
                  <a:schemeClr val="dk1"/>
                </a:solidFill>
                <a:latin typeface="Calibri"/>
                <a:ea typeface="Calibri"/>
                <a:cs typeface="Calibri"/>
                <a:sym typeface="Calibri"/>
              </a:rPr>
              <a:t> </a:t>
            </a:r>
            <a:r>
              <a:rPr lang="en-CA" sz="1110" b="0" i="0" dirty="0" err="1">
                <a:solidFill>
                  <a:schemeClr val="dk1"/>
                </a:solidFill>
                <a:latin typeface="Calibri"/>
                <a:ea typeface="Calibri"/>
                <a:cs typeface="Calibri"/>
                <a:sym typeface="Calibri"/>
              </a:rPr>
              <a:t>como</a:t>
            </a:r>
            <a:r>
              <a:rPr lang="en-CA" sz="1110" b="0" i="0" dirty="0">
                <a:solidFill>
                  <a:schemeClr val="dk1"/>
                </a:solidFill>
                <a:latin typeface="Calibri"/>
                <a:ea typeface="Calibri"/>
                <a:cs typeface="Calibri"/>
                <a:sym typeface="Calibri"/>
              </a:rPr>
              <a:t> la </a:t>
            </a:r>
            <a:r>
              <a:rPr lang="en-CA" sz="1110" b="0" i="0" dirty="0" err="1">
                <a:solidFill>
                  <a:schemeClr val="dk1"/>
                </a:solidFill>
                <a:latin typeface="Calibri"/>
                <a:ea typeface="Calibri"/>
                <a:cs typeface="Calibri"/>
                <a:sym typeface="Calibri"/>
              </a:rPr>
              <a:t>variación</a:t>
            </a:r>
            <a:r>
              <a:rPr lang="en-CA" sz="1110" b="0" i="0" dirty="0">
                <a:solidFill>
                  <a:schemeClr val="dk1"/>
                </a:solidFill>
                <a:latin typeface="Calibri"/>
                <a:ea typeface="Calibri"/>
                <a:cs typeface="Calibri"/>
                <a:sym typeface="Calibri"/>
              </a:rPr>
              <a:t> que </a:t>
            </a:r>
            <a:r>
              <a:rPr lang="en-CA" sz="1110" b="0" i="0" dirty="0" err="1">
                <a:solidFill>
                  <a:schemeClr val="dk1"/>
                </a:solidFill>
                <a:latin typeface="Calibri"/>
                <a:ea typeface="Calibri"/>
                <a:cs typeface="Calibri"/>
                <a:sym typeface="Calibri"/>
              </a:rPr>
              <a:t>experimenta</a:t>
            </a:r>
            <a:r>
              <a:rPr lang="en-CA" sz="1110" b="0" i="0" dirty="0">
                <a:solidFill>
                  <a:schemeClr val="dk1"/>
                </a:solidFill>
                <a:latin typeface="Calibri"/>
                <a:ea typeface="Calibri"/>
                <a:cs typeface="Calibri"/>
                <a:sym typeface="Calibri"/>
              </a:rPr>
              <a:t> la </a:t>
            </a:r>
            <a:r>
              <a:rPr lang="en-CA" sz="1110" b="0" i="0" dirty="0" err="1">
                <a:solidFill>
                  <a:schemeClr val="dk1"/>
                </a:solidFill>
                <a:latin typeface="Calibri"/>
                <a:ea typeface="Calibri"/>
                <a:cs typeface="Calibri"/>
                <a:sym typeface="Calibri"/>
              </a:rPr>
              <a:t>función</a:t>
            </a:r>
            <a:r>
              <a:rPr lang="en-CA" sz="1110" b="0" i="0" dirty="0">
                <a:solidFill>
                  <a:schemeClr val="dk1"/>
                </a:solidFill>
                <a:latin typeface="Calibri"/>
                <a:ea typeface="Calibri"/>
                <a:cs typeface="Calibri"/>
                <a:sym typeface="Calibri"/>
              </a:rPr>
              <a:t> de forma </a:t>
            </a:r>
            <a:r>
              <a:rPr lang="en-CA" sz="1110" b="0" i="0" dirty="0" err="1">
                <a:solidFill>
                  <a:schemeClr val="dk1"/>
                </a:solidFill>
                <a:latin typeface="Calibri"/>
                <a:ea typeface="Calibri"/>
                <a:cs typeface="Calibri"/>
                <a:sym typeface="Calibri"/>
              </a:rPr>
              <a:t>instantánea</a:t>
            </a:r>
            <a:r>
              <a:rPr lang="en-CA" sz="1110" b="0" i="0" dirty="0">
                <a:solidFill>
                  <a:schemeClr val="dk1"/>
                </a:solidFill>
                <a:latin typeface="Calibri"/>
                <a:ea typeface="Calibri"/>
                <a:cs typeface="Calibri"/>
                <a:sym typeface="Calibri"/>
              </a:rPr>
              <a:t>, es </a:t>
            </a:r>
            <a:r>
              <a:rPr lang="en-CA" sz="1110" b="0" i="0" dirty="0" err="1">
                <a:solidFill>
                  <a:schemeClr val="dk1"/>
                </a:solidFill>
                <a:latin typeface="Calibri"/>
                <a:ea typeface="Calibri"/>
                <a:cs typeface="Calibri"/>
                <a:sym typeface="Calibri"/>
              </a:rPr>
              <a:t>decir</a:t>
            </a:r>
            <a:r>
              <a:rPr lang="en-CA" sz="1110" b="0" i="0" dirty="0">
                <a:solidFill>
                  <a:schemeClr val="dk1"/>
                </a:solidFill>
                <a:latin typeface="Calibri"/>
                <a:ea typeface="Calibri"/>
                <a:cs typeface="Calibri"/>
                <a:sym typeface="Calibri"/>
              </a:rPr>
              <a:t>, entre </a:t>
            </a:r>
            <a:r>
              <a:rPr lang="en-CA" sz="1110" b="0" i="0" dirty="0" err="1">
                <a:solidFill>
                  <a:schemeClr val="dk1"/>
                </a:solidFill>
                <a:latin typeface="Calibri"/>
                <a:ea typeface="Calibri"/>
                <a:cs typeface="Calibri"/>
                <a:sym typeface="Calibri"/>
              </a:rPr>
              <a:t>cada</a:t>
            </a:r>
            <a:r>
              <a:rPr lang="en-CA" sz="1110" b="0" i="0" dirty="0">
                <a:solidFill>
                  <a:schemeClr val="dk1"/>
                </a:solidFill>
                <a:latin typeface="Calibri"/>
                <a:ea typeface="Calibri"/>
                <a:cs typeface="Calibri"/>
                <a:sym typeface="Calibri"/>
              </a:rPr>
              <a:t> dos puntos de </a:t>
            </a:r>
            <a:r>
              <a:rPr lang="en-CA" sz="1110" b="0" i="0" dirty="0" err="1">
                <a:solidFill>
                  <a:schemeClr val="dk1"/>
                </a:solidFill>
                <a:latin typeface="Calibri"/>
                <a:ea typeface="Calibri"/>
                <a:cs typeface="Calibri"/>
                <a:sym typeface="Calibri"/>
              </a:rPr>
              <a:t>su</a:t>
            </a:r>
            <a:r>
              <a:rPr lang="en-CA" sz="1110" b="0" i="0" dirty="0">
                <a:solidFill>
                  <a:schemeClr val="dk1"/>
                </a:solidFill>
                <a:latin typeface="Calibri"/>
                <a:ea typeface="Calibri"/>
                <a:cs typeface="Calibri"/>
                <a:sym typeface="Calibri"/>
              </a:rPr>
              <a:t> </a:t>
            </a:r>
            <a:r>
              <a:rPr lang="en-CA" sz="1110" b="0" i="0" dirty="0" err="1">
                <a:solidFill>
                  <a:schemeClr val="dk1"/>
                </a:solidFill>
                <a:latin typeface="Calibri"/>
                <a:ea typeface="Calibri"/>
                <a:cs typeface="Calibri"/>
                <a:sym typeface="Calibri"/>
              </a:rPr>
              <a:t>dominio</a:t>
            </a:r>
            <a:r>
              <a:rPr lang="en-CA" sz="1110" b="0" i="0" dirty="0">
                <a:solidFill>
                  <a:schemeClr val="dk1"/>
                </a:solidFill>
                <a:latin typeface="Calibri"/>
                <a:ea typeface="Calibri"/>
                <a:cs typeface="Calibri"/>
                <a:sym typeface="Calibri"/>
              </a:rPr>
              <a:t> </a:t>
            </a:r>
            <a:r>
              <a:rPr lang="en-CA" sz="1110" b="0" i="0" dirty="0" err="1">
                <a:solidFill>
                  <a:schemeClr val="dk1"/>
                </a:solidFill>
                <a:latin typeface="Calibri"/>
                <a:ea typeface="Calibri"/>
                <a:cs typeface="Calibri"/>
                <a:sym typeface="Calibri"/>
              </a:rPr>
              <a:t>suficientemente</a:t>
            </a:r>
            <a:r>
              <a:rPr lang="en-CA" sz="1110" b="0" i="0" dirty="0">
                <a:solidFill>
                  <a:schemeClr val="dk1"/>
                </a:solidFill>
                <a:latin typeface="Calibri"/>
                <a:ea typeface="Calibri"/>
                <a:cs typeface="Calibri"/>
                <a:sym typeface="Calibri"/>
              </a:rPr>
              <a:t> </a:t>
            </a:r>
            <a:r>
              <a:rPr lang="en-CA" sz="1110" b="0" i="0" dirty="0" err="1">
                <a:solidFill>
                  <a:schemeClr val="dk1"/>
                </a:solidFill>
                <a:latin typeface="Calibri"/>
                <a:ea typeface="Calibri"/>
                <a:cs typeface="Calibri"/>
                <a:sym typeface="Calibri"/>
              </a:rPr>
              <a:t>próximos</a:t>
            </a:r>
            <a:r>
              <a:rPr lang="en-CA" sz="1110" b="0" i="0" dirty="0">
                <a:solidFill>
                  <a:schemeClr val="dk1"/>
                </a:solidFill>
                <a:latin typeface="Calibri"/>
                <a:ea typeface="Calibri"/>
                <a:cs typeface="Calibri"/>
                <a:sym typeface="Calibri"/>
              </a:rPr>
              <a:t> entre </a:t>
            </a:r>
            <a:r>
              <a:rPr lang="en-CA" sz="1110" b="0" i="0" dirty="0" err="1">
                <a:solidFill>
                  <a:schemeClr val="dk1"/>
                </a:solidFill>
                <a:latin typeface="Calibri"/>
                <a:ea typeface="Calibri"/>
                <a:cs typeface="Calibri"/>
                <a:sym typeface="Calibri"/>
              </a:rPr>
              <a:t>sí</a:t>
            </a:r>
            <a:r>
              <a:rPr lang="en-CA" sz="1110" b="0" i="0" dirty="0">
                <a:solidFill>
                  <a:schemeClr val="dk1"/>
                </a:solidFill>
                <a:latin typeface="Calibri"/>
                <a:ea typeface="Calibri"/>
                <a:cs typeface="Calibri"/>
                <a:sym typeface="Calibri"/>
              </a:rPr>
              <a:t>.</a:t>
            </a:r>
            <a:endParaRPr sz="1110" b="1" dirty="0"/>
          </a:p>
          <a:p>
            <a:pPr marL="0" marR="0" lvl="0" indent="0" algn="l" rtl="0">
              <a:lnSpc>
                <a:spcPct val="90000"/>
              </a:lnSpc>
              <a:spcBef>
                <a:spcPts val="0"/>
              </a:spcBef>
              <a:spcAft>
                <a:spcPts val="0"/>
              </a:spcAft>
              <a:buClr>
                <a:schemeClr val="dk1"/>
              </a:buClr>
              <a:buSzPts val="1110"/>
              <a:buFont typeface="Calibri"/>
              <a:buNone/>
            </a:pPr>
            <a:r>
              <a:rPr lang="en-CA" sz="1110" b="1" dirty="0"/>
              <a:t>Tb se </a:t>
            </a:r>
            <a:r>
              <a:rPr lang="en-CA" sz="1110" b="1" dirty="0" err="1"/>
              <a:t>utiliza</a:t>
            </a:r>
            <a:r>
              <a:rPr lang="en-CA" sz="1110" b="1" dirty="0"/>
              <a:t> para DISMINUIR LAS LINEAS DE BASE. </a:t>
            </a:r>
            <a:r>
              <a:rPr lang="en-CA" sz="1110" b="1" dirty="0" err="1"/>
              <a:t>Ubiquémosnos</a:t>
            </a:r>
            <a:r>
              <a:rPr lang="en-CA" sz="1110" b="1" dirty="0"/>
              <a:t> en </a:t>
            </a:r>
            <a:r>
              <a:rPr lang="en-CA" sz="1110" b="1" dirty="0" err="1"/>
              <a:t>el</a:t>
            </a:r>
            <a:r>
              <a:rPr lang="en-CA" sz="1110" b="1" dirty="0"/>
              <a:t> punto de vista de </a:t>
            </a:r>
            <a:r>
              <a:rPr lang="en-CA" sz="1110" b="1" dirty="0" err="1"/>
              <a:t>tratamiento</a:t>
            </a:r>
            <a:r>
              <a:rPr lang="en-CA" sz="1110" b="1" dirty="0"/>
              <a:t> de </a:t>
            </a:r>
            <a:r>
              <a:rPr lang="en-CA" sz="1110" b="1" dirty="0" err="1"/>
              <a:t>señal</a:t>
            </a:r>
            <a:r>
              <a:rPr lang="en-CA" sz="1110" b="1" dirty="0"/>
              <a:t>, </a:t>
            </a:r>
            <a:r>
              <a:rPr lang="en-CA" sz="1110" b="1" dirty="0" err="1"/>
              <a:t>donde</a:t>
            </a:r>
            <a:r>
              <a:rPr lang="en-CA" sz="1110" b="1" dirty="0"/>
              <a:t> </a:t>
            </a:r>
            <a:r>
              <a:rPr lang="en-CA" sz="1110" b="1" dirty="0" err="1"/>
              <a:t>el</a:t>
            </a:r>
            <a:r>
              <a:rPr lang="en-CA" sz="1110" b="1" dirty="0"/>
              <a:t> </a:t>
            </a:r>
            <a:r>
              <a:rPr lang="en-CA" sz="1110" b="1" dirty="0" err="1"/>
              <a:t>espectro</a:t>
            </a:r>
            <a:r>
              <a:rPr lang="en-CA" sz="1110" b="1" dirty="0"/>
              <a:t> se </a:t>
            </a:r>
            <a:r>
              <a:rPr lang="en-CA" sz="1110" b="1" dirty="0" err="1"/>
              <a:t>toma</a:t>
            </a:r>
            <a:r>
              <a:rPr lang="en-CA" sz="1110" b="1" dirty="0"/>
              <a:t> </a:t>
            </a:r>
            <a:r>
              <a:rPr lang="en-CA" sz="1110" b="1" dirty="0" err="1"/>
              <a:t>como</a:t>
            </a:r>
            <a:r>
              <a:rPr lang="en-CA" sz="1110" b="1" dirty="0"/>
              <a:t> </a:t>
            </a:r>
            <a:r>
              <a:rPr lang="en-CA" sz="1110" b="1" dirty="0" err="1"/>
              <a:t>una</a:t>
            </a:r>
            <a:r>
              <a:rPr lang="en-CA" sz="1110" b="1" dirty="0"/>
              <a:t> </a:t>
            </a:r>
            <a:r>
              <a:rPr lang="en-CA" sz="1110" b="1" dirty="0" err="1"/>
              <a:t>función</a:t>
            </a:r>
            <a:r>
              <a:rPr lang="en-CA" sz="1110" b="1" dirty="0"/>
              <a:t> de la </a:t>
            </a:r>
            <a:r>
              <a:rPr lang="en-CA" sz="1110" b="1" dirty="0" err="1"/>
              <a:t>longitud</a:t>
            </a:r>
            <a:r>
              <a:rPr lang="en-CA" sz="1110" b="1" dirty="0"/>
              <a:t> de </a:t>
            </a:r>
            <a:r>
              <a:rPr lang="en-CA" sz="1110" b="1" dirty="0" err="1"/>
              <a:t>onda</a:t>
            </a:r>
            <a:r>
              <a:rPr lang="en-CA" sz="1110" b="1" dirty="0"/>
              <a:t>. </a:t>
            </a:r>
            <a:endParaRPr dirty="0"/>
          </a:p>
          <a:p>
            <a:pPr marL="0" marR="0" lvl="0" indent="0" algn="l" rtl="0">
              <a:lnSpc>
                <a:spcPct val="90000"/>
              </a:lnSpc>
              <a:spcBef>
                <a:spcPts val="0"/>
              </a:spcBef>
              <a:spcAft>
                <a:spcPts val="0"/>
              </a:spcAft>
              <a:buClr>
                <a:schemeClr val="dk1"/>
              </a:buClr>
              <a:buSzPts val="1110"/>
              <a:buFont typeface="Calibri"/>
              <a:buNone/>
            </a:pPr>
            <a:endParaRPr sz="1110" b="1" dirty="0"/>
          </a:p>
          <a:p>
            <a:pPr marL="0" marR="0" lvl="0" indent="0" algn="l" rtl="0">
              <a:lnSpc>
                <a:spcPct val="90000"/>
              </a:lnSpc>
              <a:spcBef>
                <a:spcPts val="0"/>
              </a:spcBef>
              <a:spcAft>
                <a:spcPts val="0"/>
              </a:spcAft>
              <a:buClr>
                <a:schemeClr val="dk1"/>
              </a:buClr>
              <a:buSzPts val="1110"/>
              <a:buFont typeface="Calibri"/>
              <a:buNone/>
            </a:pPr>
            <a:r>
              <a:rPr lang="en-CA" sz="1110" b="1" dirty="0"/>
              <a:t>En NIR, las </a:t>
            </a:r>
            <a:r>
              <a:rPr lang="en-CA" sz="1110" b="1" dirty="0" err="1"/>
              <a:t>líneas</a:t>
            </a:r>
            <a:r>
              <a:rPr lang="en-CA" sz="1110" b="1" dirty="0"/>
              <a:t> de base son </a:t>
            </a:r>
            <a:r>
              <a:rPr lang="en-CA" sz="1110" b="1" dirty="0" err="1"/>
              <a:t>lineales</a:t>
            </a:r>
            <a:r>
              <a:rPr lang="en-CA" sz="1110" b="1" dirty="0"/>
              <a:t>, a y b </a:t>
            </a:r>
            <a:r>
              <a:rPr lang="en-CA" sz="1110" b="1" dirty="0" err="1"/>
              <a:t>sn</a:t>
            </a:r>
            <a:r>
              <a:rPr lang="en-CA" sz="1110" b="1" dirty="0"/>
              <a:t> </a:t>
            </a:r>
            <a:r>
              <a:rPr lang="en-CA" sz="1110" b="1" dirty="0" err="1"/>
              <a:t>coeficientes</a:t>
            </a:r>
            <a:r>
              <a:rPr lang="en-CA" sz="1110" b="1" dirty="0"/>
              <a:t> </a:t>
            </a:r>
            <a:r>
              <a:rPr lang="en-CA" sz="1110" b="1" dirty="0" err="1"/>
              <a:t>incognitas</a:t>
            </a:r>
            <a:r>
              <a:rPr lang="en-CA" sz="1110" b="1" dirty="0"/>
              <a:t> y </a:t>
            </a:r>
            <a:r>
              <a:rPr lang="en-CA" sz="1110" b="1" dirty="0" err="1"/>
              <a:t>especificos</a:t>
            </a:r>
            <a:r>
              <a:rPr lang="en-CA" sz="1110" b="1" dirty="0"/>
              <a:t> para </a:t>
            </a:r>
            <a:r>
              <a:rPr lang="en-CA" sz="1110" b="1" dirty="0" err="1"/>
              <a:t>cada</a:t>
            </a:r>
            <a:r>
              <a:rPr lang="en-CA" sz="1110" b="1" dirty="0"/>
              <a:t> </a:t>
            </a:r>
            <a:r>
              <a:rPr lang="en-CA" sz="1110" b="1" dirty="0" err="1"/>
              <a:t>muestra</a:t>
            </a:r>
            <a:r>
              <a:rPr lang="en-CA" sz="1110" b="1" dirty="0"/>
              <a:t>. En </a:t>
            </a:r>
            <a:r>
              <a:rPr lang="en-CA" sz="1110" b="1" dirty="0" err="1"/>
              <a:t>esta</a:t>
            </a:r>
            <a:r>
              <a:rPr lang="en-CA" sz="1110" b="1" dirty="0"/>
              <a:t>  </a:t>
            </a:r>
            <a:r>
              <a:rPr lang="en-CA" sz="1110" b="1" dirty="0" err="1"/>
              <a:t>nueva</a:t>
            </a:r>
            <a:r>
              <a:rPr lang="en-CA" sz="1110" b="1" dirty="0"/>
              <a:t> expression </a:t>
            </a:r>
            <a:r>
              <a:rPr lang="en-CA" sz="1110" b="1" dirty="0" err="1"/>
              <a:t>derivada</a:t>
            </a:r>
            <a:r>
              <a:rPr lang="en-CA" sz="1110" b="1" dirty="0"/>
              <a:t>, se </a:t>
            </a:r>
            <a:r>
              <a:rPr lang="en-CA" sz="1110" b="1" dirty="0" err="1"/>
              <a:t>encuentra</a:t>
            </a:r>
            <a:r>
              <a:rPr lang="en-CA" sz="1110" b="1" dirty="0"/>
              <a:t> la </a:t>
            </a:r>
            <a:r>
              <a:rPr lang="en-CA" sz="1110" b="1" dirty="0" err="1"/>
              <a:t>proporcionalidad</a:t>
            </a:r>
            <a:r>
              <a:rPr lang="en-CA" sz="1110" b="1" dirty="0"/>
              <a:t> con C, lo </a:t>
            </a:r>
            <a:r>
              <a:rPr lang="en-CA" sz="1110" b="1" dirty="0" err="1"/>
              <a:t>cual</a:t>
            </a:r>
            <a:r>
              <a:rPr lang="en-CA" sz="1110" b="1" dirty="0"/>
              <a:t> es </a:t>
            </a:r>
            <a:r>
              <a:rPr lang="en-CA" sz="1110" b="1" dirty="0" err="1"/>
              <a:t>necesario</a:t>
            </a:r>
            <a:r>
              <a:rPr lang="en-CA" sz="1110" b="1" dirty="0"/>
              <a:t> para </a:t>
            </a:r>
            <a:r>
              <a:rPr lang="en-CA" sz="1110" b="1" dirty="0" err="1"/>
              <a:t>hacer</a:t>
            </a:r>
            <a:r>
              <a:rPr lang="en-CA" sz="1110" b="1" dirty="0"/>
              <a:t> </a:t>
            </a:r>
            <a:r>
              <a:rPr lang="en-CA" sz="1110" b="1" dirty="0" err="1"/>
              <a:t>una</a:t>
            </a:r>
            <a:r>
              <a:rPr lang="en-CA" sz="1110" b="1" dirty="0"/>
              <a:t> </a:t>
            </a:r>
            <a:r>
              <a:rPr lang="en-CA" sz="1110" b="1" dirty="0" err="1"/>
              <a:t>calibracón</a:t>
            </a:r>
            <a:r>
              <a:rPr lang="en-CA" sz="1110" b="1" dirty="0"/>
              <a:t>. Sn embargo, </a:t>
            </a:r>
            <a:r>
              <a:rPr lang="en-CA" sz="1110" b="1" dirty="0" err="1"/>
              <a:t>el</a:t>
            </a:r>
            <a:r>
              <a:rPr lang="en-CA" sz="1110" b="1" dirty="0"/>
              <a:t> </a:t>
            </a:r>
            <a:r>
              <a:rPr lang="en-CA" sz="1110" b="1" dirty="0" err="1"/>
              <a:t>espectro</a:t>
            </a:r>
            <a:r>
              <a:rPr lang="en-CA" sz="1110" b="1" dirty="0"/>
              <a:t> </a:t>
            </a:r>
            <a:r>
              <a:rPr lang="en-CA" sz="1110" b="1" dirty="0" err="1"/>
              <a:t>resultante</a:t>
            </a:r>
            <a:r>
              <a:rPr lang="en-CA" sz="1110" b="1" dirty="0"/>
              <a:t> de </a:t>
            </a:r>
            <a:r>
              <a:rPr lang="en-CA" sz="1110" b="1" dirty="0" err="1"/>
              <a:t>esta</a:t>
            </a:r>
            <a:r>
              <a:rPr lang="en-CA" sz="1110" b="1" dirty="0"/>
              <a:t> </a:t>
            </a:r>
            <a:r>
              <a:rPr lang="en-CA" sz="1110" b="1" dirty="0" err="1"/>
              <a:t>transformación</a:t>
            </a:r>
            <a:r>
              <a:rPr lang="en-CA" sz="1110" b="1" dirty="0"/>
              <a:t>, no </a:t>
            </a:r>
            <a:r>
              <a:rPr lang="en-CA" sz="1110" b="1" dirty="0" err="1"/>
              <a:t>tiene</a:t>
            </a:r>
            <a:r>
              <a:rPr lang="en-CA" sz="1110" b="1" dirty="0"/>
              <a:t> nada que </a:t>
            </a:r>
            <a:r>
              <a:rPr lang="en-CA" sz="1110" b="1" dirty="0" err="1"/>
              <a:t>ver</a:t>
            </a:r>
            <a:r>
              <a:rPr lang="en-CA" sz="1110" b="1" dirty="0"/>
              <a:t> con </a:t>
            </a:r>
            <a:r>
              <a:rPr lang="en-CA" sz="1110" b="1" dirty="0" err="1"/>
              <a:t>una</a:t>
            </a:r>
            <a:r>
              <a:rPr lang="en-CA" sz="1110" b="1" dirty="0"/>
              <a:t> </a:t>
            </a:r>
            <a:r>
              <a:rPr lang="en-CA" sz="1110" b="1" dirty="0" err="1"/>
              <a:t>absorbancia</a:t>
            </a:r>
            <a:r>
              <a:rPr lang="en-CA" sz="1110" b="1" dirty="0"/>
              <a:t>. La </a:t>
            </a:r>
            <a:r>
              <a:rPr lang="en-CA" sz="1110" b="1" dirty="0" err="1"/>
              <a:t>derivada</a:t>
            </a:r>
            <a:r>
              <a:rPr lang="en-CA" sz="1110" b="1" dirty="0"/>
              <a:t> solo </a:t>
            </a:r>
            <a:r>
              <a:rPr lang="en-CA" sz="1110" b="1" dirty="0" err="1"/>
              <a:t>elimina</a:t>
            </a:r>
            <a:r>
              <a:rPr lang="en-CA" sz="1110" b="1" dirty="0"/>
              <a:t> la </a:t>
            </a:r>
            <a:r>
              <a:rPr lang="en-CA" sz="1110" b="1" dirty="0" err="1"/>
              <a:t>linea</a:t>
            </a:r>
            <a:r>
              <a:rPr lang="en-CA" sz="1110" b="1" dirty="0"/>
              <a:t> de base. </a:t>
            </a:r>
            <a:endParaRPr dirty="0"/>
          </a:p>
          <a:p>
            <a:pPr marL="0" marR="0" lvl="0" indent="0" algn="l" rtl="0">
              <a:lnSpc>
                <a:spcPct val="90000"/>
              </a:lnSpc>
              <a:spcBef>
                <a:spcPts val="0"/>
              </a:spcBef>
              <a:spcAft>
                <a:spcPts val="0"/>
              </a:spcAft>
              <a:buClr>
                <a:schemeClr val="dk1"/>
              </a:buClr>
              <a:buSzPts val="1110"/>
              <a:buFont typeface="Calibri"/>
              <a:buNone/>
            </a:pPr>
            <a:endParaRPr sz="1110" b="1" dirty="0"/>
          </a:p>
          <a:p>
            <a:pPr marL="0" marR="0" lvl="0" indent="0" algn="l" rtl="0">
              <a:lnSpc>
                <a:spcPct val="90000"/>
              </a:lnSpc>
              <a:spcBef>
                <a:spcPts val="0"/>
              </a:spcBef>
              <a:spcAft>
                <a:spcPts val="0"/>
              </a:spcAft>
              <a:buClr>
                <a:schemeClr val="dk1"/>
              </a:buClr>
              <a:buSzPts val="1110"/>
              <a:buFont typeface="Calibri"/>
              <a:buNone/>
            </a:pPr>
            <a:endParaRPr sz="1110" b="1" dirty="0"/>
          </a:p>
          <a:p>
            <a:pPr marL="0" marR="0" lvl="0" indent="0" algn="l" rtl="0">
              <a:lnSpc>
                <a:spcPct val="90000"/>
              </a:lnSpc>
              <a:spcBef>
                <a:spcPts val="0"/>
              </a:spcBef>
              <a:spcAft>
                <a:spcPts val="0"/>
              </a:spcAft>
              <a:buClr>
                <a:schemeClr val="dk1"/>
              </a:buClr>
              <a:buSzPts val="1110"/>
              <a:buFont typeface="Calibri"/>
              <a:buNone/>
            </a:pPr>
            <a:endParaRPr sz="1110" b="1" dirty="0"/>
          </a:p>
          <a:p>
            <a:pPr marL="0" marR="0" lvl="0" indent="0" algn="l" rtl="0">
              <a:lnSpc>
                <a:spcPct val="90000"/>
              </a:lnSpc>
              <a:spcBef>
                <a:spcPts val="0"/>
              </a:spcBef>
              <a:spcAft>
                <a:spcPts val="0"/>
              </a:spcAft>
              <a:buClr>
                <a:schemeClr val="dk1"/>
              </a:buClr>
              <a:buSzPts val="1110"/>
              <a:buFont typeface="Calibri"/>
              <a:buNone/>
            </a:pPr>
            <a:r>
              <a:rPr lang="en-CA" sz="1110" b="1" dirty="0"/>
              <a:t>Como e </a:t>
            </a:r>
            <a:r>
              <a:rPr lang="en-CA" sz="1110" b="1" dirty="0" err="1"/>
              <a:t>está</a:t>
            </a:r>
            <a:r>
              <a:rPr lang="en-CA" sz="1110" b="1" dirty="0"/>
              <a:t> </a:t>
            </a:r>
            <a:r>
              <a:rPr lang="en-CA" sz="1110" b="1" dirty="0" err="1"/>
              <a:t>constituida</a:t>
            </a:r>
            <a:r>
              <a:rPr lang="en-CA" sz="1110" b="1" dirty="0"/>
              <a:t> </a:t>
            </a:r>
            <a:r>
              <a:rPr lang="en-CA" sz="1110" b="1" dirty="0" err="1"/>
              <a:t>por</a:t>
            </a:r>
            <a:r>
              <a:rPr lang="en-CA" sz="1110" b="1" dirty="0"/>
              <a:t> </a:t>
            </a:r>
            <a:r>
              <a:rPr lang="en-CA" sz="1110" b="1" dirty="0" err="1"/>
              <a:t>picos</a:t>
            </a:r>
            <a:r>
              <a:rPr lang="en-CA" sz="1110" b="1" dirty="0"/>
              <a:t> de </a:t>
            </a:r>
            <a:r>
              <a:rPr lang="en-CA" sz="1110" b="1" dirty="0" err="1"/>
              <a:t>absorcion</a:t>
            </a:r>
            <a:r>
              <a:rPr lang="en-CA" sz="1110" b="1" dirty="0"/>
              <a:t>, </a:t>
            </a:r>
            <a:r>
              <a:rPr lang="en-CA" sz="1110" b="1" dirty="0" err="1"/>
              <a:t>una</a:t>
            </a:r>
            <a:r>
              <a:rPr lang="en-CA" sz="1110" b="1" dirty="0"/>
              <a:t> </a:t>
            </a:r>
            <a:r>
              <a:rPr lang="en-CA" sz="1110" b="1" dirty="0" err="1"/>
              <a:t>derivada</a:t>
            </a:r>
            <a:r>
              <a:rPr lang="en-CA" sz="1110" b="1" dirty="0"/>
              <a:t> </a:t>
            </a:r>
            <a:r>
              <a:rPr lang="en-CA" sz="1110" b="1" dirty="0" err="1"/>
              <a:t>primera</a:t>
            </a:r>
            <a:r>
              <a:rPr lang="en-CA" sz="1110" b="1" dirty="0"/>
              <a:t> </a:t>
            </a:r>
            <a:r>
              <a:rPr lang="en-CA" sz="1110" b="1" dirty="0" err="1"/>
              <a:t>va</a:t>
            </a:r>
            <a:r>
              <a:rPr lang="en-CA" sz="1110" b="1" dirty="0"/>
              <a:t> a transformer </a:t>
            </a:r>
            <a:r>
              <a:rPr lang="en-CA" sz="1110" b="1" dirty="0" err="1"/>
              <a:t>estos</a:t>
            </a:r>
            <a:r>
              <a:rPr lang="en-CA" sz="1110" b="1" dirty="0"/>
              <a:t> </a:t>
            </a:r>
            <a:r>
              <a:rPr lang="en-CA" sz="1110" b="1" dirty="0" err="1"/>
              <a:t>picos</a:t>
            </a:r>
            <a:r>
              <a:rPr lang="en-CA" sz="1110" b="1" dirty="0"/>
              <a:t> en cero. </a:t>
            </a:r>
            <a:endParaRPr dirty="0"/>
          </a:p>
          <a:p>
            <a:pPr marL="0" marR="0" lvl="0" indent="0" algn="l" rtl="0">
              <a:lnSpc>
                <a:spcPct val="90000"/>
              </a:lnSpc>
              <a:spcBef>
                <a:spcPts val="0"/>
              </a:spcBef>
              <a:spcAft>
                <a:spcPts val="0"/>
              </a:spcAft>
              <a:buClr>
                <a:schemeClr val="dk1"/>
              </a:buClr>
              <a:buSzPts val="1110"/>
              <a:buFont typeface="Calibri"/>
              <a:buNone/>
            </a:pPr>
            <a:r>
              <a:rPr lang="en-CA" sz="1110" dirty="0" err="1"/>
              <a:t>Savitzky-Golay</a:t>
            </a:r>
            <a:r>
              <a:rPr lang="en-CA" sz="1110" dirty="0"/>
              <a:t> algorithm (SG) is widely used for spectral derivative of near-infrared spectra [9]. Local least squares regression is performed in SG derivation, providing high computational efficiency of the algorithm.</a:t>
            </a:r>
            <a:endParaRPr dirty="0"/>
          </a:p>
          <a:p>
            <a:pPr marL="0" marR="0" lvl="0" indent="0" algn="l" rtl="0">
              <a:lnSpc>
                <a:spcPct val="90000"/>
              </a:lnSpc>
              <a:spcBef>
                <a:spcPts val="0"/>
              </a:spcBef>
              <a:spcAft>
                <a:spcPts val="0"/>
              </a:spcAft>
              <a:buClr>
                <a:schemeClr val="dk1"/>
              </a:buClr>
              <a:buSzPts val="1110"/>
              <a:buFont typeface="Calibri"/>
              <a:buNone/>
            </a:pPr>
            <a:endParaRPr sz="1110" dirty="0"/>
          </a:p>
          <a:p>
            <a:pPr marL="0" marR="0" lvl="0" indent="0" algn="l" rtl="0">
              <a:lnSpc>
                <a:spcPct val="90000"/>
              </a:lnSpc>
              <a:spcBef>
                <a:spcPts val="0"/>
              </a:spcBef>
              <a:spcAft>
                <a:spcPts val="0"/>
              </a:spcAft>
              <a:buClr>
                <a:schemeClr val="dk1"/>
              </a:buClr>
              <a:buSzPts val="1110"/>
              <a:buFont typeface="Calibri"/>
              <a:buNone/>
            </a:pPr>
            <a:endParaRPr sz="1110" dirty="0"/>
          </a:p>
          <a:p>
            <a:pPr marL="0" marR="0" lvl="0" indent="0" algn="l" rtl="0">
              <a:lnSpc>
                <a:spcPct val="90000"/>
              </a:lnSpc>
              <a:spcBef>
                <a:spcPts val="0"/>
              </a:spcBef>
              <a:spcAft>
                <a:spcPts val="0"/>
              </a:spcAft>
              <a:buClr>
                <a:schemeClr val="dk1"/>
              </a:buClr>
              <a:buSzPts val="1110"/>
              <a:buFont typeface="Calibri"/>
              <a:buNone/>
            </a:pPr>
            <a:r>
              <a:rPr lang="en-CA" sz="1110" b="1" dirty="0"/>
              <a:t> A first-order derivative can eliminate constant baseline (offset) and a second-order derivative can also eliminate slope. </a:t>
            </a:r>
          </a:p>
          <a:p>
            <a:pPr marL="0" marR="0" lvl="0" indent="0" algn="l" rtl="0">
              <a:lnSpc>
                <a:spcPct val="90000"/>
              </a:lnSpc>
              <a:spcBef>
                <a:spcPts val="0"/>
              </a:spcBef>
              <a:spcAft>
                <a:spcPts val="0"/>
              </a:spcAft>
              <a:buClr>
                <a:schemeClr val="dk1"/>
              </a:buClr>
              <a:buSzPts val="1110"/>
              <a:buFont typeface="Calibri"/>
              <a:buNone/>
            </a:pPr>
            <a:endParaRPr lang="en-CA" sz="1110" b="1" dirty="0"/>
          </a:p>
          <a:p>
            <a:pPr marL="0" marR="0" lvl="0" indent="0" algn="l" rtl="0">
              <a:lnSpc>
                <a:spcPct val="90000"/>
              </a:lnSpc>
              <a:spcBef>
                <a:spcPts val="0"/>
              </a:spcBef>
              <a:spcAft>
                <a:spcPts val="0"/>
              </a:spcAft>
              <a:buClr>
                <a:schemeClr val="dk1"/>
              </a:buClr>
              <a:buSzPts val="1110"/>
              <a:buFont typeface="Calibri"/>
              <a:buNone/>
            </a:pPr>
            <a:endParaRPr lang="en-CA" sz="1110" b="1" dirty="0"/>
          </a:p>
          <a:p>
            <a:pPr marL="0" marR="0" lvl="0" indent="0" algn="l" rtl="0">
              <a:lnSpc>
                <a:spcPct val="90000"/>
              </a:lnSpc>
              <a:spcBef>
                <a:spcPts val="0"/>
              </a:spcBef>
              <a:spcAft>
                <a:spcPts val="0"/>
              </a:spcAft>
              <a:buClr>
                <a:schemeClr val="dk1"/>
              </a:buClr>
              <a:buSzPts val="1110"/>
              <a:buFont typeface="Calibri"/>
              <a:buNone/>
            </a:pPr>
            <a:endParaRPr lang="en-CA" sz="1110" b="1" dirty="0"/>
          </a:p>
          <a:p>
            <a:pPr marL="0" marR="0" lvl="0" indent="-76200" algn="just" defTabSz="914400" rtl="0" eaLnBrk="1" fontAlgn="auto" latinLnBrk="0" hangingPunct="1">
              <a:lnSpc>
                <a:spcPct val="100000"/>
              </a:lnSpc>
              <a:spcBef>
                <a:spcPts val="0"/>
              </a:spcBef>
              <a:spcAft>
                <a:spcPts val="0"/>
              </a:spcAft>
              <a:buClr>
                <a:schemeClr val="dk1"/>
              </a:buClr>
              <a:buSzPts val="1200"/>
              <a:buFont typeface="Noto Sans Symbols"/>
              <a:buChar char="❑"/>
              <a:tabLst/>
              <a:defRPr/>
            </a:pPr>
            <a:r>
              <a:rPr lang="es-ES" sz="1100" dirty="0">
                <a:solidFill>
                  <a:schemeClr val="dk1"/>
                </a:solidFill>
                <a:latin typeface="Arial"/>
                <a:ea typeface="Arial"/>
                <a:cs typeface="Arial"/>
                <a:sym typeface="Arial"/>
              </a:rPr>
              <a:t>Los puntos máximos y mínimos de los picos originales tienen un valor Y de cero en la primera derivada.</a:t>
            </a:r>
          </a:p>
          <a:p>
            <a:pPr marL="0" lvl="0" indent="-76200" algn="just" rtl="0">
              <a:spcBef>
                <a:spcPts val="0"/>
              </a:spcBef>
              <a:spcAft>
                <a:spcPts val="0"/>
              </a:spcAft>
              <a:buClr>
                <a:schemeClr val="dk1"/>
              </a:buClr>
              <a:buSzPts val="1200"/>
              <a:buFont typeface="Noto Sans Symbols"/>
              <a:buChar char="❑"/>
            </a:pPr>
            <a:r>
              <a:rPr lang="es-ES" sz="1100" dirty="0">
                <a:solidFill>
                  <a:schemeClr val="dk1"/>
                </a:solidFill>
                <a:latin typeface="Arial"/>
                <a:ea typeface="Arial"/>
                <a:cs typeface="Arial"/>
                <a:sym typeface="Arial"/>
              </a:rPr>
              <a:t>Los puntos máximos y mínimos en la primera curva derivada son los puntos de la tasa máxima de cambio</a:t>
            </a:r>
            <a:endParaRPr lang="es-ES" sz="1100" dirty="0"/>
          </a:p>
          <a:p>
            <a:pPr marL="0" lvl="0" indent="-76200" algn="just" rtl="0">
              <a:spcBef>
                <a:spcPts val="0"/>
              </a:spcBef>
              <a:spcAft>
                <a:spcPts val="0"/>
              </a:spcAft>
              <a:buClr>
                <a:schemeClr val="dk1"/>
              </a:buClr>
              <a:buSzPts val="1200"/>
              <a:buFont typeface="Noto Sans Symbols"/>
              <a:buChar char="❑"/>
            </a:pPr>
            <a:endParaRPr lang="es-ES" sz="1100" dirty="0"/>
          </a:p>
          <a:p>
            <a:pPr marL="0" lvl="0" indent="-76200" algn="just" rtl="0">
              <a:spcBef>
                <a:spcPts val="0"/>
              </a:spcBef>
              <a:spcAft>
                <a:spcPts val="0"/>
              </a:spcAft>
              <a:buClr>
                <a:schemeClr val="dk1"/>
              </a:buClr>
              <a:buSzPts val="1200"/>
              <a:buFont typeface="Noto Sans Symbols"/>
              <a:buChar char="❑"/>
            </a:pPr>
            <a:endParaRPr lang="es-ES" sz="1100" dirty="0"/>
          </a:p>
          <a:p>
            <a:pPr marL="0" lvl="0" indent="-76200" algn="just" rtl="0">
              <a:spcBef>
                <a:spcPts val="0"/>
              </a:spcBef>
              <a:spcAft>
                <a:spcPts val="0"/>
              </a:spcAft>
              <a:buClr>
                <a:schemeClr val="dk1"/>
              </a:buClr>
              <a:buSzPts val="1200"/>
              <a:buFont typeface="Noto Sans Symbols"/>
              <a:buChar char="❑"/>
            </a:pPr>
            <a:endParaRPr lang="es-ES" sz="1100" dirty="0"/>
          </a:p>
          <a:p>
            <a:pPr marL="0" lvl="0" indent="-76200" algn="just" rtl="0">
              <a:spcBef>
                <a:spcPts val="0"/>
              </a:spcBef>
              <a:spcAft>
                <a:spcPts val="0"/>
              </a:spcAft>
              <a:buClr>
                <a:schemeClr val="dk1"/>
              </a:buClr>
              <a:buSzPts val="1200"/>
              <a:buFont typeface="Noto Sans Symbols"/>
              <a:buChar char="❑"/>
            </a:pPr>
            <a:endParaRPr lang="es-ES" sz="1100" dirty="0"/>
          </a:p>
          <a:p>
            <a:pPr marL="0" lvl="0" indent="-76200" algn="just" rtl="0">
              <a:spcBef>
                <a:spcPts val="0"/>
              </a:spcBef>
              <a:spcAft>
                <a:spcPts val="0"/>
              </a:spcAft>
              <a:buClr>
                <a:schemeClr val="dk1"/>
              </a:buClr>
              <a:buSzPts val="1200"/>
              <a:buFont typeface="Noto Sans Symbols"/>
              <a:buChar char="❑"/>
            </a:pPr>
            <a:r>
              <a:rPr lang="es-ES" sz="1100" dirty="0"/>
              <a:t>La primera derivada  es útil para revelar picos que aparecen como hombros en los espectros originales. </a:t>
            </a:r>
          </a:p>
          <a:p>
            <a:pPr marL="0" lvl="0" indent="-76200" algn="just" rtl="0">
              <a:spcBef>
                <a:spcPts val="0"/>
              </a:spcBef>
              <a:spcAft>
                <a:spcPts val="0"/>
              </a:spcAft>
              <a:buClr>
                <a:schemeClr val="dk1"/>
              </a:buClr>
              <a:buSzPts val="1200"/>
              <a:buFont typeface="Noto Sans Symbols"/>
              <a:buChar char="❑"/>
            </a:pPr>
            <a:r>
              <a:rPr lang="es-ES" sz="1100" dirty="0"/>
              <a:t>Muestra la tasa de cambio en todo el espectro. </a:t>
            </a:r>
          </a:p>
          <a:p>
            <a:pPr marL="0" lvl="0" indent="-76200" algn="just" rtl="0">
              <a:spcBef>
                <a:spcPts val="0"/>
              </a:spcBef>
              <a:spcAft>
                <a:spcPts val="0"/>
              </a:spcAft>
              <a:buClr>
                <a:schemeClr val="dk1"/>
              </a:buClr>
              <a:buSzPts val="1200"/>
              <a:buFont typeface="Noto Sans Symbols"/>
              <a:buChar char="❑"/>
            </a:pPr>
            <a:r>
              <a:rPr lang="es-ES" sz="1100" dirty="0"/>
              <a:t>Los hombros se vuelven más estrechos y, por lo tanto, son más fáciles de ver. </a:t>
            </a:r>
          </a:p>
          <a:p>
            <a:pPr marL="0" marR="0" lvl="0" indent="-76200" algn="just" rtl="0">
              <a:lnSpc>
                <a:spcPct val="100000"/>
              </a:lnSpc>
              <a:spcBef>
                <a:spcPts val="0"/>
              </a:spcBef>
              <a:spcAft>
                <a:spcPts val="0"/>
              </a:spcAft>
              <a:buClr>
                <a:schemeClr val="dk1"/>
              </a:buClr>
              <a:buSzPts val="1200"/>
              <a:buFont typeface="Noto Sans Symbols"/>
              <a:buChar char="❑"/>
            </a:pPr>
            <a:r>
              <a:rPr lang="es-ES" sz="1100" dirty="0"/>
              <a:t>Los puntos máximos y mínimos en la primera curva derivada son los puntos de la tasa máxima de cambio y no los puntos máximos y mínimos de los picos originales tienen un valor Y de cero en la primera derivada.</a:t>
            </a:r>
          </a:p>
          <a:p>
            <a:pPr marL="0" marR="0" lvl="0" indent="-76200" algn="just" rtl="0">
              <a:lnSpc>
                <a:spcPct val="100000"/>
              </a:lnSpc>
              <a:spcBef>
                <a:spcPts val="0"/>
              </a:spcBef>
              <a:spcAft>
                <a:spcPts val="0"/>
              </a:spcAft>
              <a:buClr>
                <a:schemeClr val="dk1"/>
              </a:buClr>
              <a:buSzPts val="1200"/>
              <a:buFont typeface="Noto Sans Symbols"/>
              <a:buChar char="❑"/>
            </a:pPr>
            <a:endParaRPr lang="es-ES" sz="1100" dirty="0"/>
          </a:p>
          <a:p>
            <a:pPr marL="0" marR="0" lvl="0" indent="0" algn="l" rtl="0">
              <a:lnSpc>
                <a:spcPct val="100000"/>
              </a:lnSpc>
              <a:spcBef>
                <a:spcPts val="0"/>
              </a:spcBef>
              <a:spcAft>
                <a:spcPts val="0"/>
              </a:spcAft>
              <a:buClr>
                <a:schemeClr val="dk1"/>
              </a:buClr>
              <a:buSzPts val="1200"/>
              <a:buFont typeface="Calibri"/>
              <a:buNone/>
            </a:pPr>
            <a:r>
              <a:rPr lang="es-ES" sz="1100" b="1" dirty="0"/>
              <a:t>Como e está constituida por picos de </a:t>
            </a:r>
            <a:r>
              <a:rPr lang="es-ES" sz="1100" b="1" dirty="0" err="1"/>
              <a:t>absorcion</a:t>
            </a:r>
            <a:r>
              <a:rPr lang="es-ES" sz="1100" b="1" dirty="0"/>
              <a:t>, una derivada primera va a </a:t>
            </a:r>
            <a:r>
              <a:rPr lang="es-ES" sz="1100" b="1" dirty="0" err="1"/>
              <a:t>transformer</a:t>
            </a:r>
            <a:r>
              <a:rPr lang="es-ES" sz="1100" b="1" dirty="0"/>
              <a:t> estos picos en cero (línea punteada de la figura)</a:t>
            </a:r>
            <a:endParaRPr lang="es-ES" sz="1100" dirty="0"/>
          </a:p>
          <a:p>
            <a:pPr marL="0" marR="0" lvl="0" indent="0" algn="l" rtl="0">
              <a:lnSpc>
                <a:spcPct val="100000"/>
              </a:lnSpc>
              <a:spcBef>
                <a:spcPts val="0"/>
              </a:spcBef>
              <a:spcAft>
                <a:spcPts val="0"/>
              </a:spcAft>
              <a:buClr>
                <a:schemeClr val="dk1"/>
              </a:buClr>
              <a:buSzPts val="1200"/>
              <a:buFont typeface="Calibri"/>
              <a:buNone/>
            </a:pPr>
            <a:endParaRPr lang="es-ES" sz="1100" b="1" dirty="0"/>
          </a:p>
          <a:p>
            <a:pPr marL="0" marR="0" lvl="0" indent="0" algn="l" rtl="0">
              <a:lnSpc>
                <a:spcPct val="100000"/>
              </a:lnSpc>
              <a:spcBef>
                <a:spcPts val="0"/>
              </a:spcBef>
              <a:spcAft>
                <a:spcPts val="0"/>
              </a:spcAft>
              <a:buClr>
                <a:schemeClr val="dk1"/>
              </a:buClr>
              <a:buSzPts val="1200"/>
              <a:buFont typeface="Calibri"/>
              <a:buNone/>
            </a:pPr>
            <a:r>
              <a:rPr lang="es-ES" sz="1100" b="1" dirty="0"/>
              <a:t>Y va a </a:t>
            </a:r>
            <a:r>
              <a:rPr lang="es-ES" sz="1800" b="1" dirty="0"/>
              <a:t>amplificar las zonas de pendiente máxima</a:t>
            </a:r>
            <a:r>
              <a:rPr lang="es-ES" sz="1100" b="1" dirty="0"/>
              <a:t>,  (trazo mixto en la figura).  </a:t>
            </a:r>
            <a:endParaRPr lang="es-ES" sz="1100" dirty="0"/>
          </a:p>
          <a:p>
            <a:pPr marL="0" marR="0" lvl="0" indent="0" algn="l" rtl="0">
              <a:lnSpc>
                <a:spcPct val="100000"/>
              </a:lnSpc>
              <a:spcBef>
                <a:spcPts val="0"/>
              </a:spcBef>
              <a:spcAft>
                <a:spcPts val="0"/>
              </a:spcAft>
              <a:buClr>
                <a:schemeClr val="dk1"/>
              </a:buClr>
              <a:buSzPts val="1200"/>
              <a:buFont typeface="Calibri"/>
              <a:buNone/>
            </a:pPr>
            <a:endParaRPr lang="es-ES" sz="1100" b="1" dirty="0"/>
          </a:p>
          <a:p>
            <a:pPr marL="0" marR="0" lvl="0" indent="0" algn="l" rtl="0">
              <a:lnSpc>
                <a:spcPct val="100000"/>
              </a:lnSpc>
              <a:spcBef>
                <a:spcPts val="0"/>
              </a:spcBef>
              <a:spcAft>
                <a:spcPts val="0"/>
              </a:spcAft>
              <a:buClr>
                <a:schemeClr val="dk1"/>
              </a:buClr>
              <a:buSzPts val="1200"/>
              <a:buFont typeface="Calibri"/>
              <a:buNone/>
            </a:pPr>
            <a:r>
              <a:rPr lang="es-ES" sz="1100" b="1" dirty="0"/>
              <a:t>SE AMPLIFICAN LAS ZONAS DE PENDIENTE MAXIMA</a:t>
            </a:r>
            <a:endParaRPr lang="es-ES" sz="1100" dirty="0"/>
          </a:p>
          <a:p>
            <a:pPr marL="0" marR="0" lvl="0" indent="0" algn="l" rtl="0">
              <a:lnSpc>
                <a:spcPct val="100000"/>
              </a:lnSpc>
              <a:spcBef>
                <a:spcPts val="0"/>
              </a:spcBef>
              <a:spcAft>
                <a:spcPts val="0"/>
              </a:spcAft>
              <a:buClr>
                <a:schemeClr val="dk1"/>
              </a:buClr>
              <a:buSzPts val="1200"/>
              <a:buFont typeface="Calibri"/>
              <a:buNone/>
            </a:pPr>
            <a:endParaRPr lang="es-ES" sz="1100" b="1" dirty="0"/>
          </a:p>
          <a:p>
            <a:pPr marL="0" marR="0" lvl="0" indent="0" algn="l" rtl="0">
              <a:lnSpc>
                <a:spcPct val="100000"/>
              </a:lnSpc>
              <a:spcBef>
                <a:spcPts val="0"/>
              </a:spcBef>
              <a:spcAft>
                <a:spcPts val="0"/>
              </a:spcAft>
              <a:buClr>
                <a:schemeClr val="dk1"/>
              </a:buClr>
              <a:buSzPts val="1200"/>
              <a:buFont typeface="Calibri"/>
              <a:buNone/>
            </a:pPr>
            <a:r>
              <a:rPr lang="es-ES" sz="1100" b="1" dirty="0"/>
              <a:t>LOS PICOS DE ABSORCION SE TRANSFORMAN EN CERO. Puntos de </a:t>
            </a:r>
            <a:r>
              <a:rPr lang="es-ES" sz="1100" b="1" dirty="0" err="1"/>
              <a:t>inflexion</a:t>
            </a:r>
            <a:r>
              <a:rPr lang="es-ES" sz="1100" b="1" dirty="0"/>
              <a:t> van a cero. </a:t>
            </a:r>
          </a:p>
          <a:p>
            <a:pPr marL="0" marR="0" lvl="0" indent="0" algn="l" rtl="0">
              <a:lnSpc>
                <a:spcPct val="100000"/>
              </a:lnSpc>
              <a:spcBef>
                <a:spcPts val="0"/>
              </a:spcBef>
              <a:spcAft>
                <a:spcPts val="0"/>
              </a:spcAft>
              <a:buClr>
                <a:schemeClr val="dk1"/>
              </a:buClr>
              <a:buSzPts val="1200"/>
              <a:buFont typeface="Calibri"/>
              <a:buNone/>
            </a:pPr>
            <a:endParaRPr lang="es-ES" sz="1100" b="1" dirty="0"/>
          </a:p>
          <a:p>
            <a:pPr marL="0" marR="0" lvl="0" indent="0" algn="l" rtl="0">
              <a:lnSpc>
                <a:spcPct val="100000"/>
              </a:lnSpc>
              <a:spcBef>
                <a:spcPts val="0"/>
              </a:spcBef>
              <a:spcAft>
                <a:spcPts val="0"/>
              </a:spcAft>
              <a:buClr>
                <a:schemeClr val="dk1"/>
              </a:buClr>
              <a:buSzPts val="1200"/>
              <a:buFont typeface="Calibri"/>
              <a:buNone/>
            </a:pPr>
            <a:endParaRPr lang="es-ES" sz="1100" b="1" dirty="0"/>
          </a:p>
          <a:p>
            <a:pPr marL="0" marR="0" lvl="0" indent="0" algn="l" rtl="0">
              <a:lnSpc>
                <a:spcPct val="100000"/>
              </a:lnSpc>
              <a:spcBef>
                <a:spcPts val="0"/>
              </a:spcBef>
              <a:spcAft>
                <a:spcPts val="0"/>
              </a:spcAft>
              <a:buClr>
                <a:schemeClr val="dk1"/>
              </a:buClr>
              <a:buSzPts val="1200"/>
              <a:buFont typeface="Calibri"/>
              <a:buNone/>
            </a:pPr>
            <a:endParaRPr lang="es-ES" sz="1100" b="1" dirty="0"/>
          </a:p>
          <a:p>
            <a:pPr marL="0" marR="0" lvl="0" indent="0" algn="just" defTabSz="914400" rtl="0" eaLnBrk="1" fontAlgn="auto" latinLnBrk="0" hangingPunct="1">
              <a:lnSpc>
                <a:spcPct val="100000"/>
              </a:lnSpc>
              <a:spcBef>
                <a:spcPts val="0"/>
              </a:spcBef>
              <a:spcAft>
                <a:spcPts val="0"/>
              </a:spcAft>
              <a:buClr>
                <a:schemeClr val="dk1"/>
              </a:buClr>
              <a:buSzPts val="1200"/>
              <a:buFont typeface="Noto Sans Symbols"/>
              <a:buNone/>
              <a:tabLst/>
              <a:defRPr/>
            </a:pPr>
            <a:r>
              <a:rPr lang="es-ES" sz="1100" dirty="0">
                <a:solidFill>
                  <a:schemeClr val="dk1"/>
                </a:solidFill>
                <a:latin typeface="Bookman Old Style"/>
                <a:ea typeface="Bookman Old Style"/>
                <a:cs typeface="Bookman Old Style"/>
                <a:sym typeface="Bookman Old Style"/>
              </a:rPr>
              <a:t>Use la segunda derivada para encontrar la ubicación exacta (centro) de los hombros en los espectros originales.</a:t>
            </a:r>
          </a:p>
          <a:p>
            <a:pPr marL="0" marR="0" lvl="0" indent="0" algn="just" defTabSz="914400" rtl="0" eaLnBrk="1" fontAlgn="auto" latinLnBrk="0" hangingPunct="1">
              <a:lnSpc>
                <a:spcPct val="100000"/>
              </a:lnSpc>
              <a:spcBef>
                <a:spcPts val="0"/>
              </a:spcBef>
              <a:spcAft>
                <a:spcPts val="0"/>
              </a:spcAft>
              <a:buClr>
                <a:schemeClr val="dk1"/>
              </a:buClr>
              <a:buSzPts val="1200"/>
              <a:buFont typeface="Noto Sans Symbols"/>
              <a:buNone/>
              <a:tabLst/>
              <a:defRPr/>
            </a:pPr>
            <a:endParaRPr lang="es-ES" sz="1100" dirty="0">
              <a:solidFill>
                <a:schemeClr val="dk1"/>
              </a:solidFill>
              <a:latin typeface="Bookman Old Style"/>
              <a:ea typeface="Bookman Old Style"/>
              <a:cs typeface="Bookman Old Style"/>
              <a:sym typeface="Bookman Old Style"/>
            </a:endParaRPr>
          </a:p>
          <a:p>
            <a:pPr marL="0" marR="0" lvl="0" indent="0" algn="just" defTabSz="914400" rtl="0" eaLnBrk="1" fontAlgn="auto" latinLnBrk="0" hangingPunct="1">
              <a:lnSpc>
                <a:spcPct val="100000"/>
              </a:lnSpc>
              <a:spcBef>
                <a:spcPts val="0"/>
              </a:spcBef>
              <a:spcAft>
                <a:spcPts val="0"/>
              </a:spcAft>
              <a:buClr>
                <a:schemeClr val="dk1"/>
              </a:buClr>
              <a:buSzPts val="1200"/>
              <a:buFont typeface="Noto Sans Symbols"/>
              <a:buNone/>
              <a:tabLst/>
              <a:defRPr/>
            </a:pPr>
            <a:r>
              <a:rPr lang="es-ES" sz="1100" dirty="0">
                <a:solidFill>
                  <a:schemeClr val="dk1"/>
                </a:solidFill>
                <a:latin typeface="Bookman Old Style"/>
                <a:ea typeface="Bookman Old Style"/>
                <a:cs typeface="Bookman Old Style"/>
                <a:sym typeface="Bookman Old Style"/>
              </a:rPr>
              <a:t>Use la segunda derivada para encontrar la ubicación exacta (centro) de los hombros en los espectros originales.</a:t>
            </a:r>
          </a:p>
          <a:p>
            <a:pPr marL="0" marR="0" lvl="0" indent="0" algn="just" defTabSz="914400" rtl="0" eaLnBrk="1" fontAlgn="auto" latinLnBrk="0" hangingPunct="1">
              <a:lnSpc>
                <a:spcPct val="100000"/>
              </a:lnSpc>
              <a:spcBef>
                <a:spcPts val="0"/>
              </a:spcBef>
              <a:spcAft>
                <a:spcPts val="0"/>
              </a:spcAft>
              <a:buClr>
                <a:schemeClr val="dk1"/>
              </a:buClr>
              <a:buSzPts val="1200"/>
              <a:buFont typeface="Noto Sans Symbols"/>
              <a:buNone/>
              <a:tabLst/>
              <a:defRPr/>
            </a:pPr>
            <a:endParaRPr lang="es-ES" sz="1100" dirty="0">
              <a:solidFill>
                <a:schemeClr val="dk1"/>
              </a:solidFill>
              <a:latin typeface="Bookman Old Style"/>
              <a:ea typeface="Bookman Old Style"/>
              <a:cs typeface="Bookman Old Style"/>
              <a:sym typeface="Bookman Old Style"/>
            </a:endParaRPr>
          </a:p>
          <a:p>
            <a:pPr marL="0" marR="0" lvl="0" indent="0" algn="just" defTabSz="914400" rtl="0" eaLnBrk="1" fontAlgn="auto" latinLnBrk="0" hangingPunct="1">
              <a:lnSpc>
                <a:spcPct val="100000"/>
              </a:lnSpc>
              <a:spcBef>
                <a:spcPts val="0"/>
              </a:spcBef>
              <a:spcAft>
                <a:spcPts val="0"/>
              </a:spcAft>
              <a:buClr>
                <a:schemeClr val="dk1"/>
              </a:buClr>
              <a:buSzPts val="1200"/>
              <a:buFont typeface="Noto Sans Symbols"/>
              <a:buNone/>
              <a:tabLst/>
              <a:defRPr/>
            </a:pPr>
            <a:r>
              <a:rPr lang="es-ES" sz="1100" dirty="0">
                <a:solidFill>
                  <a:schemeClr val="dk1"/>
                </a:solidFill>
                <a:latin typeface="Bookman Old Style"/>
                <a:ea typeface="Bookman Old Style"/>
                <a:cs typeface="Bookman Old Style"/>
                <a:sym typeface="Bookman Old Style"/>
              </a:rPr>
              <a:t>Use la segunda derivada para encontrar la ubicación exacta (centro) de los hombros en los espectros originales.</a:t>
            </a:r>
          </a:p>
          <a:p>
            <a:pPr marL="0" lvl="0" indent="0" algn="just" rtl="0">
              <a:spcBef>
                <a:spcPts val="0"/>
              </a:spcBef>
              <a:spcAft>
                <a:spcPts val="0"/>
              </a:spcAft>
              <a:buClr>
                <a:schemeClr val="dk1"/>
              </a:buClr>
              <a:buSzPts val="1200"/>
              <a:buFont typeface="Noto Sans Symbols"/>
              <a:buNone/>
            </a:pPr>
            <a:r>
              <a:rPr lang="nl-NL" sz="1100" dirty="0" err="1"/>
              <a:t>Bandas</a:t>
            </a:r>
            <a:r>
              <a:rPr lang="nl-NL" sz="1100" dirty="0"/>
              <a:t> </a:t>
            </a:r>
            <a:r>
              <a:rPr lang="nl-NL" sz="1100" dirty="0" err="1"/>
              <a:t>significativamente</a:t>
            </a:r>
            <a:r>
              <a:rPr lang="nl-NL" sz="1100" dirty="0"/>
              <a:t> </a:t>
            </a:r>
            <a:r>
              <a:rPr lang="nl-NL" sz="1100" dirty="0" err="1"/>
              <a:t>mas</a:t>
            </a:r>
            <a:r>
              <a:rPr lang="nl-NL" sz="1100" dirty="0"/>
              <a:t> </a:t>
            </a:r>
            <a:r>
              <a:rPr lang="nl-NL" sz="1100" dirty="0" err="1"/>
              <a:t>estrechas</a:t>
            </a:r>
            <a:endParaRPr lang="nl-NL" sz="1100" dirty="0"/>
          </a:p>
          <a:p>
            <a:pPr marL="0" lvl="0" indent="0" algn="just" rtl="0">
              <a:spcBef>
                <a:spcPts val="0"/>
              </a:spcBef>
              <a:spcAft>
                <a:spcPts val="0"/>
              </a:spcAft>
              <a:buClr>
                <a:schemeClr val="dk1"/>
              </a:buClr>
              <a:buSzPts val="1200"/>
              <a:buFont typeface="Noto Sans Symbols"/>
              <a:buNone/>
            </a:pPr>
            <a:r>
              <a:rPr lang="nl-NL" sz="1100" dirty="0"/>
              <a:t>Los </a:t>
            </a:r>
            <a:r>
              <a:rPr lang="nl-NL" sz="1100" dirty="0" err="1"/>
              <a:t>picos</a:t>
            </a:r>
            <a:r>
              <a:rPr lang="nl-NL" sz="1100" dirty="0"/>
              <a:t> </a:t>
            </a:r>
            <a:r>
              <a:rPr lang="nl-NL" sz="1100" dirty="0" err="1"/>
              <a:t>aparecen</a:t>
            </a:r>
            <a:r>
              <a:rPr lang="nl-NL" sz="1100" dirty="0"/>
              <a:t> en las </a:t>
            </a:r>
            <a:r>
              <a:rPr lang="nl-NL" sz="1100" dirty="0" err="1"/>
              <a:t>mismas</a:t>
            </a:r>
            <a:r>
              <a:rPr lang="nl-NL" sz="1100" dirty="0"/>
              <a:t> </a:t>
            </a:r>
            <a:r>
              <a:rPr lang="nl-NL" sz="1100" dirty="0" err="1"/>
              <a:t>ubicaciones</a:t>
            </a:r>
            <a:r>
              <a:rPr lang="nl-NL" sz="1100" dirty="0"/>
              <a:t> que los </a:t>
            </a:r>
            <a:r>
              <a:rPr lang="nl-NL" sz="1100" dirty="0" err="1"/>
              <a:t>picos</a:t>
            </a:r>
            <a:r>
              <a:rPr lang="nl-NL" sz="1100" dirty="0"/>
              <a:t> del </a:t>
            </a:r>
            <a:r>
              <a:rPr lang="nl-NL" sz="1100" dirty="0" err="1"/>
              <a:t>espectro</a:t>
            </a:r>
            <a:r>
              <a:rPr lang="nl-NL" sz="1100" dirty="0"/>
              <a:t> </a:t>
            </a:r>
            <a:r>
              <a:rPr lang="nl-NL" sz="1100" dirty="0" err="1"/>
              <a:t>original</a:t>
            </a:r>
            <a:endParaRPr lang="nl-NL" sz="1100" dirty="0"/>
          </a:p>
          <a:p>
            <a:pPr marL="0" lvl="0" indent="0" algn="just" rtl="0">
              <a:spcBef>
                <a:spcPts val="0"/>
              </a:spcBef>
              <a:spcAft>
                <a:spcPts val="0"/>
              </a:spcAft>
              <a:buClr>
                <a:schemeClr val="dk1"/>
              </a:buClr>
              <a:buSzPts val="1200"/>
              <a:buFont typeface="Noto Sans Symbols"/>
              <a:buNone/>
            </a:pPr>
            <a:endParaRPr lang="nl-NL" sz="1100" dirty="0"/>
          </a:p>
          <a:p>
            <a:pPr marL="0" lvl="0" indent="0" algn="just" rtl="0">
              <a:spcBef>
                <a:spcPts val="0"/>
              </a:spcBef>
              <a:spcAft>
                <a:spcPts val="0"/>
              </a:spcAft>
              <a:buClr>
                <a:schemeClr val="dk1"/>
              </a:buClr>
              <a:buSzPts val="1200"/>
              <a:buFont typeface="Noto Sans Symbols"/>
              <a:buNone/>
            </a:pPr>
            <a:r>
              <a:rPr lang="en-CA" sz="1100" dirty="0"/>
              <a:t>La </a:t>
            </a:r>
            <a:r>
              <a:rPr lang="en-CA" sz="1100" dirty="0" err="1"/>
              <a:t>segunda</a:t>
            </a:r>
            <a:r>
              <a:rPr lang="en-CA" sz="1100" dirty="0"/>
              <a:t> </a:t>
            </a:r>
            <a:r>
              <a:rPr lang="en-CA" sz="1100" dirty="0" err="1"/>
              <a:t>derivada</a:t>
            </a:r>
            <a:r>
              <a:rPr lang="en-CA" sz="1100" dirty="0"/>
              <a:t> </a:t>
            </a:r>
            <a:r>
              <a:rPr lang="en-CA" sz="1100" dirty="0" err="1"/>
              <a:t>tiene</a:t>
            </a:r>
            <a:r>
              <a:rPr lang="en-CA" sz="1100" dirty="0"/>
              <a:t> </a:t>
            </a:r>
            <a:r>
              <a:rPr lang="en-CA" sz="1100" dirty="0" err="1"/>
              <a:t>más</a:t>
            </a:r>
            <a:r>
              <a:rPr lang="en-CA" sz="1100" dirty="0"/>
              <a:t> </a:t>
            </a:r>
            <a:r>
              <a:rPr lang="en-CA" sz="1100" dirty="0" err="1"/>
              <a:t>ruido</a:t>
            </a:r>
            <a:r>
              <a:rPr lang="en-CA" sz="1100" dirty="0"/>
              <a:t> de </a:t>
            </a:r>
            <a:r>
              <a:rPr lang="en-CA" sz="1100" dirty="0" err="1"/>
              <a:t>referencia</a:t>
            </a:r>
            <a:r>
              <a:rPr lang="en-CA" sz="1100" dirty="0"/>
              <a:t> que la </a:t>
            </a:r>
            <a:r>
              <a:rPr lang="en-CA" sz="1100" dirty="0" err="1"/>
              <a:t>primera</a:t>
            </a:r>
            <a:r>
              <a:rPr lang="en-CA" sz="1100" dirty="0"/>
              <a:t> </a:t>
            </a:r>
            <a:r>
              <a:rPr lang="en-CA" sz="1100" dirty="0" err="1"/>
              <a:t>derivada</a:t>
            </a:r>
            <a:r>
              <a:rPr lang="en-CA" sz="1100" dirty="0"/>
              <a:t>. Para </a:t>
            </a:r>
            <a:r>
              <a:rPr lang="en-CA" sz="1100" dirty="0" err="1"/>
              <a:t>cada</a:t>
            </a:r>
            <a:r>
              <a:rPr lang="en-CA" sz="1100" dirty="0"/>
              <a:t> </a:t>
            </a:r>
            <a:r>
              <a:rPr lang="en-CA" sz="1100" dirty="0" err="1"/>
              <a:t>operación</a:t>
            </a:r>
            <a:r>
              <a:rPr lang="en-CA" sz="1100" dirty="0"/>
              <a:t> </a:t>
            </a:r>
            <a:r>
              <a:rPr lang="en-CA" sz="1100" dirty="0" err="1"/>
              <a:t>derivada</a:t>
            </a:r>
            <a:r>
              <a:rPr lang="en-CA" sz="1100" dirty="0"/>
              <a:t> que </a:t>
            </a:r>
            <a:r>
              <a:rPr lang="en-CA" sz="1100" dirty="0" err="1"/>
              <a:t>realice</a:t>
            </a:r>
            <a:r>
              <a:rPr lang="en-CA" sz="1100" dirty="0"/>
              <a:t>, </a:t>
            </a:r>
            <a:r>
              <a:rPr lang="en-CA" sz="1100" dirty="0" err="1"/>
              <a:t>el</a:t>
            </a:r>
            <a:r>
              <a:rPr lang="en-CA" sz="1100" dirty="0"/>
              <a:t> </a:t>
            </a:r>
            <a:r>
              <a:rPr lang="en-CA" sz="1100" dirty="0" err="1"/>
              <a:t>nivel</a:t>
            </a:r>
            <a:r>
              <a:rPr lang="en-CA" sz="1100" dirty="0"/>
              <a:t> de </a:t>
            </a:r>
            <a:r>
              <a:rPr lang="en-CA" sz="1100" dirty="0" err="1"/>
              <a:t>ruido</a:t>
            </a:r>
            <a:r>
              <a:rPr lang="en-CA" sz="1100" dirty="0"/>
              <a:t> </a:t>
            </a:r>
            <a:r>
              <a:rPr lang="en-CA" sz="1100" dirty="0" err="1"/>
              <a:t>aumenta</a:t>
            </a:r>
            <a:r>
              <a:rPr lang="en-CA" sz="1100" dirty="0"/>
              <a:t> </a:t>
            </a:r>
            <a:r>
              <a:rPr lang="en-CA" sz="1100" dirty="0" err="1"/>
              <a:t>ligeramente</a:t>
            </a:r>
            <a:r>
              <a:rPr lang="en-CA" sz="1100" dirty="0"/>
              <a:t>, la </a:t>
            </a:r>
            <a:r>
              <a:rPr lang="en-CA" sz="1100" dirty="0" err="1"/>
              <a:t>intensidad</a:t>
            </a:r>
            <a:r>
              <a:rPr lang="en-CA" sz="1100" dirty="0"/>
              <a:t> de la </a:t>
            </a:r>
            <a:r>
              <a:rPr lang="en-CA" sz="1100" dirty="0" err="1"/>
              <a:t>señal</a:t>
            </a:r>
            <a:r>
              <a:rPr lang="en-CA" sz="1100" dirty="0"/>
              <a:t> </a:t>
            </a:r>
            <a:r>
              <a:rPr lang="en-CA" sz="1100" dirty="0" err="1"/>
              <a:t>disminuye</a:t>
            </a:r>
            <a:r>
              <a:rPr lang="en-CA" sz="1100" dirty="0"/>
              <a:t> </a:t>
            </a:r>
            <a:r>
              <a:rPr lang="en-CA" sz="1100" dirty="0" err="1"/>
              <a:t>drásticamente</a:t>
            </a:r>
            <a:r>
              <a:rPr lang="en-CA" sz="1100" dirty="0"/>
              <a:t> y la </a:t>
            </a:r>
            <a:r>
              <a:rPr lang="en-CA" sz="1100" dirty="0" err="1"/>
              <a:t>relación</a:t>
            </a:r>
            <a:r>
              <a:rPr lang="en-CA" sz="1100" dirty="0"/>
              <a:t> </a:t>
            </a:r>
            <a:r>
              <a:rPr lang="en-CA" sz="1100" dirty="0" err="1"/>
              <a:t>señal</a:t>
            </a:r>
            <a:r>
              <a:rPr lang="en-CA" sz="1100" dirty="0"/>
              <a:t> / </a:t>
            </a:r>
            <a:r>
              <a:rPr lang="en-CA" sz="1100" dirty="0" err="1"/>
              <a:t>ruido</a:t>
            </a:r>
            <a:r>
              <a:rPr lang="en-CA" sz="1100" dirty="0"/>
              <a:t> </a:t>
            </a:r>
            <a:r>
              <a:rPr lang="en-CA" sz="1100" dirty="0" err="1"/>
              <a:t>disminuye</a:t>
            </a:r>
            <a:r>
              <a:rPr lang="en-CA" sz="1100" dirty="0"/>
              <a:t>.</a:t>
            </a:r>
          </a:p>
          <a:p>
            <a:pPr marL="0" lvl="0" indent="0" algn="just" rtl="0">
              <a:spcBef>
                <a:spcPts val="0"/>
              </a:spcBef>
              <a:spcAft>
                <a:spcPts val="0"/>
              </a:spcAft>
              <a:buClr>
                <a:schemeClr val="dk1"/>
              </a:buClr>
              <a:buSzPts val="1200"/>
              <a:buFont typeface="Noto Sans Symbols"/>
              <a:buNone/>
            </a:pPr>
            <a:endParaRPr lang="en-CA" sz="1100" dirty="0"/>
          </a:p>
          <a:p>
            <a:pPr marL="0" marR="0" lvl="0" indent="0" algn="l" rtl="0">
              <a:lnSpc>
                <a:spcPct val="100000"/>
              </a:lnSpc>
              <a:spcBef>
                <a:spcPts val="0"/>
              </a:spcBef>
              <a:spcAft>
                <a:spcPts val="0"/>
              </a:spcAft>
              <a:buClr>
                <a:schemeClr val="dk1"/>
              </a:buClr>
              <a:buSzPts val="1200"/>
              <a:buFont typeface="Calibri"/>
              <a:buNone/>
            </a:pPr>
            <a:r>
              <a:rPr lang="es-ES" sz="1100" b="1" dirty="0"/>
              <a:t>Por el contrario, una derivada segunda, tendrá tendencia a magnificar los picos. Supongamos que medimos un espectro de una muestra que está compuesta por una mezcla de dos </a:t>
            </a:r>
            <a:r>
              <a:rPr lang="es-ES" sz="1100" b="1" dirty="0" err="1"/>
              <a:t>components</a:t>
            </a:r>
            <a:r>
              <a:rPr lang="es-ES" sz="1100" b="1" dirty="0"/>
              <a:t> cuyos espectros individuales conocidos.  Es </a:t>
            </a:r>
            <a:r>
              <a:rPr lang="es-ES" sz="1100" b="1" dirty="0" err="1"/>
              <a:t>dificil</a:t>
            </a:r>
            <a:r>
              <a:rPr lang="es-ES" sz="1100" b="1" dirty="0"/>
              <a:t> cuantificar los picos de cada componente, debido a su recubrimiento. La </a:t>
            </a:r>
            <a:r>
              <a:rPr lang="es-ES" sz="1100" b="1" dirty="0" err="1"/>
              <a:t>aplicacion</a:t>
            </a:r>
            <a:r>
              <a:rPr lang="es-ES" sz="1100" b="1" dirty="0"/>
              <a:t> de la derivada segunda permite la </a:t>
            </a:r>
            <a:r>
              <a:rPr lang="es-ES" sz="1100" b="1" dirty="0" err="1"/>
              <a:t>deconvolución</a:t>
            </a:r>
            <a:r>
              <a:rPr lang="es-ES" sz="1100" b="1" dirty="0"/>
              <a:t> de los 2 picos de la mezcla. </a:t>
            </a:r>
            <a:endParaRPr lang="es-ES" sz="1100" dirty="0"/>
          </a:p>
          <a:p>
            <a:pPr marL="0" marR="0" lvl="0" indent="0" algn="l" rtl="0">
              <a:lnSpc>
                <a:spcPct val="100000"/>
              </a:lnSpc>
              <a:spcBef>
                <a:spcPts val="0"/>
              </a:spcBef>
              <a:spcAft>
                <a:spcPts val="0"/>
              </a:spcAft>
              <a:buClr>
                <a:schemeClr val="dk1"/>
              </a:buClr>
              <a:buSzPts val="1200"/>
              <a:buFont typeface="Calibri"/>
              <a:buNone/>
            </a:pPr>
            <a:endParaRPr lang="es-ES" sz="1100" b="1" dirty="0"/>
          </a:p>
          <a:p>
            <a:pPr marL="0" lvl="0" indent="0" algn="just" rtl="0">
              <a:spcBef>
                <a:spcPts val="0"/>
              </a:spcBef>
              <a:spcAft>
                <a:spcPts val="0"/>
              </a:spcAft>
              <a:buClr>
                <a:schemeClr val="dk1"/>
              </a:buClr>
              <a:buSzPts val="1200"/>
              <a:buFont typeface="Noto Sans Symbols"/>
              <a:buNone/>
            </a:pPr>
            <a:endParaRPr lang="en-CA" sz="1100" dirty="0"/>
          </a:p>
          <a:p>
            <a:pPr marL="0" lvl="0" indent="0" algn="just" rtl="0">
              <a:spcBef>
                <a:spcPts val="0"/>
              </a:spcBef>
              <a:spcAft>
                <a:spcPts val="0"/>
              </a:spcAft>
              <a:buClr>
                <a:schemeClr val="dk1"/>
              </a:buClr>
              <a:buSzPts val="1200"/>
              <a:buFont typeface="Noto Sans Symbols"/>
              <a:buNone/>
            </a:pPr>
            <a:endParaRPr lang="en-CA" sz="1100" dirty="0"/>
          </a:p>
          <a:p>
            <a:pPr marL="0" marR="0" lvl="0" indent="0" algn="l" rtl="0">
              <a:lnSpc>
                <a:spcPct val="90000"/>
              </a:lnSpc>
              <a:spcBef>
                <a:spcPts val="0"/>
              </a:spcBef>
              <a:spcAft>
                <a:spcPts val="0"/>
              </a:spcAft>
              <a:buClr>
                <a:schemeClr val="dk1"/>
              </a:buClr>
              <a:buSzPts val="1200"/>
              <a:buFont typeface="Calibri"/>
              <a:buNone/>
            </a:pPr>
            <a:r>
              <a:rPr lang="en-CA" sz="1100" b="1" dirty="0"/>
              <a:t>Sin embargo, la </a:t>
            </a:r>
            <a:r>
              <a:rPr lang="en-CA" sz="1100" b="1" dirty="0" err="1"/>
              <a:t>derivación</a:t>
            </a:r>
            <a:r>
              <a:rPr lang="en-CA" sz="1100" b="1" dirty="0"/>
              <a:t> </a:t>
            </a:r>
            <a:r>
              <a:rPr lang="en-CA" sz="1100" b="1" dirty="0" err="1"/>
              <a:t>numérica</a:t>
            </a:r>
            <a:r>
              <a:rPr lang="en-CA" sz="1100" b="1" dirty="0"/>
              <a:t> de </a:t>
            </a:r>
            <a:r>
              <a:rPr lang="en-CA" sz="1100" b="1" dirty="0" err="1"/>
              <a:t>una</a:t>
            </a:r>
            <a:r>
              <a:rPr lang="en-CA" sz="1100" b="1" dirty="0"/>
              <a:t> </a:t>
            </a:r>
            <a:r>
              <a:rPr lang="en-CA" sz="1100" b="1" dirty="0" err="1"/>
              <a:t>señal</a:t>
            </a:r>
            <a:r>
              <a:rPr lang="en-CA" sz="1100" b="1" dirty="0"/>
              <a:t> es </a:t>
            </a:r>
            <a:r>
              <a:rPr lang="en-CA" sz="1100" b="1" dirty="0" err="1"/>
              <a:t>una</a:t>
            </a:r>
            <a:r>
              <a:rPr lang="en-CA" sz="1100" b="1" dirty="0"/>
              <a:t> </a:t>
            </a:r>
            <a:r>
              <a:rPr lang="en-CA" sz="1100" b="1" dirty="0" err="1"/>
              <a:t>operación</a:t>
            </a:r>
            <a:r>
              <a:rPr lang="en-CA" sz="1100" b="1" dirty="0"/>
              <a:t> </a:t>
            </a:r>
            <a:r>
              <a:rPr lang="en-CA" sz="1100" b="1" dirty="0" err="1"/>
              <a:t>delicada</a:t>
            </a:r>
            <a:r>
              <a:rPr lang="en-CA" sz="1100" b="1" dirty="0"/>
              <a:t>, </a:t>
            </a:r>
            <a:r>
              <a:rPr lang="en-CA" sz="1100" b="1" dirty="0" err="1"/>
              <a:t>ya</a:t>
            </a:r>
            <a:r>
              <a:rPr lang="en-CA" sz="1100" b="1" dirty="0"/>
              <a:t> que </a:t>
            </a:r>
            <a:r>
              <a:rPr lang="en-CA" sz="1100" b="1" dirty="0" err="1"/>
              <a:t>ella</a:t>
            </a:r>
            <a:r>
              <a:rPr lang="en-CA" sz="1100" b="1" dirty="0"/>
              <a:t> </a:t>
            </a:r>
            <a:r>
              <a:rPr lang="en-CA" sz="1100" b="1" dirty="0" err="1"/>
              <a:t>disminuye</a:t>
            </a:r>
            <a:r>
              <a:rPr lang="en-CA" sz="1100" b="1" dirty="0"/>
              <a:t> </a:t>
            </a:r>
            <a:r>
              <a:rPr lang="en-CA" sz="1100" b="1" dirty="0" err="1"/>
              <a:t>considerablemente</a:t>
            </a:r>
            <a:r>
              <a:rPr lang="en-CA" sz="1100" b="1" dirty="0"/>
              <a:t> la </a:t>
            </a:r>
            <a:r>
              <a:rPr lang="en-CA" sz="1100" b="1" dirty="0" err="1"/>
              <a:t>relación</a:t>
            </a:r>
            <a:r>
              <a:rPr lang="en-CA" sz="1100" b="1" dirty="0"/>
              <a:t> </a:t>
            </a:r>
            <a:r>
              <a:rPr lang="en-CA" sz="1100" b="1" dirty="0" err="1"/>
              <a:t>señal</a:t>
            </a:r>
            <a:r>
              <a:rPr lang="en-CA" sz="1100" b="1" dirty="0"/>
              <a:t> </a:t>
            </a:r>
            <a:r>
              <a:rPr lang="en-CA" sz="1100" b="1" dirty="0" err="1"/>
              <a:t>ruido</a:t>
            </a:r>
            <a:r>
              <a:rPr lang="en-CA" sz="1100" b="1" dirty="0"/>
              <a:t>.</a:t>
            </a:r>
            <a:endParaRPr lang="en-CA" sz="1100" dirty="0"/>
          </a:p>
          <a:p>
            <a:pPr marL="0" marR="0" lvl="0" indent="0" algn="l" rtl="0">
              <a:lnSpc>
                <a:spcPct val="90000"/>
              </a:lnSpc>
              <a:spcBef>
                <a:spcPts val="0"/>
              </a:spcBef>
              <a:spcAft>
                <a:spcPts val="0"/>
              </a:spcAft>
              <a:buClr>
                <a:schemeClr val="dk1"/>
              </a:buClr>
              <a:buSzPts val="1200"/>
              <a:buFont typeface="Calibri"/>
              <a:buNone/>
            </a:pPr>
            <a:endParaRPr lang="en-CA" sz="1100" b="1" dirty="0"/>
          </a:p>
          <a:p>
            <a:pPr marL="0" marR="0" lvl="0" indent="0" algn="l" rtl="0">
              <a:lnSpc>
                <a:spcPct val="90000"/>
              </a:lnSpc>
              <a:spcBef>
                <a:spcPts val="0"/>
              </a:spcBef>
              <a:spcAft>
                <a:spcPts val="0"/>
              </a:spcAft>
              <a:buClr>
                <a:schemeClr val="dk1"/>
              </a:buClr>
              <a:buSzPts val="1200"/>
              <a:buFont typeface="Calibri"/>
              <a:buNone/>
            </a:pPr>
            <a:r>
              <a:rPr lang="en-CA" sz="1100" b="1" dirty="0"/>
              <a:t>En </a:t>
            </a:r>
            <a:r>
              <a:rPr lang="en-CA" sz="1100" b="1" dirty="0" err="1"/>
              <a:t>efecto</a:t>
            </a:r>
            <a:r>
              <a:rPr lang="en-CA" sz="1100" b="1" dirty="0"/>
              <a:t>, </a:t>
            </a:r>
            <a:r>
              <a:rPr lang="en-CA" sz="1100" b="1" dirty="0" err="1"/>
              <a:t>cuando</a:t>
            </a:r>
            <a:r>
              <a:rPr lang="en-CA" sz="1100" b="1" dirty="0"/>
              <a:t> se </a:t>
            </a:r>
            <a:r>
              <a:rPr lang="en-CA" sz="1100" b="1" dirty="0" err="1"/>
              <a:t>calcula</a:t>
            </a:r>
            <a:r>
              <a:rPr lang="en-CA" sz="1100" b="1" dirty="0"/>
              <a:t> la </a:t>
            </a:r>
            <a:r>
              <a:rPr lang="en-CA" sz="1100" b="1" dirty="0" err="1"/>
              <a:t>derivada</a:t>
            </a:r>
            <a:r>
              <a:rPr lang="en-CA" sz="1100" b="1" dirty="0"/>
              <a:t>, se </a:t>
            </a:r>
            <a:r>
              <a:rPr lang="en-CA" sz="1100" b="1" dirty="0" err="1"/>
              <a:t>hace</a:t>
            </a:r>
            <a:r>
              <a:rPr lang="en-CA" sz="1100" b="1" dirty="0"/>
              <a:t> la </a:t>
            </a:r>
            <a:r>
              <a:rPr lang="en-CA" sz="1100" b="1" dirty="0" err="1"/>
              <a:t>sustracción</a:t>
            </a:r>
            <a:r>
              <a:rPr lang="en-CA" sz="1100" b="1" dirty="0"/>
              <a:t> de los </a:t>
            </a:r>
            <a:r>
              <a:rPr lang="en-CA" sz="1100" b="1" dirty="0" err="1"/>
              <a:t>valores</a:t>
            </a:r>
            <a:r>
              <a:rPr lang="en-CA" sz="1100" b="1" dirty="0"/>
              <a:t> </a:t>
            </a:r>
            <a:r>
              <a:rPr lang="en-CA" sz="1100" b="1" dirty="0" err="1"/>
              <a:t>vecinos</a:t>
            </a:r>
            <a:r>
              <a:rPr lang="en-CA" sz="1100" b="1" dirty="0"/>
              <a:t> *en (</a:t>
            </a:r>
            <a:r>
              <a:rPr lang="en-CA" sz="1100" b="1" dirty="0" err="1"/>
              <a:t>i</a:t>
            </a:r>
            <a:r>
              <a:rPr lang="en-CA" sz="1100" b="1" dirty="0"/>
              <a:t> y e i+1). Si en </a:t>
            </a:r>
            <a:r>
              <a:rPr lang="en-CA" sz="1100" b="1" dirty="0" err="1"/>
              <a:t>estos</a:t>
            </a:r>
            <a:r>
              <a:rPr lang="en-CA" sz="1100" b="1" dirty="0"/>
              <a:t> </a:t>
            </a:r>
            <a:r>
              <a:rPr lang="en-CA" sz="1100" b="1" dirty="0" err="1"/>
              <a:t>valores</a:t>
            </a:r>
            <a:r>
              <a:rPr lang="en-CA" sz="1100" b="1" dirty="0"/>
              <a:t> </a:t>
            </a:r>
            <a:r>
              <a:rPr lang="en-CA" sz="1100" b="1" dirty="0" err="1"/>
              <a:t>existen</a:t>
            </a:r>
            <a:r>
              <a:rPr lang="en-CA" sz="1100" b="1" dirty="0"/>
              <a:t> </a:t>
            </a:r>
            <a:r>
              <a:rPr lang="en-CA" sz="1100" b="1" dirty="0" err="1"/>
              <a:t>ruidos</a:t>
            </a:r>
            <a:r>
              <a:rPr lang="en-CA" sz="1100" b="1" dirty="0"/>
              <a:t> </a:t>
            </a:r>
            <a:r>
              <a:rPr lang="en-CA" sz="1100" b="1" dirty="0" err="1"/>
              <a:t>aleatorios</a:t>
            </a:r>
            <a:r>
              <a:rPr lang="en-CA" sz="1100" b="1" dirty="0"/>
              <a:t>, y </a:t>
            </a:r>
            <a:r>
              <a:rPr lang="en-CA" sz="1100" b="1" dirty="0" err="1"/>
              <a:t>por</a:t>
            </a:r>
            <a:r>
              <a:rPr lang="en-CA" sz="1100" b="1" dirty="0"/>
              <a:t> lo tanto </a:t>
            </a:r>
            <a:r>
              <a:rPr lang="en-CA" sz="1100" b="1" dirty="0" err="1"/>
              <a:t>independientes</a:t>
            </a:r>
            <a:r>
              <a:rPr lang="en-CA" sz="1100" b="1" dirty="0"/>
              <a:t>, la </a:t>
            </a:r>
            <a:r>
              <a:rPr lang="en-CA" sz="1100" b="1" dirty="0" err="1"/>
              <a:t>varianza</a:t>
            </a:r>
            <a:r>
              <a:rPr lang="en-CA" sz="1100" b="1" dirty="0"/>
              <a:t> </a:t>
            </a:r>
            <a:r>
              <a:rPr lang="en-CA" sz="1100" b="1" dirty="0" err="1"/>
              <a:t>resultante</a:t>
            </a:r>
            <a:r>
              <a:rPr lang="en-CA" sz="1100" b="1" dirty="0"/>
              <a:t> es la </a:t>
            </a:r>
            <a:r>
              <a:rPr lang="en-CA" sz="1100" b="1" dirty="0" err="1"/>
              <a:t>suma</a:t>
            </a:r>
            <a:r>
              <a:rPr lang="en-CA" sz="1100" b="1" dirty="0"/>
              <a:t> de las </a:t>
            </a:r>
            <a:r>
              <a:rPr lang="en-CA" sz="1100" b="1" dirty="0" err="1"/>
              <a:t>varianzas</a:t>
            </a:r>
            <a:r>
              <a:rPr lang="en-CA" sz="1100" b="1" dirty="0"/>
              <a:t> de xi y xi+1. El </a:t>
            </a:r>
            <a:r>
              <a:rPr lang="en-CA" sz="1100" b="1" dirty="0" err="1"/>
              <a:t>ruido</a:t>
            </a:r>
            <a:r>
              <a:rPr lang="en-CA" sz="1100" b="1" dirty="0"/>
              <a:t> </a:t>
            </a:r>
            <a:r>
              <a:rPr lang="en-CA" sz="1100" b="1" dirty="0" err="1"/>
              <a:t>aumenta</a:t>
            </a:r>
            <a:r>
              <a:rPr lang="en-CA" sz="1100" b="1" dirty="0"/>
              <a:t>  en </a:t>
            </a:r>
            <a:r>
              <a:rPr lang="en-CA" sz="1100" b="1" dirty="0" err="1"/>
              <a:t>raíz</a:t>
            </a:r>
            <a:r>
              <a:rPr lang="en-CA" sz="1100" b="1" dirty="0"/>
              <a:t> de dos. </a:t>
            </a:r>
            <a:endParaRPr lang="en-CA" sz="1100" dirty="0"/>
          </a:p>
          <a:p>
            <a:pPr marL="0" marR="0" lvl="0" indent="0" algn="l" rtl="0">
              <a:lnSpc>
                <a:spcPct val="90000"/>
              </a:lnSpc>
              <a:spcBef>
                <a:spcPts val="0"/>
              </a:spcBef>
              <a:spcAft>
                <a:spcPts val="0"/>
              </a:spcAft>
              <a:buClr>
                <a:schemeClr val="dk1"/>
              </a:buClr>
              <a:buSzPts val="1200"/>
              <a:buFont typeface="Calibri"/>
              <a:buNone/>
            </a:pPr>
            <a:endParaRPr lang="en-CA" sz="1100" b="1" dirty="0"/>
          </a:p>
          <a:p>
            <a:pPr marL="0" marR="0" lvl="0" indent="0" algn="l" rtl="0">
              <a:lnSpc>
                <a:spcPct val="90000"/>
              </a:lnSpc>
              <a:spcBef>
                <a:spcPts val="0"/>
              </a:spcBef>
              <a:spcAft>
                <a:spcPts val="0"/>
              </a:spcAft>
              <a:buClr>
                <a:schemeClr val="dk1"/>
              </a:buClr>
              <a:buSzPts val="1200"/>
              <a:buFont typeface="Calibri"/>
              <a:buNone/>
            </a:pPr>
            <a:endParaRPr lang="en-CA" sz="1100" b="1" dirty="0"/>
          </a:p>
          <a:p>
            <a:pPr marL="0" lvl="0" indent="0" algn="ctr" rtl="0">
              <a:lnSpc>
                <a:spcPct val="90000"/>
              </a:lnSpc>
              <a:spcBef>
                <a:spcPts val="0"/>
              </a:spcBef>
              <a:spcAft>
                <a:spcPts val="0"/>
              </a:spcAft>
              <a:buClr>
                <a:schemeClr val="dk1"/>
              </a:buClr>
              <a:buSzPts val="1200"/>
              <a:buFont typeface="Calibri"/>
              <a:buNone/>
            </a:pPr>
            <a:endParaRPr lang="en-CA" sz="1100" dirty="0"/>
          </a:p>
          <a:p>
            <a:pPr marL="0" marR="0" lvl="0" indent="0" algn="l" rtl="0">
              <a:lnSpc>
                <a:spcPct val="90000"/>
              </a:lnSpc>
              <a:spcBef>
                <a:spcPts val="0"/>
              </a:spcBef>
              <a:spcAft>
                <a:spcPts val="0"/>
              </a:spcAft>
              <a:buClr>
                <a:schemeClr val="dk1"/>
              </a:buClr>
              <a:buSzPts val="1200"/>
              <a:buFont typeface="Calibri"/>
              <a:buNone/>
            </a:pPr>
            <a:r>
              <a:rPr lang="en-CA" sz="1100" b="1" dirty="0"/>
              <a:t>Es </a:t>
            </a:r>
            <a:r>
              <a:rPr lang="en-CA" sz="1100" b="1" dirty="0" err="1"/>
              <a:t>por</a:t>
            </a:r>
            <a:r>
              <a:rPr lang="en-CA" sz="1100" b="1" dirty="0"/>
              <a:t> </a:t>
            </a:r>
            <a:r>
              <a:rPr lang="en-CA" sz="1100" b="1" dirty="0" err="1"/>
              <a:t>esto</a:t>
            </a:r>
            <a:r>
              <a:rPr lang="en-CA" sz="1100" b="1" dirty="0"/>
              <a:t> que la </a:t>
            </a:r>
            <a:r>
              <a:rPr lang="en-CA" sz="1100" b="1" dirty="0" err="1"/>
              <a:t>derivación</a:t>
            </a:r>
            <a:r>
              <a:rPr lang="en-CA" sz="1100" b="1" dirty="0"/>
              <a:t> de </a:t>
            </a:r>
            <a:r>
              <a:rPr lang="en-CA" sz="1100" b="1" dirty="0" err="1"/>
              <a:t>espectros</a:t>
            </a:r>
            <a:r>
              <a:rPr lang="en-CA" sz="1100" b="1" dirty="0"/>
              <a:t> </a:t>
            </a:r>
            <a:r>
              <a:rPr lang="en-CA" sz="1100" b="1" dirty="0" err="1"/>
              <a:t>NIRse</a:t>
            </a:r>
            <a:r>
              <a:rPr lang="en-CA" sz="1100" b="1" dirty="0"/>
              <a:t> </a:t>
            </a:r>
            <a:r>
              <a:rPr lang="en-CA" sz="1100" b="1" dirty="0" err="1"/>
              <a:t>hace</a:t>
            </a:r>
            <a:r>
              <a:rPr lang="en-CA" sz="1100" b="1" dirty="0"/>
              <a:t> con </a:t>
            </a:r>
            <a:r>
              <a:rPr lang="en-CA" sz="1100" b="1" dirty="0" err="1"/>
              <a:t>algoritmos</a:t>
            </a:r>
            <a:r>
              <a:rPr lang="en-CA" sz="1100" b="1" dirty="0"/>
              <a:t> que </a:t>
            </a:r>
            <a:r>
              <a:rPr lang="en-CA" sz="1100" b="1" dirty="0" err="1"/>
              <a:t>alisan</a:t>
            </a:r>
            <a:r>
              <a:rPr lang="en-CA" sz="1100" b="1" dirty="0"/>
              <a:t> y </a:t>
            </a:r>
            <a:r>
              <a:rPr lang="en-CA" sz="1100" b="1" dirty="0" err="1"/>
              <a:t>derivan</a:t>
            </a:r>
            <a:r>
              <a:rPr lang="en-CA" sz="1100" b="1" dirty="0"/>
              <a:t> al </a:t>
            </a:r>
            <a:r>
              <a:rPr lang="en-CA" sz="1100" b="1" dirty="0" err="1"/>
              <a:t>mismo</a:t>
            </a:r>
            <a:r>
              <a:rPr lang="en-CA" sz="1100" b="1" dirty="0"/>
              <a:t> </a:t>
            </a:r>
            <a:r>
              <a:rPr lang="en-CA" sz="1100" b="1" dirty="0" err="1"/>
              <a:t>tiempo</a:t>
            </a:r>
            <a:endParaRPr lang="en-CA" sz="1100" b="1" dirty="0"/>
          </a:p>
          <a:p>
            <a:pPr marL="0" marR="0" lvl="0" indent="0" algn="l" rtl="0">
              <a:lnSpc>
                <a:spcPct val="90000"/>
              </a:lnSpc>
              <a:spcBef>
                <a:spcPts val="0"/>
              </a:spcBef>
              <a:spcAft>
                <a:spcPts val="0"/>
              </a:spcAft>
              <a:buClr>
                <a:schemeClr val="dk1"/>
              </a:buClr>
              <a:buSzPts val="1200"/>
              <a:buFont typeface="Calibri"/>
              <a:buNone/>
            </a:pPr>
            <a:endParaRPr lang="en-CA" sz="1100" b="1" dirty="0"/>
          </a:p>
          <a:p>
            <a:pPr marL="0" marR="0" lvl="0" indent="0" algn="l" rtl="0">
              <a:lnSpc>
                <a:spcPct val="90000"/>
              </a:lnSpc>
              <a:spcBef>
                <a:spcPts val="0"/>
              </a:spcBef>
              <a:spcAft>
                <a:spcPts val="0"/>
              </a:spcAft>
              <a:buClr>
                <a:schemeClr val="dk1"/>
              </a:buClr>
              <a:buSzPts val="1200"/>
              <a:buFont typeface="Calibri"/>
              <a:buNone/>
            </a:pPr>
            <a:endParaRPr lang="en-CA" sz="1100" b="1" dirty="0"/>
          </a:p>
          <a:p>
            <a:pPr marL="0" marR="0" lvl="0" indent="0" algn="l" rtl="0">
              <a:lnSpc>
                <a:spcPct val="90000"/>
              </a:lnSpc>
              <a:spcBef>
                <a:spcPts val="0"/>
              </a:spcBef>
              <a:spcAft>
                <a:spcPts val="0"/>
              </a:spcAft>
              <a:buClr>
                <a:schemeClr val="dk1"/>
              </a:buClr>
              <a:buSzPts val="1200"/>
              <a:buFont typeface="Calibri"/>
              <a:buNone/>
            </a:pPr>
            <a:endParaRPr lang="en-CA" sz="1100" b="1" dirty="0"/>
          </a:p>
          <a:p>
            <a:pPr marL="0" marR="0" lvl="0" indent="0" algn="l" rtl="0">
              <a:lnSpc>
                <a:spcPct val="90000"/>
              </a:lnSpc>
              <a:spcBef>
                <a:spcPts val="0"/>
              </a:spcBef>
              <a:spcAft>
                <a:spcPts val="0"/>
              </a:spcAft>
              <a:buClr>
                <a:schemeClr val="dk1"/>
              </a:buClr>
              <a:buSzPts val="1200"/>
              <a:buFont typeface="Calibri"/>
              <a:buNone/>
            </a:pPr>
            <a:r>
              <a:rPr lang="en-CA" sz="1100" b="1" dirty="0"/>
              <a:t>In fact, when the derivative is calculated, subtraction of neighboring values * is made in (</a:t>
            </a:r>
            <a:r>
              <a:rPr lang="en-CA" sz="1100" b="1" dirty="0" err="1"/>
              <a:t>i</a:t>
            </a:r>
            <a:r>
              <a:rPr lang="en-CA" sz="1100" b="1" dirty="0"/>
              <a:t> and e </a:t>
            </a:r>
            <a:r>
              <a:rPr lang="en-CA" sz="1100" b="1" dirty="0" err="1"/>
              <a:t>i</a:t>
            </a:r>
            <a:r>
              <a:rPr lang="en-CA" sz="1100" b="1" dirty="0"/>
              <a:t> + 1). If there are random, and therefore independent, noises in these values, the resulting variance is the sum of the variances of xi and xi + 1. The noise increases in root of two.</a:t>
            </a:r>
            <a:endParaRPr lang="en-CA" sz="1100" dirty="0"/>
          </a:p>
          <a:p>
            <a:pPr marL="0" marR="0" lvl="0" indent="0" algn="l" rtl="0">
              <a:lnSpc>
                <a:spcPct val="90000"/>
              </a:lnSpc>
              <a:spcBef>
                <a:spcPts val="0"/>
              </a:spcBef>
              <a:spcAft>
                <a:spcPts val="0"/>
              </a:spcAft>
              <a:buClr>
                <a:schemeClr val="dk1"/>
              </a:buClr>
              <a:buSzPts val="1200"/>
              <a:buFont typeface="Calibri"/>
              <a:buNone/>
            </a:pPr>
            <a:endParaRPr lang="en-CA" sz="1100" b="1" dirty="0"/>
          </a:p>
          <a:p>
            <a:pPr marL="0" marR="0" lvl="0" indent="0" algn="l" rtl="0">
              <a:lnSpc>
                <a:spcPct val="90000"/>
              </a:lnSpc>
              <a:spcBef>
                <a:spcPts val="0"/>
              </a:spcBef>
              <a:spcAft>
                <a:spcPts val="0"/>
              </a:spcAft>
              <a:buClr>
                <a:schemeClr val="dk1"/>
              </a:buClr>
              <a:buSzPts val="1200"/>
              <a:buFont typeface="Calibri"/>
              <a:buNone/>
            </a:pPr>
            <a:endParaRPr lang="en-CA" sz="1100" b="1" dirty="0"/>
          </a:p>
          <a:p>
            <a:pPr marL="0" marR="0" lvl="0" indent="0" algn="l" rtl="0">
              <a:lnSpc>
                <a:spcPct val="90000"/>
              </a:lnSpc>
              <a:spcBef>
                <a:spcPts val="0"/>
              </a:spcBef>
              <a:spcAft>
                <a:spcPts val="0"/>
              </a:spcAft>
              <a:buClr>
                <a:schemeClr val="dk1"/>
              </a:buClr>
              <a:buSzPts val="1200"/>
              <a:buFont typeface="Calibri"/>
              <a:buNone/>
            </a:pPr>
            <a:endParaRPr lang="en-CA" sz="1100" b="1" dirty="0"/>
          </a:p>
          <a:p>
            <a:pPr marL="0" marR="0" lvl="0" indent="0" algn="l" rtl="0">
              <a:lnSpc>
                <a:spcPct val="90000"/>
              </a:lnSpc>
              <a:spcBef>
                <a:spcPts val="0"/>
              </a:spcBef>
              <a:spcAft>
                <a:spcPts val="0"/>
              </a:spcAft>
              <a:buClr>
                <a:schemeClr val="dk1"/>
              </a:buClr>
              <a:buSzPts val="1200"/>
              <a:buFont typeface="Calibri"/>
              <a:buNone/>
            </a:pPr>
            <a:r>
              <a:rPr lang="en-CA" sz="1100" b="1" dirty="0"/>
              <a:t>This is why the derivation of NIR spectra is done with algorithms that smooth and derive at the same time</a:t>
            </a:r>
            <a:endParaRPr lang="en-CA" sz="1100" dirty="0"/>
          </a:p>
          <a:p>
            <a:pPr marL="0" lvl="0" indent="0" algn="just" rtl="0">
              <a:spcBef>
                <a:spcPts val="0"/>
              </a:spcBef>
              <a:spcAft>
                <a:spcPts val="0"/>
              </a:spcAft>
              <a:buClr>
                <a:schemeClr val="dk1"/>
              </a:buClr>
              <a:buSzPts val="1200"/>
              <a:buFont typeface="Noto Sans Symbols"/>
              <a:buNone/>
            </a:pPr>
            <a:endParaRPr lang="en-CA" sz="1100" dirty="0"/>
          </a:p>
          <a:p>
            <a:pPr marL="0" marR="0" lvl="0" indent="0" algn="l" rtl="0">
              <a:lnSpc>
                <a:spcPct val="100000"/>
              </a:lnSpc>
              <a:spcBef>
                <a:spcPts val="0"/>
              </a:spcBef>
              <a:spcAft>
                <a:spcPts val="0"/>
              </a:spcAft>
              <a:buClr>
                <a:schemeClr val="dk1"/>
              </a:buClr>
              <a:buSzPts val="1200"/>
              <a:buFont typeface="Calibri"/>
              <a:buNone/>
            </a:pPr>
            <a:endParaRPr lang="es-ES" sz="1100" b="1" dirty="0"/>
          </a:p>
          <a:p>
            <a:pPr marL="0" marR="0" lvl="0" indent="0" algn="l" rtl="0">
              <a:lnSpc>
                <a:spcPct val="100000"/>
              </a:lnSpc>
              <a:spcBef>
                <a:spcPts val="0"/>
              </a:spcBef>
              <a:spcAft>
                <a:spcPts val="0"/>
              </a:spcAft>
              <a:buClr>
                <a:schemeClr val="dk1"/>
              </a:buClr>
              <a:buSzPts val="1200"/>
              <a:buFont typeface="Calibri"/>
              <a:buNone/>
            </a:pPr>
            <a:endParaRPr lang="es-ES" sz="1100" b="1" dirty="0"/>
          </a:p>
          <a:p>
            <a:pPr marL="0" marR="0" lvl="0" indent="0" algn="l" rtl="0">
              <a:lnSpc>
                <a:spcPct val="100000"/>
              </a:lnSpc>
              <a:spcBef>
                <a:spcPts val="0"/>
              </a:spcBef>
              <a:spcAft>
                <a:spcPts val="0"/>
              </a:spcAft>
              <a:buClr>
                <a:schemeClr val="dk1"/>
              </a:buClr>
              <a:buSzPts val="1200"/>
              <a:buFont typeface="Calibri"/>
              <a:buNone/>
            </a:pPr>
            <a:endParaRPr lang="es-ES" sz="1100" b="1" dirty="0"/>
          </a:p>
          <a:p>
            <a:pPr marL="0" marR="0" lvl="0" indent="0" algn="l" rtl="0">
              <a:lnSpc>
                <a:spcPct val="100000"/>
              </a:lnSpc>
              <a:spcBef>
                <a:spcPts val="0"/>
              </a:spcBef>
              <a:spcAft>
                <a:spcPts val="0"/>
              </a:spcAft>
              <a:buClr>
                <a:schemeClr val="dk1"/>
              </a:buClr>
              <a:buSzPts val="1200"/>
              <a:buFont typeface="Calibri"/>
              <a:buNone/>
            </a:pPr>
            <a:endParaRPr lang="es-ES" sz="1100" b="1" dirty="0"/>
          </a:p>
          <a:p>
            <a:pPr marL="0" marR="0" lvl="0" indent="0" algn="l" rtl="0">
              <a:lnSpc>
                <a:spcPct val="100000"/>
              </a:lnSpc>
              <a:spcBef>
                <a:spcPts val="0"/>
              </a:spcBef>
              <a:spcAft>
                <a:spcPts val="0"/>
              </a:spcAft>
              <a:buClr>
                <a:schemeClr val="dk1"/>
              </a:buClr>
              <a:buSzPts val="1200"/>
              <a:buFont typeface="Calibri"/>
              <a:buNone/>
            </a:pPr>
            <a:endParaRPr lang="es-ES" sz="1100" b="1" dirty="0"/>
          </a:p>
          <a:p>
            <a:pPr marL="0" marR="0" lvl="0" indent="0" algn="l" rtl="0">
              <a:lnSpc>
                <a:spcPct val="90000"/>
              </a:lnSpc>
              <a:spcBef>
                <a:spcPts val="0"/>
              </a:spcBef>
              <a:spcAft>
                <a:spcPts val="0"/>
              </a:spcAft>
              <a:buClr>
                <a:schemeClr val="dk1"/>
              </a:buClr>
              <a:buSzPts val="1110"/>
              <a:buFont typeface="Calibri"/>
              <a:buNone/>
            </a:pPr>
            <a:endParaRPr sz="1110" b="1" dirty="0"/>
          </a:p>
        </p:txBody>
      </p:sp>
      <p:sp>
        <p:nvSpPr>
          <p:cNvPr id="393" name="Google Shape;393;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23" name="Google Shape;723;p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b="0" i="0" dirty="0">
                <a:solidFill>
                  <a:srgbClr val="374151"/>
                </a:solidFill>
                <a:effectLst/>
                <a:latin typeface="Söhne"/>
              </a:rPr>
              <a:t>"BPMs (Best Practices in Chemometrics) aim to explain and describe the stages to be carried out when implementing a general analytical model. The stages presented here are based on the existence of predictive variables in the form of spectra (signals of various origins: IR spectroscopy, Raman, fluorescence, etc.).</a:t>
            </a:r>
          </a:p>
          <a:p>
            <a:pPr algn="l"/>
            <a:r>
              <a:rPr lang="en-US" b="0" i="0" dirty="0">
                <a:solidFill>
                  <a:srgbClr val="374151"/>
                </a:solidFill>
                <a:effectLst/>
                <a:latin typeface="Söhne"/>
              </a:rPr>
              <a:t>Commencement: Study the objective of the work and the best way to achieve it. The data collection stage must also adhere to certain rules to be effective.</a:t>
            </a:r>
          </a:p>
          <a:p>
            <a:pPr algn="l"/>
            <a:r>
              <a:rPr lang="en-US" b="0" i="0" dirty="0">
                <a:solidFill>
                  <a:srgbClr val="374151"/>
                </a:solidFill>
                <a:effectLst/>
                <a:latin typeface="Söhne"/>
              </a:rPr>
              <a:t>From the collected data, a predictive model will be constructed while taking precautions to ensure practical validity. The established model can be applied in practice, and its validity must be regularly verified.</a:t>
            </a:r>
          </a:p>
          <a:p>
            <a:pPr algn="l"/>
            <a:r>
              <a:rPr lang="en-US" b="0" i="0" dirty="0">
                <a:solidFill>
                  <a:srgbClr val="374151"/>
                </a:solidFill>
                <a:effectLst/>
                <a:latin typeface="Söhne"/>
              </a:rPr>
              <a:t>Pre-data collection stage: Reflect on the analysis strategy to be implemented to solve a problem. It should be as simple as possible: there are industrial situations where it is recommended to directly test the product's compliance with a reference spectral collection. Spectral distance.</a:t>
            </a:r>
          </a:p>
          <a:p>
            <a:pPr algn="l"/>
            <a:r>
              <a:rPr lang="en-US" b="0" i="0" dirty="0">
                <a:solidFill>
                  <a:srgbClr val="374151"/>
                </a:solidFill>
                <a:effectLst/>
                <a:latin typeface="Söhne"/>
              </a:rPr>
              <a:t>Study relevance, accuracy, the domain of application, etc. Choose the reference method. Select a sufficient number of representative samples from the population. These samples will then be divided into two sets: calibration and validation. A third set of data can be extracted from the initial samples or acquired specifically for testing purposes.</a:t>
            </a:r>
          </a:p>
          <a:p>
            <a:pPr algn="l"/>
            <a:r>
              <a:rPr lang="en-US" b="0" i="0" dirty="0">
                <a:solidFill>
                  <a:srgbClr val="374151"/>
                </a:solidFill>
                <a:effectLst/>
                <a:latin typeface="Söhne"/>
              </a:rPr>
              <a:t>The results of the analysis of the calibration samples are used to create a regression or discrimination model. This model is then applied to the results of the validation samples and tested with the test set. After validation, the predictive model can be used in routine.</a:t>
            </a:r>
          </a:p>
          <a:p>
            <a:pPr algn="l"/>
            <a:r>
              <a:rPr lang="en-US" b="0" i="0" dirty="0">
                <a:solidFill>
                  <a:srgbClr val="374151"/>
                </a:solidFill>
                <a:effectLst/>
                <a:latin typeface="Söhne"/>
              </a:rPr>
              <a:t>The proper functioning of the spectroscope and the chemometric model should be regularly monitored and potentially adjusted."</a:t>
            </a:r>
          </a:p>
          <a:p>
            <a:pPr marL="76200" lvl="0" indent="0" algn="l" rtl="0">
              <a:spcBef>
                <a:spcPts val="0"/>
              </a:spcBef>
              <a:spcAft>
                <a:spcPts val="0"/>
              </a:spcAft>
              <a:buClr>
                <a:schemeClr val="dk1"/>
              </a:buClr>
              <a:buSzPts val="1200"/>
              <a:buFontTx/>
              <a:buNone/>
            </a:pPr>
            <a:endParaRPr dirty="0"/>
          </a:p>
        </p:txBody>
      </p:sp>
      <p:sp>
        <p:nvSpPr>
          <p:cNvPr id="724" name="Google Shape;724;p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399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70000" lnSpcReduction="20000"/>
          </a:bodyPr>
          <a:lstStyle/>
          <a:p>
            <a:pPr marL="0" lvl="0" indent="-76200" algn="just" rtl="0">
              <a:spcBef>
                <a:spcPts val="0"/>
              </a:spcBef>
              <a:spcAft>
                <a:spcPts val="0"/>
              </a:spcAft>
              <a:buClr>
                <a:schemeClr val="dk1"/>
              </a:buClr>
              <a:buSzPts val="1200"/>
              <a:buFont typeface="Noto Sans Symbols"/>
              <a:buChar char="❑"/>
            </a:pPr>
            <a:endParaRPr lang="en-CA" sz="1200"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r>
              <a:rPr lang="en-GB" sz="1800" dirty="0">
                <a:effectLst/>
                <a:latin typeface="Verdana" panose="020B0604030504040204" pitchFamily="34" charset="0"/>
                <a:ea typeface="Calibri" panose="020F0502020204030204" pitchFamily="34" charset="0"/>
                <a:cs typeface="Times New Roman" panose="02020603050405020304" pitchFamily="18" charset="0"/>
              </a:rPr>
              <a:t>The Standard Normal Variate algorithm (SNV) allows to process both additive effect and multiplicative effects</a:t>
            </a: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r>
              <a:rPr lang="en-US" sz="1800" dirty="0" err="1">
                <a:effectLst/>
                <a:latin typeface="Verdana" panose="020B0604030504040204" pitchFamily="34" charset="0"/>
                <a:ea typeface="Calibri" panose="020F0502020204030204" pitchFamily="34" charset="0"/>
                <a:cs typeface="Times New Roman" panose="02020603050405020304" pitchFamily="18" charset="0"/>
              </a:rPr>
              <a:t>R.J.Barnes</a:t>
            </a:r>
            <a:r>
              <a:rPr lang="en-US" sz="1800" dirty="0">
                <a:effectLst/>
                <a:latin typeface="Verdana" panose="020B0604030504040204" pitchFamily="34" charset="0"/>
                <a:ea typeface="Calibri" panose="020F0502020204030204" pitchFamily="34" charset="0"/>
                <a:cs typeface="Times New Roman" panose="02020603050405020304" pitchFamily="18" charset="0"/>
              </a:rPr>
              <a:t>, 1989)</a:t>
            </a:r>
            <a:r>
              <a:rPr lang="en-GB" sz="1800" dirty="0">
                <a:effectLst/>
                <a:latin typeface="Verdana" panose="020B0604030504040204" pitchFamily="34" charset="0"/>
                <a:ea typeface="Calibri" panose="020F0502020204030204" pitchFamily="34" charset="0"/>
                <a:cs typeface="Times New Roman" panose="02020603050405020304" pitchFamily="18" charset="0"/>
              </a:rPr>
              <a:t>. </a:t>
            </a:r>
            <a:r>
              <a:rPr lang="en-US" sz="1800" dirty="0">
                <a:effectLst/>
                <a:latin typeface="Verdana" panose="020B0604030504040204" pitchFamily="34" charset="0"/>
                <a:ea typeface="Calibri" panose="020F0502020204030204" pitchFamily="34" charset="0"/>
                <a:cs typeface="Times New Roman" panose="02020603050405020304" pitchFamily="18" charset="0"/>
              </a:rPr>
              <a:t>(</a:t>
            </a:r>
            <a:r>
              <a:rPr lang="en-US" sz="1800" dirty="0" err="1">
                <a:effectLst/>
                <a:latin typeface="Verdana" panose="020B0604030504040204" pitchFamily="34" charset="0"/>
                <a:ea typeface="Calibri" panose="020F0502020204030204" pitchFamily="34" charset="0"/>
                <a:cs typeface="Times New Roman" panose="02020603050405020304" pitchFamily="18" charset="0"/>
              </a:rPr>
              <a:t>R.J.Barnes</a:t>
            </a:r>
            <a:r>
              <a:rPr lang="en-US" sz="1800" dirty="0">
                <a:effectLst/>
                <a:latin typeface="Verdana" panose="020B0604030504040204" pitchFamily="34" charset="0"/>
                <a:ea typeface="Calibri" panose="020F0502020204030204" pitchFamily="34" charset="0"/>
                <a:cs typeface="Times New Roman" panose="02020603050405020304" pitchFamily="18" charset="0"/>
              </a:rPr>
              <a:t>, Correction to the description of standard normal </a:t>
            </a:r>
            <a:r>
              <a:rPr lang="en-US" sz="1800" dirty="0" err="1">
                <a:effectLst/>
                <a:latin typeface="Verdana" panose="020B0604030504040204" pitchFamily="34" charset="0"/>
                <a:ea typeface="Calibri" panose="020F0502020204030204" pitchFamily="34" charset="0"/>
                <a:cs typeface="Times New Roman" panose="02020603050405020304" pitchFamily="18" charset="0"/>
              </a:rPr>
              <a:t>variat</a:t>
            </a: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r>
              <a:rPr lang="en-US" sz="1800" dirty="0" err="1">
                <a:effectLst/>
                <a:latin typeface="Verdana" panose="020B0604030504040204" pitchFamily="34" charset="0"/>
                <a:ea typeface="Calibri" panose="020F0502020204030204" pitchFamily="34" charset="0"/>
                <a:cs typeface="Times New Roman" panose="02020603050405020304" pitchFamily="18" charset="0"/>
              </a:rPr>
              <a:t>snv</a:t>
            </a:r>
            <a:r>
              <a:rPr lang="en-US" sz="1800" dirty="0">
                <a:effectLst/>
                <a:latin typeface="Verdana" panose="020B0604030504040204" pitchFamily="34" charset="0"/>
                <a:ea typeface="Calibri" panose="020F0502020204030204" pitchFamily="34" charset="0"/>
                <a:cs typeface="Times New Roman" panose="02020603050405020304" pitchFamily="18" charset="0"/>
              </a:rPr>
              <a:t>) and detrend (dt) transformations in practical spectroscopy with applications in food and beverage analysis,, 1993)</a:t>
            </a:r>
          </a:p>
          <a:p>
            <a:pPr marL="0" marR="0" lvl="0" indent="-76200" algn="just" rtl="0">
              <a:lnSpc>
                <a:spcPct val="100000"/>
              </a:lnSpc>
              <a:spcBef>
                <a:spcPts val="0"/>
              </a:spcBef>
              <a:spcAft>
                <a:spcPts val="0"/>
              </a:spcAft>
              <a:buClr>
                <a:schemeClr val="dk1"/>
              </a:buClr>
              <a:buSzPts val="1200"/>
              <a:buFont typeface="Noto Sans Symbols"/>
              <a:buChar char="❑"/>
            </a:pPr>
            <a:endParaRPr lang="en-US" sz="1800" dirty="0">
              <a:effectLst/>
              <a:latin typeface="Verdana" panose="020B0604030504040204" pitchFamily="34" charset="0"/>
              <a:cs typeface="Times New Roman" panose="02020603050405020304" pitchFamily="18" charset="0"/>
            </a:endParaRPr>
          </a:p>
          <a:p>
            <a:pPr marL="0" marR="0" lvl="0" indent="-76200" algn="just" rtl="0">
              <a:lnSpc>
                <a:spcPct val="100000"/>
              </a:lnSpc>
              <a:spcBef>
                <a:spcPts val="0"/>
              </a:spcBef>
              <a:spcAft>
                <a:spcPts val="0"/>
              </a:spcAft>
              <a:buClr>
                <a:schemeClr val="dk1"/>
              </a:buClr>
              <a:buSzPts val="1200"/>
              <a:buFont typeface="Noto Sans Symbols"/>
              <a:buChar char="❑"/>
            </a:pPr>
            <a:endParaRPr lang="en-US" sz="1800" dirty="0">
              <a:effectLst/>
              <a:latin typeface="Verdana" panose="020B0604030504040204" pitchFamily="34" charset="0"/>
              <a:cs typeface="Times New Roman" panose="02020603050405020304" pitchFamily="18" charset="0"/>
            </a:endParaRPr>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algn="just">
              <a:lnSpc>
                <a:spcPct val="150000"/>
              </a:lnSpc>
              <a:spcAft>
                <a:spcPts val="600"/>
              </a:spcAft>
            </a:pPr>
            <a:r>
              <a:rPr lang="en-GB" sz="1800" dirty="0">
                <a:effectLst/>
                <a:latin typeface="Verdana" panose="020B0604030504040204" pitchFamily="34" charset="0"/>
                <a:ea typeface="Calibri" panose="020F0502020204030204" pitchFamily="34" charset="0"/>
                <a:cs typeface="Times New Roman" panose="02020603050405020304" pitchFamily="18" charset="0"/>
              </a:rPr>
              <a:t>Jean Michel Roger explains it in his report in written in 2019: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en-GB" sz="1800" i="1" dirty="0">
                <a:effectLst/>
                <a:latin typeface="Verdana" panose="020B0604030504040204" pitchFamily="34" charset="0"/>
                <a:ea typeface="Calibri" panose="020F0502020204030204" pitchFamily="34" charset="0"/>
                <a:cs typeface="Times New Roman" panose="02020603050405020304" pitchFamily="18" charset="0"/>
              </a:rPr>
              <a:t>“The SNV pre-processing of a spectrum X consists of removing the mean of X at each of its points, then dividing them by the standard deviation of X. This is a </a:t>
            </a:r>
            <a:r>
              <a:rPr lang="en-GB" sz="1800" i="1" dirty="0" err="1">
                <a:effectLst/>
                <a:latin typeface="Verdana" panose="020B0604030504040204" pitchFamily="34" charset="0"/>
                <a:ea typeface="Calibri" panose="020F0502020204030204" pitchFamily="34" charset="0"/>
                <a:cs typeface="Times New Roman" panose="02020603050405020304" pitchFamily="18" charset="0"/>
              </a:rPr>
              <a:t>centering</a:t>
            </a:r>
            <a:r>
              <a:rPr lang="en-GB" sz="1800" i="1" dirty="0">
                <a:effectLst/>
                <a:latin typeface="Verdana" panose="020B0604030504040204" pitchFamily="34" charset="0"/>
                <a:ea typeface="Calibri" panose="020F0502020204030204" pitchFamily="34" charset="0"/>
                <a:cs typeface="Times New Roman" panose="02020603050405020304" pitchFamily="18" charset="0"/>
              </a:rPr>
              <a:t>/ reduction calculation, but performed on the rows of the spectra matrix, instead of the columns. SNV is the combination of a Detrend of order 0 and a normalization by the standard deviation.  As a consequence, SNV standardises each spectrum to have mean 0 and standard deviation 1</a:t>
            </a:r>
            <a:r>
              <a:rPr lang="en-US" sz="1800" dirty="0">
                <a:effectLst/>
                <a:latin typeface="Verdana" panose="020B0604030504040204" pitchFamily="34" charset="0"/>
                <a:ea typeface="Calibri" panose="020F0502020204030204" pitchFamily="34" charset="0"/>
                <a:cs typeface="Times New Roman" panose="02020603050405020304" pitchFamily="18" charset="0"/>
              </a:rPr>
              <a:t> (Roger, 2019)</a:t>
            </a:r>
            <a:r>
              <a:rPr lang="en-GB" sz="18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en-GB" sz="1800" i="1" dirty="0">
                <a:effectLst/>
                <a:latin typeface="Verdana" panose="020B0604030504040204" pitchFamily="34" charset="0"/>
                <a:ea typeface="Calibri" panose="020F0502020204030204" pitchFamily="34" charset="0"/>
                <a:cs typeface="Times New Roman" panose="02020603050405020304" pitchFamily="18" charset="0"/>
              </a:rPr>
              <a:t>This </a:t>
            </a:r>
            <a:r>
              <a:rPr lang="en-GB" sz="1800" i="1" dirty="0" err="1">
                <a:effectLst/>
                <a:latin typeface="Verdana" panose="020B0604030504040204" pitchFamily="34" charset="0"/>
                <a:ea typeface="Calibri" panose="020F0502020204030204" pitchFamily="34" charset="0"/>
                <a:cs typeface="Times New Roman" panose="02020603050405020304" pitchFamily="18" charset="0"/>
              </a:rPr>
              <a:t>preprocessing</a:t>
            </a:r>
            <a:r>
              <a:rPr lang="en-GB" sz="1800" i="1" dirty="0">
                <a:effectLst/>
                <a:latin typeface="Verdana" panose="020B0604030504040204" pitchFamily="34" charset="0"/>
                <a:ea typeface="Calibri" panose="020F0502020204030204" pitchFamily="34" charset="0"/>
                <a:cs typeface="Times New Roman" panose="02020603050405020304" pitchFamily="18" charset="0"/>
              </a:rPr>
              <a:t> can be applied to a single spectrum and does not require any parameter setting. The SNV algorithm is given by the following sequence:</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indent="449580">
              <a:spcAft>
                <a:spcPts val="800"/>
              </a:spcAft>
            </a:pPr>
            <a:r>
              <a:rPr lang="en-GB" sz="1800" i="1" dirty="0">
                <a:effectLst/>
                <a:latin typeface="Verdana" panose="020B0604030504040204" pitchFamily="34" charset="0"/>
                <a:ea typeface="Calibri" panose="020F0502020204030204" pitchFamily="34" charset="0"/>
                <a:cs typeface="Times New Roman" panose="02020603050405020304" pitchFamily="18" charset="0"/>
              </a:rPr>
              <a:t>    </a:t>
            </a:r>
            <a:r>
              <a:rPr lang="en-GB" sz="1800" i="1" dirty="0" err="1">
                <a:effectLst/>
                <a:latin typeface="Verdana" panose="020B0604030504040204" pitchFamily="34" charset="0"/>
                <a:ea typeface="Calibri" panose="020F0502020204030204" pitchFamily="34" charset="0"/>
                <a:cs typeface="Times New Roman" panose="02020603050405020304" pitchFamily="18" charset="0"/>
              </a:rPr>
              <a:t>Xc</a:t>
            </a:r>
            <a:r>
              <a:rPr lang="en-GB" sz="1800" i="1" dirty="0">
                <a:effectLst/>
                <a:latin typeface="Verdana" panose="020B0604030504040204" pitchFamily="34" charset="0"/>
                <a:ea typeface="Calibri" panose="020F0502020204030204" pitchFamily="34" charset="0"/>
                <a:cs typeface="Times New Roman" panose="02020603050405020304" pitchFamily="18" charset="0"/>
              </a:rPr>
              <a:t> = X – mean(X)</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indent="449580">
              <a:spcAft>
                <a:spcPts val="800"/>
              </a:spcAft>
            </a:pPr>
            <a:r>
              <a:rPr lang="en-GB" sz="1800" i="1" dirty="0">
                <a:effectLst/>
                <a:latin typeface="Verdana" panose="020B0604030504040204" pitchFamily="34" charset="0"/>
                <a:ea typeface="Calibri" panose="020F0502020204030204" pitchFamily="34" charset="0"/>
                <a:cs typeface="Times New Roman" panose="02020603050405020304" pitchFamily="18" charset="0"/>
              </a:rPr>
              <a:t>    XSNV = </a:t>
            </a:r>
            <a:r>
              <a:rPr lang="en-GB" sz="1800" i="1" dirty="0" err="1">
                <a:effectLst/>
                <a:latin typeface="Verdana" panose="020B0604030504040204" pitchFamily="34" charset="0"/>
                <a:ea typeface="Calibri" panose="020F0502020204030204" pitchFamily="34" charset="0"/>
                <a:cs typeface="Times New Roman" panose="02020603050405020304" pitchFamily="18" charset="0"/>
              </a:rPr>
              <a:t>Xc</a:t>
            </a:r>
            <a:r>
              <a:rPr lang="en-GB" sz="1800" i="1" dirty="0">
                <a:effectLst/>
                <a:latin typeface="Verdana" panose="020B0604030504040204" pitchFamily="34" charset="0"/>
                <a:ea typeface="Calibri" panose="020F0502020204030204" pitchFamily="34" charset="0"/>
                <a:cs typeface="Times New Roman" panose="02020603050405020304" pitchFamily="18" charset="0"/>
              </a:rPr>
              <a:t> / SD(</a:t>
            </a:r>
            <a:r>
              <a:rPr lang="en-GB" sz="1800" i="1" dirty="0" err="1">
                <a:effectLst/>
                <a:latin typeface="Verdana" panose="020B0604030504040204" pitchFamily="34" charset="0"/>
                <a:ea typeface="Calibri" panose="020F0502020204030204" pitchFamily="34" charset="0"/>
                <a:cs typeface="Times New Roman" panose="02020603050405020304" pitchFamily="18" charset="0"/>
              </a:rPr>
              <a:t>Xc</a:t>
            </a:r>
            <a:r>
              <a:rPr lang="en-GB" sz="1800" i="1" dirty="0">
                <a:effectLst/>
                <a:latin typeface="Verdana" panose="020B0604030504040204" pitchFamily="34" charset="0"/>
                <a:ea typeface="Calibri" panose="020F0502020204030204" pitchFamily="34" charset="0"/>
                <a:cs typeface="Times New Roman" panose="02020603050405020304" pitchFamily="18" charset="0"/>
              </a:rPr>
              <a:t>)</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en-GB" sz="1800" i="1"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en-GB" sz="1800" i="1" dirty="0">
                <a:effectLst/>
                <a:latin typeface="Verdana" panose="020B0604030504040204" pitchFamily="34" charset="0"/>
                <a:ea typeface="Calibri" panose="020F0502020204030204" pitchFamily="34" charset="0"/>
                <a:cs typeface="Times New Roman" panose="02020603050405020304" pitchFamily="18" charset="0"/>
              </a:rPr>
              <a:t>Where 1 is a P-dimensional vector containing only 1s and P is the number of wavelengths.</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en-GB" sz="1800" i="1" dirty="0">
                <a:effectLst/>
                <a:latin typeface="Verdana" panose="020B0604030504040204" pitchFamily="34" charset="0"/>
                <a:ea typeface="Calibri" panose="020F0502020204030204" pitchFamily="34" charset="0"/>
                <a:cs typeface="Times New Roman" panose="02020603050405020304" pitchFamily="18" charset="0"/>
              </a:rPr>
              <a:t>Note: If you apply </a:t>
            </a:r>
            <a:r>
              <a:rPr lang="en-GB" sz="1800" i="1" baseline="30000" dirty="0">
                <a:effectLst/>
                <a:latin typeface="Verdana" panose="020B0604030504040204" pitchFamily="34" charset="0"/>
                <a:ea typeface="Calibri" panose="020F0502020204030204" pitchFamily="34" charset="0"/>
                <a:cs typeface="Times New Roman" panose="02020603050405020304" pitchFamily="18" charset="0"/>
              </a:rPr>
              <a:t>1s</a:t>
            </a:r>
            <a:r>
              <a:rPr lang="en-GB" sz="1800" i="1" dirty="0">
                <a:effectLst/>
                <a:latin typeface="Verdana" panose="020B0604030504040204" pitchFamily="34" charset="0"/>
                <a:ea typeface="Calibri" panose="020F0502020204030204" pitchFamily="34" charset="0"/>
                <a:cs typeface="Times New Roman" panose="02020603050405020304" pitchFamily="18" charset="0"/>
              </a:rPr>
              <a:t>t derivative in first, it leads to a constant spectrum and then SNV is even not applicable ; but you can apply SNV first and then derivative”.  </a:t>
            </a:r>
            <a:r>
              <a:rPr lang="nl-NL" sz="1800" i="0" dirty="0">
                <a:effectLst/>
                <a:latin typeface="Verdana" panose="020B0604030504040204" pitchFamily="34" charset="0"/>
                <a:ea typeface="Calibri" panose="020F0502020204030204" pitchFamily="34" charset="0"/>
                <a:cs typeface="Times New Roman" panose="02020603050405020304" pitchFamily="18" charset="0"/>
              </a:rPr>
              <a:t>(Roger, 2019)</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dirty="0"/>
          </a:p>
          <a:p>
            <a:pPr marL="0" lvl="0" indent="0" algn="just" rtl="0">
              <a:spcBef>
                <a:spcPts val="0"/>
              </a:spcBef>
              <a:spcAft>
                <a:spcPts val="0"/>
              </a:spcAft>
              <a:buClr>
                <a:schemeClr val="dk1"/>
              </a:buClr>
              <a:buSzPts val="1200"/>
              <a:buFont typeface="Noto Sans Symbols"/>
              <a:buNone/>
            </a:pPr>
            <a:endParaRPr sz="1200" dirty="0"/>
          </a:p>
        </p:txBody>
      </p:sp>
      <p:sp>
        <p:nvSpPr>
          <p:cNvPr id="463" name="Google Shape;463;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37</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Multiplicative Scatter Correction </a:t>
            </a:r>
            <a:r>
              <a:rPr lang="en-US" b="0" i="0" u="none" strike="noStrike" dirty="0">
                <a:solidFill>
                  <a:srgbClr val="248EC2"/>
                </a:solidFill>
                <a:effectLst/>
                <a:latin typeface="Helvetica Neue"/>
                <a:hlinkClick r:id="rId3"/>
              </a:rPr>
              <a:t>(</a:t>
            </a:r>
            <a:r>
              <a:rPr lang="en-US" b="0" i="0" u="none" strike="noStrike" dirty="0" err="1">
                <a:solidFill>
                  <a:srgbClr val="248EC2"/>
                </a:solidFill>
                <a:effectLst/>
                <a:latin typeface="Helvetica Neue"/>
                <a:hlinkClick r:id="rId3"/>
              </a:rPr>
              <a:t>Geladi</a:t>
            </a:r>
            <a:r>
              <a:rPr lang="en-US" b="0" i="0" u="none" strike="noStrike" dirty="0">
                <a:solidFill>
                  <a:srgbClr val="248EC2"/>
                </a:solidFill>
                <a:effectLst/>
                <a:latin typeface="Helvetica Neue"/>
                <a:hlinkClick r:id="rId3"/>
              </a:rPr>
              <a:t> et al., 1985)</a:t>
            </a:r>
            <a:r>
              <a:rPr lang="en-US" b="0" i="0" dirty="0">
                <a:solidFill>
                  <a:srgbClr val="000000"/>
                </a:solidFill>
                <a:effectLst/>
                <a:latin typeface="Helvetica Neue"/>
              </a:rPr>
              <a:t>, as its name indicates, is typically used to compensate for light scattering effects and changes in path length. Indeed, light scattering from solid samples and emulsions can result in multiplicative deviations that are dependent on the wavelength </a:t>
            </a:r>
            <a:r>
              <a:rPr lang="en-US" b="0" i="0" u="none" strike="noStrike" dirty="0">
                <a:solidFill>
                  <a:srgbClr val="248EC2"/>
                </a:solidFill>
                <a:effectLst/>
                <a:latin typeface="Helvetica Neue"/>
                <a:hlinkClick r:id="rId4"/>
              </a:rPr>
              <a:t>(</a:t>
            </a:r>
            <a:r>
              <a:rPr lang="en-US" b="0" i="0" u="none" strike="noStrike" dirty="0" err="1">
                <a:solidFill>
                  <a:srgbClr val="248EC2"/>
                </a:solidFill>
                <a:effectLst/>
                <a:latin typeface="Helvetica Neue"/>
                <a:hlinkClick r:id="rId4"/>
              </a:rPr>
              <a:t>Heise</a:t>
            </a:r>
            <a:r>
              <a:rPr lang="en-US" b="0" i="0" u="none" strike="noStrike" dirty="0">
                <a:solidFill>
                  <a:srgbClr val="248EC2"/>
                </a:solidFill>
                <a:effectLst/>
                <a:latin typeface="Helvetica Neue"/>
                <a:hlinkClick r:id="rId4"/>
              </a:rPr>
              <a:t> &amp; </a:t>
            </a:r>
            <a:r>
              <a:rPr lang="en-US" b="0" i="0" u="none" strike="noStrike" dirty="0" err="1">
                <a:solidFill>
                  <a:srgbClr val="248EC2"/>
                </a:solidFill>
                <a:effectLst/>
                <a:latin typeface="Helvetica Neue"/>
                <a:hlinkClick r:id="rId4"/>
              </a:rPr>
              <a:t>Winzen</a:t>
            </a:r>
            <a:r>
              <a:rPr lang="en-US" b="0" i="0" u="none" strike="noStrike" dirty="0">
                <a:solidFill>
                  <a:srgbClr val="248EC2"/>
                </a:solidFill>
                <a:effectLst/>
                <a:latin typeface="Helvetica Neue"/>
                <a:hlinkClick r:id="rId4"/>
              </a:rPr>
              <a:t>, 1985)</a:t>
            </a:r>
            <a:r>
              <a:rPr lang="en-US" b="0" i="0" dirty="0">
                <a:solidFill>
                  <a:srgbClr val="000000"/>
                </a:solidFill>
                <a:effectLst/>
                <a:latin typeface="Helvetica Neue"/>
              </a:rPr>
              <a:t>. MSC minimizes these deviations by fitting a linear model between a reference spectrum and other spectra of the dataset using the linear least squares method. The reference spectrum is often chosen as the average of all spectra in the dataset. The model coefficients are used to compute the ideal (i.e. </a:t>
            </a:r>
            <a:r>
              <a:rPr lang="en-US" b="0" i="0" dirty="0" err="1">
                <a:solidFill>
                  <a:srgbClr val="000000"/>
                </a:solidFill>
                <a:effectLst/>
                <a:latin typeface="Helvetica Neue"/>
              </a:rPr>
              <a:t>msc</a:t>
            </a:r>
            <a:r>
              <a:rPr lang="en-US" b="0" i="0" dirty="0">
                <a:solidFill>
                  <a:srgbClr val="000000"/>
                </a:solidFill>
                <a:effectLst/>
                <a:latin typeface="Helvetica Neue"/>
              </a:rPr>
              <a:t> corrected) spectra. Following application of MSC, all </a:t>
            </a:r>
            <a:r>
              <a:rPr lang="en-US" b="0" i="0" dirty="0" err="1">
                <a:solidFill>
                  <a:srgbClr val="000000"/>
                </a:solidFill>
                <a:effectLst/>
                <a:latin typeface="Helvetica Neue"/>
              </a:rPr>
              <a:t>spctra</a:t>
            </a:r>
            <a:r>
              <a:rPr lang="en-US" b="0" i="0" dirty="0">
                <a:solidFill>
                  <a:srgbClr val="000000"/>
                </a:solidFill>
                <a:effectLst/>
                <a:latin typeface="Helvetica Neue"/>
              </a:rPr>
              <a:t> appear to have the same absorbance level. MSC and </a:t>
            </a:r>
            <a:r>
              <a:rPr lang="en-US" b="0" i="0" u="none" strike="noStrike" dirty="0">
                <a:solidFill>
                  <a:srgbClr val="248EC2"/>
                </a:solidFill>
                <a:effectLst/>
                <a:latin typeface="Helvetica Neue"/>
                <a:hlinkClick r:id="rId5"/>
              </a:rPr>
              <a:t>SNV</a:t>
            </a:r>
            <a:r>
              <a:rPr lang="en-US" b="0" i="0" dirty="0">
                <a:solidFill>
                  <a:srgbClr val="000000"/>
                </a:solidFill>
                <a:effectLst/>
                <a:latin typeface="Helvetica Neue"/>
              </a:rPr>
              <a:t> usually lead to similar results. However, as mentioned, MSC requires the use of a reference spectrum while SNV does not.</a:t>
            </a:r>
          </a:p>
          <a:p>
            <a:endParaRPr lang="en-US" b="0" i="0" dirty="0">
              <a:solidFill>
                <a:srgbClr val="000000"/>
              </a:solidFill>
              <a:effectLst/>
              <a:latin typeface="Helvetica Neue"/>
            </a:endParaRPr>
          </a:p>
          <a:p>
            <a:endParaRPr lang="en-US" b="0" i="0" dirty="0">
              <a:solidFill>
                <a:srgbClr val="000000"/>
              </a:solidFill>
              <a:effectLst/>
              <a:latin typeface="Helvetica Neue"/>
            </a:endParaRPr>
          </a:p>
          <a:p>
            <a:endParaRPr lang="en-US" b="0" i="0" dirty="0">
              <a:solidFill>
                <a:srgbClr val="000000"/>
              </a:solidFill>
              <a:effectLst/>
              <a:latin typeface="Helvetica Neue"/>
            </a:endParaRPr>
          </a:p>
          <a:p>
            <a:pPr algn="l" fontAlgn="base"/>
            <a:r>
              <a:rPr lang="en-US" b="0" i="0" dirty="0">
                <a:solidFill>
                  <a:srgbClr val="444444"/>
                </a:solidFill>
                <a:effectLst/>
                <a:latin typeface="Open Sans" panose="020B0606030504020204" pitchFamily="34" charset="0"/>
              </a:rPr>
              <a:t>MSC requires a reference spectrum to start with. This is the most important difference between MSC and SNV. The reference spectrum is ideally a spectrum free of scattering effects.</a:t>
            </a:r>
          </a:p>
          <a:p>
            <a:pPr algn="l" fontAlgn="base"/>
            <a:r>
              <a:rPr lang="en-US" b="0" i="0" dirty="0">
                <a:solidFill>
                  <a:srgbClr val="444444"/>
                </a:solidFill>
                <a:effectLst/>
                <a:latin typeface="Open Sans" panose="020B0606030504020204" pitchFamily="34" charset="0"/>
              </a:rPr>
              <a:t>Now, as you can gather, getting our hands on a spectrum that is free of unwanted scattering effects is not easy, definitely not across all wavelengths we are interested in. For this reason, if the data is reasonably well behaved, we can take the average spectrum to be a close approximation to the ideal spectrum we are after. Particle size and path length effects should vary randomly from sample to sample, and therefore the average should reasonably reduce these effects, at least in the approximations that these effects are genuinely random. This is the main assumption behind MSC.</a:t>
            </a:r>
          </a:p>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38</a:t>
            </a:fld>
            <a:endParaRPr lang="nl-NL"/>
          </a:p>
        </p:txBody>
      </p:sp>
    </p:spTree>
    <p:extLst>
      <p:ext uri="{BB962C8B-B14F-4D97-AF65-F5344CB8AC3E}">
        <p14:creationId xmlns:p14="http://schemas.microsoft.com/office/powerpoint/2010/main" val="1613637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F1F1F"/>
              </a:solidFill>
              <a:effectLst/>
              <a:latin typeface="ElsevierGulliver"/>
            </a:endParaRPr>
          </a:p>
          <a:p>
            <a:r>
              <a:rPr lang="en-US" b="0" i="0" dirty="0">
                <a:solidFill>
                  <a:srgbClr val="1F1F1F"/>
                </a:solidFill>
                <a:effectLst/>
                <a:latin typeface="ElsevierGulliver"/>
              </a:rPr>
              <a:t>MSC:   </a:t>
            </a:r>
            <a:r>
              <a:rPr lang="en-US" dirty="0"/>
              <a:t>an approximation of each spectrum by its average spectrum and a constant baseline. Sometimes this  is not sufficient.</a:t>
            </a:r>
            <a:endParaRPr lang="en-US" b="0" i="0" dirty="0">
              <a:solidFill>
                <a:srgbClr val="1F1F1F"/>
              </a:solidFill>
              <a:effectLst/>
              <a:latin typeface="ElsevierGulliver"/>
            </a:endParaRPr>
          </a:p>
          <a:p>
            <a:endParaRPr lang="en-US" b="0" i="0" dirty="0">
              <a:solidFill>
                <a:srgbClr val="1F1F1F"/>
              </a:solidFill>
              <a:effectLst/>
              <a:latin typeface="ElsevierGulliver"/>
            </a:endParaRPr>
          </a:p>
          <a:p>
            <a:r>
              <a:rPr lang="en-US" dirty="0"/>
              <a:t>. It is interesting to note that in Eq. (8) the interesting part, namely the biochemical differences among the spectra, is expressed by the residual</a:t>
            </a:r>
          </a:p>
          <a:p>
            <a:endParaRPr lang="en-US" b="0" i="0" dirty="0">
              <a:solidFill>
                <a:srgbClr val="1F1F1F"/>
              </a:solidFill>
              <a:effectLst/>
              <a:latin typeface="ElsevierGulliver"/>
            </a:endParaRPr>
          </a:p>
          <a:p>
            <a:endParaRPr lang="en-US" b="0" i="0" dirty="0">
              <a:solidFill>
                <a:srgbClr val="1F1F1F"/>
              </a:solidFill>
              <a:effectLst/>
              <a:latin typeface="ElsevierGulliver"/>
            </a:endParaRPr>
          </a:p>
          <a:p>
            <a:r>
              <a:rPr lang="en-US" dirty="0"/>
              <a:t>The part of the spectra that is not taken into account by the model is assigned to the term </a:t>
            </a:r>
            <a:r>
              <a:rPr lang="en-US" dirty="0" err="1"/>
              <a:t>eð</a:t>
            </a:r>
            <a:r>
              <a:rPr lang="en-US" dirty="0"/>
              <a:t> Þ ν~ in Eq. (10). Thus, the residual </a:t>
            </a:r>
            <a:r>
              <a:rPr lang="en-US" dirty="0" err="1"/>
              <a:t>eð</a:t>
            </a:r>
            <a:r>
              <a:rPr lang="en-US" dirty="0"/>
              <a:t> Þ ν~ contains the interesting chemical differences between the samples.</a:t>
            </a:r>
          </a:p>
          <a:p>
            <a:endParaRPr lang="en-US" b="0" i="0" dirty="0">
              <a:solidFill>
                <a:srgbClr val="1F1F1F"/>
              </a:solidFill>
              <a:effectLst/>
              <a:latin typeface="ElsevierGulliver"/>
            </a:endParaRPr>
          </a:p>
          <a:p>
            <a:endParaRPr lang="en-US" b="0" i="0" dirty="0">
              <a:solidFill>
                <a:srgbClr val="1F1F1F"/>
              </a:solidFill>
              <a:effectLst/>
              <a:latin typeface="ElsevierGulliver"/>
            </a:endParaRPr>
          </a:p>
          <a:p>
            <a:endParaRPr lang="en-US" b="0" i="0" dirty="0">
              <a:solidFill>
                <a:srgbClr val="1F1F1F"/>
              </a:solidFill>
              <a:effectLst/>
              <a:latin typeface="ElsevierGulliver"/>
            </a:endParaRPr>
          </a:p>
          <a:p>
            <a:r>
              <a:rPr lang="en-US" dirty="0"/>
              <a:t>e, in absorption spectroscopy the multiplicative effect is proportional to the effective optical path length</a:t>
            </a:r>
            <a:endParaRPr lang="en-US" b="0" i="0" dirty="0">
              <a:solidFill>
                <a:srgbClr val="1F1F1F"/>
              </a:solidFill>
              <a:effectLst/>
              <a:latin typeface="ElsevierGulliver"/>
            </a:endParaRPr>
          </a:p>
          <a:p>
            <a:endParaRPr lang="en-US" b="0" i="0" dirty="0">
              <a:solidFill>
                <a:srgbClr val="1F1F1F"/>
              </a:solidFill>
              <a:effectLst/>
              <a:latin typeface="ElsevierGulliver"/>
            </a:endParaRPr>
          </a:p>
          <a:p>
            <a:r>
              <a:rPr lang="en-US" b="0" i="0" dirty="0">
                <a:solidFill>
                  <a:srgbClr val="1F1F1F"/>
                </a:solidFill>
                <a:effectLst/>
                <a:latin typeface="ElsevierGulliver"/>
              </a:rPr>
              <a:t>The framework of EMSC allows, apart from basic preprocessing as baseline correction and normalization, to separate and quantify different types of chemical and physical variations in </a:t>
            </a:r>
            <a:r>
              <a:rPr lang="en-US" b="0" i="0" dirty="0">
                <a:solidFill>
                  <a:srgbClr val="1F1F1F"/>
                </a:solidFill>
                <a:effectLst/>
                <a:latin typeface="ElsevierGulliver"/>
                <a:hlinkClick r:id="rId3" tooltip="Learn more about vibrational spectra from ScienceDirect's AI-generated Topic Pages"/>
              </a:rPr>
              <a:t>vibrational spectra</a:t>
            </a:r>
            <a:r>
              <a:rPr lang="en-US" b="0" i="0" dirty="0">
                <a:solidFill>
                  <a:srgbClr val="1F1F1F"/>
                </a:solidFill>
                <a:effectLst/>
                <a:latin typeface="ElsevierGulliver"/>
              </a:rPr>
              <a:t>. EMSC thus enables the user to study these different effects separately.</a:t>
            </a:r>
          </a:p>
          <a:p>
            <a:endParaRPr lang="en-US" b="0" i="0" dirty="0">
              <a:solidFill>
                <a:srgbClr val="1F1F1F"/>
              </a:solidFill>
              <a:effectLst/>
              <a:latin typeface="ElsevierGulliver"/>
            </a:endParaRPr>
          </a:p>
          <a:p>
            <a:endParaRPr lang="en-US" b="0" i="0" dirty="0">
              <a:solidFill>
                <a:srgbClr val="1F1F1F"/>
              </a:solidFill>
              <a:effectLst/>
              <a:latin typeface="ElsevierGulliver"/>
            </a:endParaRPr>
          </a:p>
          <a:p>
            <a:r>
              <a:rPr lang="en-US" b="0" i="0" dirty="0">
                <a:solidFill>
                  <a:srgbClr val="1F1F1F"/>
                </a:solidFill>
                <a:effectLst/>
                <a:latin typeface="ElsevierGulliver"/>
              </a:rPr>
              <a:t>Preprocessing methods in vibrational spectroscopy may be divided into two categories, namely filtering methods and model-based methods. The filtering methods, like calculating second derivatives or performing vector normalization, simply transform spectra into a presumably “better” version of the same data, removing some undesired types of variation. Model-based methods, on the other hand, allow for quantifying and separating between the different types of physical and chemical variations in the spectra. Hence, the information filtered is not lost, but statistical estimates of the mathematical parameters involved in the filtering are obtained and can be used to study the different effects separately</a:t>
            </a:r>
          </a:p>
          <a:p>
            <a:endParaRPr lang="en-US" b="0" i="0" dirty="0">
              <a:solidFill>
                <a:srgbClr val="1F1F1F"/>
              </a:solidFill>
              <a:effectLst/>
              <a:latin typeface="ElsevierGulliver"/>
            </a:endParaRPr>
          </a:p>
          <a:p>
            <a:r>
              <a:rPr lang="en-US" b="0" i="0" dirty="0">
                <a:solidFill>
                  <a:srgbClr val="1F1F1F"/>
                </a:solidFill>
                <a:effectLst/>
                <a:latin typeface="ElsevierGulliver"/>
              </a:rPr>
              <a:t>EMSC has been shown to be a reliable tool to correct for additive baseline effects, multiplicative scaling effects, and interference effects. </a:t>
            </a:r>
          </a:p>
        </p:txBody>
      </p:sp>
      <p:sp>
        <p:nvSpPr>
          <p:cNvPr id="4" name="Slide Number Placeholder 3"/>
          <p:cNvSpPr>
            <a:spLocks noGrp="1"/>
          </p:cNvSpPr>
          <p:nvPr>
            <p:ph type="sldNum" sz="quarter" idx="5"/>
          </p:nvPr>
        </p:nvSpPr>
        <p:spPr/>
        <p:txBody>
          <a:bodyPr/>
          <a:lstStyle/>
          <a:p>
            <a:fld id="{55D45D2F-C69D-4D90-B22B-9B2DC58DBD55}" type="slidenum">
              <a:rPr lang="nl-NL" smtClean="0"/>
              <a:t>39</a:t>
            </a:fld>
            <a:endParaRPr lang="nl-NL"/>
          </a:p>
        </p:txBody>
      </p:sp>
    </p:spTree>
    <p:extLst>
      <p:ext uri="{BB962C8B-B14F-4D97-AF65-F5344CB8AC3E}">
        <p14:creationId xmlns:p14="http://schemas.microsoft.com/office/powerpoint/2010/main" val="4115847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7" name="Google Shape;112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s-ES" u="sng" dirty="0"/>
              <a:t>Además, s</a:t>
            </a:r>
            <a:r>
              <a:rPr lang="es-ES" dirty="0"/>
              <a:t>i se construye un modelo con la intensión de ser utilizado en rutina, es generalmente más eficaz y económico, tener que medir solo algunas variables.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s-ES" dirty="0"/>
              <a:t>A pesar de que algunos métodos como PLS puede tolerar la redundancia de variables.</a:t>
            </a:r>
          </a:p>
          <a:p>
            <a:pPr marL="0" lvl="0" indent="0" algn="l" rtl="0">
              <a:spcBef>
                <a:spcPts val="0"/>
              </a:spcBef>
              <a:spcAft>
                <a:spcPts val="0"/>
              </a:spcAft>
              <a:buNone/>
            </a:pPr>
            <a:endParaRPr lang="es-ES" dirty="0"/>
          </a:p>
          <a:p>
            <a:pPr algn="l"/>
            <a:r>
              <a:rPr lang="en-US" b="0" i="0" dirty="0">
                <a:solidFill>
                  <a:srgbClr val="374151"/>
                </a:solidFill>
                <a:effectLst/>
                <a:latin typeface="Söhne"/>
              </a:rPr>
              <a:t>Predictive models use relationships between one or more features to predict the value of a response feature, such as power.</a:t>
            </a:r>
          </a:p>
          <a:p>
            <a:pPr algn="l"/>
            <a:r>
              <a:rPr lang="en-US" b="0" i="0" dirty="0">
                <a:solidFill>
                  <a:srgbClr val="374151"/>
                </a:solidFill>
                <a:effectLst/>
                <a:latin typeface="Söhne"/>
              </a:rPr>
              <a:t>However, including additional predictors like the color of the car that are unrelated to the response will not provide additional benefits and may even affect the model's performance.</a:t>
            </a:r>
          </a:p>
          <a:p>
            <a:pPr algn="l"/>
            <a:r>
              <a:rPr lang="en-US" b="0" i="0" dirty="0">
                <a:solidFill>
                  <a:srgbClr val="374151"/>
                </a:solidFill>
                <a:effectLst/>
                <a:latin typeface="Söhne"/>
              </a:rPr>
              <a:t>The goal of feature selection is to enhance your model by retaining only the features that add value and discarding the rest.</a:t>
            </a:r>
          </a:p>
          <a:p>
            <a:pPr algn="l"/>
            <a:r>
              <a:rPr lang="en-US" b="0" i="0" dirty="0">
                <a:solidFill>
                  <a:srgbClr val="374151"/>
                </a:solidFill>
                <a:effectLst/>
                <a:latin typeface="Söhne"/>
              </a:rPr>
              <a:t>The resulting model will also be simpler to interpret and more computationally efficient.</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128" name="Google Shape;112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42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9" name="Google Shape;103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r>
              <a:rPr lang="en-US" b="0" i="0" dirty="0">
                <a:solidFill>
                  <a:srgbClr val="374151"/>
                </a:solidFill>
                <a:effectLst/>
                <a:latin typeface="Söhne"/>
              </a:rPr>
              <a:t>For example, consider this dataset containing information about hospital patients, with one row for each individual.</a:t>
            </a:r>
          </a:p>
          <a:p>
            <a:pPr algn="l"/>
            <a:r>
              <a:rPr lang="en-US" b="0" i="0" dirty="0">
                <a:solidFill>
                  <a:srgbClr val="374151"/>
                </a:solidFill>
                <a:effectLst/>
                <a:latin typeface="Söhne"/>
              </a:rPr>
              <a:t>The initial question is, "Is it possible to accurately classify the health status of each individual from the raw variables of age, height, weight, and location?" To start, we can input the raw variables into a model and attempt to compare, for instance, health status with weight or height.</a:t>
            </a:r>
          </a:p>
          <a:p>
            <a:pPr algn="l"/>
            <a:r>
              <a:rPr lang="en-US" b="0" i="0" dirty="0">
                <a:solidFill>
                  <a:srgbClr val="374151"/>
                </a:solidFill>
                <a:effectLst/>
                <a:latin typeface="Söhne"/>
              </a:rPr>
              <a:t>However, a quick visualization reveals that these variables on their own are not good for predicting health status because there is no clear correlation. So, what can we do?</a:t>
            </a:r>
          </a:p>
          <a:p>
            <a:pPr algn="l"/>
            <a:r>
              <a:rPr lang="en-US" b="0" i="0" dirty="0">
                <a:solidFill>
                  <a:srgbClr val="374151"/>
                </a:solidFill>
                <a:effectLst/>
                <a:latin typeface="Söhne"/>
              </a:rPr>
              <a:t>Well, you can begin the process of feature engineering. It is possible to enhance a model's predictive power by applying </a:t>
            </a:r>
            <a:r>
              <a:rPr lang="en-US" sz="2000" b="1" i="0" dirty="0">
                <a:solidFill>
                  <a:srgbClr val="FF0000"/>
                </a:solidFill>
                <a:effectLst/>
                <a:latin typeface="Söhne"/>
              </a:rPr>
              <a:t>domain knowledge </a:t>
            </a:r>
            <a:r>
              <a:rPr lang="en-US" b="0" i="0" dirty="0">
                <a:solidFill>
                  <a:srgbClr val="374151"/>
                </a:solidFill>
                <a:effectLst/>
                <a:latin typeface="Söhne"/>
              </a:rPr>
              <a:t>to generate useful features. There might be many features that are better predictors of a patient's health status than the original variables on their own. Visualizing the BMI (Body Mass Index) shows that it is indeed more correlated with the patient's health status than weight or height alone.</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000000"/>
                </a:solidFill>
                <a:effectLst/>
                <a:latin typeface="Söhne"/>
              </a:rPr>
              <a:t>The second approach of discretization involves dividing the data into groups using a numerical variable. This can be helpful because sometimes the important aspect of a variable is not its exact value but the range in which it exists.</a:t>
            </a:r>
          </a:p>
          <a:p>
            <a:pPr algn="l"/>
            <a:r>
              <a:rPr lang="en-US" b="0" i="0" dirty="0">
                <a:solidFill>
                  <a:srgbClr val="000000"/>
                </a:solidFill>
                <a:effectLst/>
                <a:latin typeface="Söhne"/>
              </a:rPr>
              <a:t>For instance, the age variable naturally lends itself to grouping patients into three categories: child, adult, and senior. You can then add this categorical variable as a new feature to the table.</a:t>
            </a:r>
          </a:p>
          <a:p>
            <a:pPr algn="l"/>
            <a:r>
              <a:rPr lang="en-US" b="1" i="0" dirty="0">
                <a:solidFill>
                  <a:srgbClr val="000000"/>
                </a:solidFill>
                <a:effectLst/>
                <a:latin typeface="Söhne"/>
              </a:rPr>
              <a:t>Discretization is the process by which we can transform continuous variables, models, or functions into a discrete form. This is done by creating a set of continuous intervals (bins) that span the range of our desired variable, model, or function.</a:t>
            </a:r>
          </a:p>
          <a:p>
            <a:pPr algn="l"/>
            <a:r>
              <a:rPr lang="en-US" b="1" i="0" dirty="0">
                <a:solidFill>
                  <a:srgbClr val="000000"/>
                </a:solidFill>
                <a:effectLst/>
                <a:latin typeface="Söhne"/>
              </a:rPr>
              <a:t>Why Discretization is Important: Mathematical problems with continuous data have an infinite number of degrees of freedom. Sometimes, it's necessary to limit these degrees of freedom because calculations cannot go on indefinitely.</a:t>
            </a:r>
          </a:p>
          <a:p>
            <a:pPr algn="l"/>
            <a:r>
              <a:rPr lang="en-US" b="0" i="0" dirty="0">
                <a:solidFill>
                  <a:srgbClr val="000000"/>
                </a:solidFill>
                <a:effectLst/>
                <a:latin typeface="Söhne"/>
              </a:rPr>
              <a:t>It is often easier to understand continuous data (like weight) when they are divided and stored in meaningful categories or groups.</a:t>
            </a:r>
          </a:p>
          <a:p>
            <a:pPr algn="l"/>
            <a:endParaRPr lang="en-US" b="0" i="0" dirty="0">
              <a:solidFill>
                <a:srgbClr val="000000"/>
              </a:solidFill>
              <a:effectLst/>
              <a:latin typeface="Söhne"/>
            </a:endParaRPr>
          </a:p>
          <a:p>
            <a:pPr algn="l"/>
            <a:endParaRPr lang="en-US" b="0" i="0" dirty="0">
              <a:solidFill>
                <a:srgbClr val="000000"/>
              </a:solidFill>
              <a:effectLst/>
              <a:latin typeface="Söhne"/>
            </a:endParaRPr>
          </a:p>
          <a:p>
            <a:pPr algn="l"/>
            <a:endParaRPr lang="en-US" b="0" i="0" dirty="0">
              <a:solidFill>
                <a:srgbClr val="000000"/>
              </a:solidFill>
              <a:effectLst/>
              <a:latin typeface="Söhne"/>
            </a:endParaRPr>
          </a:p>
          <a:p>
            <a:pPr marL="0" lvl="0" indent="0" algn="l" rtl="0">
              <a:spcBef>
                <a:spcPts val="0"/>
              </a:spcBef>
              <a:spcAft>
                <a:spcPts val="0"/>
              </a:spcAft>
              <a:buNone/>
            </a:pPr>
            <a:endParaRPr dirty="0"/>
          </a:p>
          <a:p>
            <a:pPr algn="l"/>
            <a:r>
              <a:rPr lang="en-US" b="0" i="0" dirty="0">
                <a:solidFill>
                  <a:srgbClr val="374151"/>
                </a:solidFill>
                <a:effectLst/>
                <a:latin typeface="Söhne"/>
              </a:rPr>
              <a:t>Finally, the third approach is to summarize groups within your data. For example, how does a patient's weight compare to the rest of their age group? To find out, calculate the average weight for each category.</a:t>
            </a:r>
          </a:p>
          <a:p>
            <a:pPr algn="l"/>
            <a:r>
              <a:rPr lang="en-US" b="0" i="0" dirty="0">
                <a:solidFill>
                  <a:srgbClr val="374151"/>
                </a:solidFill>
                <a:effectLst/>
                <a:latin typeface="Söhne"/>
              </a:rPr>
              <a:t>Then, append this result to your table as a new variable. Next, you can calculate the difference between each individual's weight and the average.</a:t>
            </a:r>
          </a:p>
          <a:p>
            <a:pPr algn="l"/>
            <a:r>
              <a:rPr lang="en-US" b="0" i="0" dirty="0">
                <a:solidFill>
                  <a:srgbClr val="374151"/>
                </a:solidFill>
                <a:effectLst/>
                <a:latin typeface="Söhne"/>
              </a:rPr>
              <a:t>Each of these approaches can be applied to any dataset. However, the exact implementation depends on your knowledge of the data itself. In theory, you can generate an infinite number of new features, but only a few will prove to be truly useful.</a:t>
            </a: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040" name="Google Shape;104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43</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fontScale="47500" lnSpcReduction="20000"/>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s-ES" dirty="0"/>
              <a:t> </a:t>
            </a:r>
            <a:endParaRPr dirty="0"/>
          </a:p>
          <a:p>
            <a:pPr marL="0" lvl="0" indent="0" algn="l" rtl="0">
              <a:spcBef>
                <a:spcPts val="0"/>
              </a:spcBef>
              <a:spcAft>
                <a:spcPts val="0"/>
              </a:spcAft>
              <a:buNone/>
            </a:pPr>
            <a:r>
              <a:rPr lang="es-ES" dirty="0"/>
              <a:t>Hay tres tipos de métodos de selección de funciones, envoltorio, incrustado y filtro.</a:t>
            </a:r>
          </a:p>
          <a:p>
            <a:pPr marL="0" lvl="0" indent="0" algn="l" rtl="0">
              <a:spcBef>
                <a:spcPts val="0"/>
              </a:spcBef>
              <a:spcAft>
                <a:spcPts val="0"/>
              </a:spcAft>
              <a:buNone/>
            </a:pPr>
            <a:endParaRPr lang="es-ES" dirty="0"/>
          </a:p>
          <a:p>
            <a:pPr marL="0" lvl="0" indent="0" algn="l" rtl="0">
              <a:spcBef>
                <a:spcPts val="0"/>
              </a:spcBef>
              <a:spcAft>
                <a:spcPts val="0"/>
              </a:spcAft>
              <a:buNone/>
            </a:pPr>
            <a:endParaRPr lang="es-ES" dirty="0"/>
          </a:p>
          <a:p>
            <a:pPr algn="l"/>
            <a:r>
              <a:rPr lang="en-US" b="1" i="0" dirty="0">
                <a:solidFill>
                  <a:srgbClr val="374151"/>
                </a:solidFill>
                <a:effectLst/>
                <a:latin typeface="Söhne"/>
              </a:rPr>
              <a:t>FILTER METHODS.</a:t>
            </a:r>
            <a:endParaRPr lang="en-US" b="0" i="0" dirty="0">
              <a:solidFill>
                <a:srgbClr val="374151"/>
              </a:solidFill>
              <a:effectLst/>
              <a:latin typeface="Söhne"/>
            </a:endParaRPr>
          </a:p>
          <a:p>
            <a:pPr algn="l"/>
            <a:r>
              <a:rPr lang="en-US" b="0" i="0" dirty="0">
                <a:solidFill>
                  <a:srgbClr val="374151"/>
                </a:solidFill>
                <a:effectLst/>
                <a:latin typeface="Söhne"/>
              </a:rPr>
              <a:t>Filter methods are used before training the model. They are based on the statistical properties of the predictors and their relationship with the response.</a:t>
            </a:r>
          </a:p>
          <a:p>
            <a:pPr algn="l"/>
            <a:r>
              <a:rPr lang="en-US" b="1" i="0" dirty="0">
                <a:solidFill>
                  <a:srgbClr val="374151"/>
                </a:solidFill>
                <a:effectLst/>
                <a:latin typeface="Söhne"/>
              </a:rPr>
              <a:t>FILTERS:</a:t>
            </a:r>
            <a:r>
              <a:rPr lang="en-US" b="0" i="0" dirty="0">
                <a:solidFill>
                  <a:srgbClr val="374151"/>
                </a:solidFill>
                <a:effectLst/>
                <a:latin typeface="Söhne"/>
              </a:rPr>
              <a:t> Filters are used for a preliminary variable selection before more sophisticated methods. That is, they are typically used in combination with wrapper and embedded methods.</a:t>
            </a:r>
          </a:p>
          <a:p>
            <a:pPr algn="l"/>
            <a:r>
              <a:rPr lang="en-US" b="0" i="0" dirty="0">
                <a:solidFill>
                  <a:srgbClr val="374151"/>
                </a:solidFill>
                <a:effectLst/>
                <a:latin typeface="Söhne"/>
              </a:rPr>
              <a:t>They involve evaluating the intrinsic characteristics of the data independently of the specific problem considered. They can be applied regardless of the model.</a:t>
            </a:r>
          </a:p>
          <a:p>
            <a:pPr marL="0" lvl="0" indent="0" algn="l" rtl="0">
              <a:spcBef>
                <a:spcPts val="0"/>
              </a:spcBef>
              <a:spcAft>
                <a:spcPts val="0"/>
              </a:spcAft>
              <a:buNone/>
            </a:pPr>
            <a:endParaRPr lang="es-ES" dirty="0"/>
          </a:p>
          <a:p>
            <a:pPr marL="0" lvl="0" indent="0" algn="l" rtl="0">
              <a:spcBef>
                <a:spcPts val="0"/>
              </a:spcBef>
              <a:spcAft>
                <a:spcPts val="0"/>
              </a:spcAft>
              <a:buNone/>
            </a:pPr>
            <a:endParaRPr lang="es-ES" dirty="0"/>
          </a:p>
          <a:p>
            <a:pPr marL="0" lvl="0" indent="0" algn="l" rtl="0">
              <a:spcBef>
                <a:spcPts val="0"/>
              </a:spcBef>
              <a:spcAft>
                <a:spcPts val="0"/>
              </a:spcAft>
              <a:buNone/>
            </a:pPr>
            <a:r>
              <a:rPr lang="en-US" b="0" i="0" dirty="0">
                <a:solidFill>
                  <a:srgbClr val="374151"/>
                </a:solidFill>
                <a:effectLst/>
                <a:latin typeface="Söhne"/>
              </a:rPr>
              <a:t>Select a significance level α (e.g., α = 0.20 or α = 0.157). • Conduct K univariate models. • Use all variables in a multivariate model with a univariate p-value &lt; α. • Sometimes followed by backward elimination.</a:t>
            </a:r>
          </a:p>
          <a:p>
            <a:pPr marL="0" lvl="0" indent="0" algn="l" rtl="0">
              <a:spcBef>
                <a:spcPts val="0"/>
              </a:spcBef>
              <a:spcAft>
                <a:spcPts val="0"/>
              </a:spcAft>
              <a:buNone/>
            </a:pPr>
            <a:r>
              <a:rPr lang="en-US" b="0" i="0" dirty="0">
                <a:solidFill>
                  <a:srgbClr val="374151"/>
                </a:solidFill>
                <a:effectLst/>
                <a:latin typeface="Söhne"/>
              </a:rPr>
              <a:t>Simple method, can be calculated by any computer, but it only works properly with </a:t>
            </a:r>
            <a:r>
              <a:rPr lang="en-US" b="1" i="0" dirty="0">
                <a:solidFill>
                  <a:srgbClr val="374151"/>
                </a:solidFill>
                <a:effectLst/>
                <a:latin typeface="Söhne"/>
              </a:rPr>
              <a:t>UNCORRELATED VARIABLES</a:t>
            </a:r>
            <a:endParaRPr b="1" dirty="0"/>
          </a:p>
          <a:p>
            <a:pPr marL="0" lvl="0" indent="0" algn="l" rtl="0">
              <a:spcBef>
                <a:spcPts val="0"/>
              </a:spcBef>
              <a:spcAft>
                <a:spcPts val="0"/>
              </a:spcAft>
              <a:buNone/>
            </a:pPr>
            <a:endParaRPr lang="nl-NL" dirty="0"/>
          </a:p>
          <a:p>
            <a:pPr algn="l"/>
            <a:r>
              <a:rPr lang="en-US" b="1" i="0" dirty="0">
                <a:solidFill>
                  <a:srgbClr val="111111"/>
                </a:solidFill>
                <a:effectLst/>
                <a:latin typeface="Helvetica" panose="020B0604020202020204" pitchFamily="34" charset="0"/>
              </a:rPr>
              <a:t> A Filter method Example: Variance Thresholds</a:t>
            </a:r>
            <a:endParaRPr lang="en-US" b="0" i="0" dirty="0">
              <a:solidFill>
                <a:srgbClr val="111111"/>
              </a:solidFill>
              <a:effectLst/>
              <a:latin typeface="Helvetica" panose="020B0604020202020204" pitchFamily="34" charset="0"/>
            </a:endParaRPr>
          </a:p>
          <a:p>
            <a:pPr algn="l"/>
            <a:r>
              <a:rPr lang="en-US" b="1" i="0" dirty="0">
                <a:solidFill>
                  <a:srgbClr val="111111"/>
                </a:solidFill>
                <a:effectLst/>
                <a:latin typeface="Helvetica" panose="020B0604020202020204" pitchFamily="34" charset="0"/>
              </a:rPr>
              <a:t>Here, we simply compute the variance of each feature, and we select the subset of features based on a user-specified threshold. E.g., “keep all features that have a variance greater or equal to </a:t>
            </a:r>
            <a:r>
              <a:rPr lang="en-US" b="1" i="1" dirty="0">
                <a:solidFill>
                  <a:srgbClr val="111111"/>
                </a:solidFill>
                <a:effectLst/>
                <a:latin typeface="Helvetica" panose="020B0604020202020204" pitchFamily="34" charset="0"/>
              </a:rPr>
              <a:t>x</a:t>
            </a:r>
            <a:r>
              <a:rPr lang="en-US" b="1" i="0" dirty="0">
                <a:solidFill>
                  <a:srgbClr val="111111"/>
                </a:solidFill>
                <a:effectLst/>
                <a:latin typeface="Helvetica" panose="020B0604020202020204" pitchFamily="34" charset="0"/>
              </a:rPr>
              <a:t>” or “keep the </a:t>
            </a:r>
            <a:r>
              <a:rPr lang="en-US" b="1" i="0" dirty="0" err="1">
                <a:solidFill>
                  <a:srgbClr val="111111"/>
                </a:solidFill>
                <a:effectLst/>
                <a:latin typeface="Helvetica" panose="020B0604020202020204" pitchFamily="34" charset="0"/>
              </a:rPr>
              <a:t>the</a:t>
            </a:r>
            <a:r>
              <a:rPr lang="en-US" b="1" i="0" dirty="0">
                <a:solidFill>
                  <a:srgbClr val="111111"/>
                </a:solidFill>
                <a:effectLst/>
                <a:latin typeface="Helvetica" panose="020B0604020202020204" pitchFamily="34" charset="0"/>
              </a:rPr>
              <a:t> top </a:t>
            </a:r>
            <a:r>
              <a:rPr lang="en-US" b="1" i="1" dirty="0">
                <a:solidFill>
                  <a:srgbClr val="111111"/>
                </a:solidFill>
                <a:effectLst/>
                <a:latin typeface="Helvetica" panose="020B0604020202020204" pitchFamily="34" charset="0"/>
              </a:rPr>
              <a:t>k</a:t>
            </a:r>
            <a:r>
              <a:rPr lang="en-US" b="1" i="0" dirty="0">
                <a:solidFill>
                  <a:srgbClr val="111111"/>
                </a:solidFill>
                <a:effectLst/>
                <a:latin typeface="Helvetica" panose="020B0604020202020204" pitchFamily="34" charset="0"/>
              </a:rPr>
              <a:t> features with the largest variance.” We assume that features with a higher variance may contain more useful information, but note that we are not taking the relationship between feature variables or feature and target variables into account, which is one of the drawbacks of filter methods.</a:t>
            </a:r>
          </a:p>
          <a:p>
            <a:pPr marL="0" lvl="0" indent="0" algn="l" rtl="0">
              <a:spcBef>
                <a:spcPts val="0"/>
              </a:spcBef>
              <a:spcAft>
                <a:spcPts val="0"/>
              </a:spcAft>
              <a:buNone/>
            </a:pPr>
            <a:endParaRPr lang="nl-NL" dirty="0"/>
          </a:p>
          <a:p>
            <a:pPr marL="0" lvl="0" indent="0" algn="l" rtl="0">
              <a:spcBef>
                <a:spcPts val="0"/>
              </a:spcBef>
              <a:spcAft>
                <a:spcPts val="0"/>
              </a:spcAft>
              <a:buNone/>
            </a:pPr>
            <a:endParaRPr lang="nl-NL" dirty="0"/>
          </a:p>
          <a:p>
            <a:pPr algn="l"/>
            <a:r>
              <a:rPr lang="en-US" b="1" i="0" dirty="0">
                <a:solidFill>
                  <a:srgbClr val="374151"/>
                </a:solidFill>
                <a:effectLst/>
                <a:latin typeface="Söhne"/>
              </a:rPr>
              <a:t>Forward Selection:</a:t>
            </a:r>
            <a:endParaRPr lang="en-US"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Select a significance level α1.</a:t>
            </a:r>
          </a:p>
          <a:p>
            <a:pPr algn="l">
              <a:buFont typeface="+mj-lt"/>
              <a:buAutoNum type="arabicPeriod"/>
            </a:pPr>
            <a:r>
              <a:rPr lang="en-US" b="0" i="0" dirty="0">
                <a:solidFill>
                  <a:srgbClr val="374151"/>
                </a:solidFill>
                <a:effectLst/>
                <a:latin typeface="Söhne"/>
              </a:rPr>
              <a:t>Estimate the model.</a:t>
            </a:r>
          </a:p>
          <a:p>
            <a:pPr algn="l">
              <a:buFont typeface="+mj-lt"/>
              <a:buAutoNum type="arabicPeriod"/>
            </a:pPr>
            <a:r>
              <a:rPr lang="en-US" b="0" i="0" dirty="0">
                <a:solidFill>
                  <a:srgbClr val="374151"/>
                </a:solidFill>
                <a:effectLst/>
                <a:latin typeface="Söhne"/>
              </a:rPr>
              <a:t>Repeat:</a:t>
            </a:r>
          </a:p>
          <a:p>
            <a:pPr marL="742950" lvl="1" indent="-285750" algn="l">
              <a:buFont typeface="+mj-lt"/>
              <a:buAutoNum type="arabicPeriod"/>
            </a:pPr>
            <a:r>
              <a:rPr lang="en-US" b="0" i="0" dirty="0">
                <a:solidFill>
                  <a:srgbClr val="374151"/>
                </a:solidFill>
                <a:effectLst/>
                <a:latin typeface="Söhne"/>
              </a:rPr>
              <a:t>While the most significant term has p &lt; α, add it and re-estimate. Variant: Forward, in steps.</a:t>
            </a:r>
          </a:p>
          <a:p>
            <a:pPr algn="l">
              <a:buFont typeface="+mj-lt"/>
              <a:buAutoNum type="arabicPeriod"/>
            </a:pPr>
            <a:r>
              <a:rPr lang="en-US" b="0" i="0" dirty="0">
                <a:solidFill>
                  <a:srgbClr val="374151"/>
                </a:solidFill>
                <a:effectLst/>
                <a:latin typeface="Söhne"/>
              </a:rPr>
              <a:t>Select two significance levels α1 and α2.</a:t>
            </a:r>
          </a:p>
          <a:p>
            <a:pPr algn="l">
              <a:buFont typeface="+mj-lt"/>
              <a:buAutoNum type="arabicPeriod"/>
            </a:pPr>
            <a:r>
              <a:rPr lang="en-US" b="0" i="0" dirty="0">
                <a:solidFill>
                  <a:srgbClr val="374151"/>
                </a:solidFill>
                <a:effectLst/>
                <a:latin typeface="Söhne"/>
              </a:rPr>
              <a:t>Repeat:</a:t>
            </a:r>
          </a:p>
          <a:p>
            <a:pPr marL="742950" lvl="1" indent="-285750" algn="l">
              <a:buFont typeface="+mj-lt"/>
              <a:buAutoNum type="arabicPeriod"/>
            </a:pPr>
            <a:r>
              <a:rPr lang="en-US" b="0" i="0" dirty="0">
                <a:solidFill>
                  <a:srgbClr val="374151"/>
                </a:solidFill>
                <a:effectLst/>
                <a:latin typeface="Söhne"/>
              </a:rPr>
              <a:t>While the most significant term excluded has p &lt; α1, add it and re-estimate.</a:t>
            </a:r>
          </a:p>
          <a:p>
            <a:pPr marL="742950" lvl="1" indent="-285750" algn="l">
              <a:buFont typeface="+mj-lt"/>
              <a:buAutoNum type="arabicPeriod"/>
            </a:pPr>
            <a:r>
              <a:rPr lang="en-US" b="0" i="0" dirty="0">
                <a:solidFill>
                  <a:srgbClr val="374151"/>
                </a:solidFill>
                <a:effectLst/>
                <a:latin typeface="Söhne"/>
              </a:rPr>
              <a:t>While the least significant term included has p &gt; α2, remove it and re-estimate.</a:t>
            </a:r>
          </a:p>
          <a:p>
            <a:pPr algn="l"/>
            <a:r>
              <a:rPr lang="en-US" b="1" i="0" dirty="0">
                <a:solidFill>
                  <a:srgbClr val="374151"/>
                </a:solidFill>
                <a:effectLst/>
                <a:latin typeface="Söhne"/>
              </a:rPr>
              <a:t>Backward Selection:</a:t>
            </a:r>
            <a:endParaRPr lang="en-US"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Select a significance level α2.</a:t>
            </a:r>
          </a:p>
          <a:p>
            <a:pPr algn="l">
              <a:buFont typeface="+mj-lt"/>
              <a:buAutoNum type="arabicPeriod"/>
            </a:pPr>
            <a:r>
              <a:rPr lang="en-US" b="0" i="0" dirty="0">
                <a:solidFill>
                  <a:srgbClr val="374151"/>
                </a:solidFill>
                <a:effectLst/>
                <a:latin typeface="Söhne"/>
              </a:rPr>
              <a:t>Estimate the full model.</a:t>
            </a:r>
          </a:p>
          <a:p>
            <a:pPr algn="l">
              <a:buFont typeface="+mj-lt"/>
              <a:buAutoNum type="arabicPeriod"/>
            </a:pPr>
            <a:r>
              <a:rPr lang="en-US" b="0" i="0" dirty="0">
                <a:solidFill>
                  <a:srgbClr val="374151"/>
                </a:solidFill>
                <a:effectLst/>
                <a:latin typeface="Söhne"/>
              </a:rPr>
              <a:t>Repeat:</a:t>
            </a:r>
          </a:p>
          <a:p>
            <a:pPr marL="742950" lvl="1" indent="-285750" algn="l">
              <a:buFont typeface="+mj-lt"/>
              <a:buAutoNum type="arabicPeriod"/>
            </a:pPr>
            <a:r>
              <a:rPr lang="en-US" b="0" i="0" dirty="0">
                <a:solidFill>
                  <a:srgbClr val="374151"/>
                </a:solidFill>
                <a:effectLst/>
                <a:latin typeface="Söhne"/>
              </a:rPr>
              <a:t>While the least significant term has p &gt; α2, remove it and re-estimate. Variant: Backward, in steps.</a:t>
            </a:r>
          </a:p>
          <a:p>
            <a:pPr algn="l">
              <a:buFont typeface="+mj-lt"/>
              <a:buAutoNum type="arabicPeriod"/>
            </a:pPr>
            <a:r>
              <a:rPr lang="en-US" b="0" i="0" dirty="0">
                <a:solidFill>
                  <a:srgbClr val="374151"/>
                </a:solidFill>
                <a:effectLst/>
                <a:latin typeface="Söhne"/>
              </a:rPr>
              <a:t>Select two significance levels α1 and α2.</a:t>
            </a:r>
          </a:p>
          <a:p>
            <a:pPr algn="l">
              <a:buFont typeface="+mj-lt"/>
              <a:buAutoNum type="arabicPeriod"/>
            </a:pPr>
            <a:r>
              <a:rPr lang="en-US" b="0" i="0" dirty="0">
                <a:solidFill>
                  <a:srgbClr val="374151"/>
                </a:solidFill>
                <a:effectLst/>
                <a:latin typeface="Söhne"/>
              </a:rPr>
              <a:t>Repeat:</a:t>
            </a:r>
          </a:p>
          <a:p>
            <a:pPr marL="742950" lvl="1" indent="-285750" algn="l">
              <a:buFont typeface="+mj-lt"/>
              <a:buAutoNum type="arabicPeriod"/>
            </a:pPr>
            <a:r>
              <a:rPr lang="en-US" b="0" i="0" dirty="0">
                <a:solidFill>
                  <a:srgbClr val="374151"/>
                </a:solidFill>
                <a:effectLst/>
                <a:latin typeface="Söhne"/>
              </a:rPr>
              <a:t>While the least significant term included has p &gt; α2, remove it and re-estimate.</a:t>
            </a:r>
          </a:p>
          <a:p>
            <a:pPr marL="742950" lvl="1" indent="-285750" algn="l">
              <a:buFont typeface="+mj-lt"/>
              <a:buAutoNum type="arabicPeriod"/>
            </a:pPr>
            <a:r>
              <a:rPr lang="en-US" b="0" i="0" dirty="0">
                <a:solidFill>
                  <a:srgbClr val="374151"/>
                </a:solidFill>
                <a:effectLst/>
                <a:latin typeface="Söhne"/>
              </a:rPr>
              <a:t>If the most significant term excluded has p &lt; α1, add it and re-estimate.</a:t>
            </a: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197" name="Google Shape;119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44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8" name="Google Shape;120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algn="l"/>
            <a:r>
              <a:rPr lang="en-US" b="0" i="0" dirty="0">
                <a:effectLst/>
                <a:latin typeface="Söhne"/>
              </a:rPr>
              <a:t>Wrapper methods train a new model for each subset and use the model's error rate on a hold-out set to score feature subsets.</a:t>
            </a:r>
          </a:p>
          <a:p>
            <a:pPr algn="l"/>
            <a:r>
              <a:rPr lang="en-US" b="0" i="0" dirty="0">
                <a:effectLst/>
                <a:latin typeface="Söhne"/>
              </a:rPr>
              <a:t>When wrapper methods are used, variable selection is performed simultaneously with learning. This involves an iterative process between feature subset selection stages and subset evaluation stages using the chosen learning method.</a:t>
            </a:r>
          </a:p>
          <a:p>
            <a:pPr algn="l"/>
            <a:r>
              <a:rPr lang="en-US" b="0" i="0" dirty="0">
                <a:effectLst/>
                <a:latin typeface="Söhne"/>
              </a:rPr>
              <a:t>The forward method works as follows:</a:t>
            </a:r>
          </a:p>
          <a:p>
            <a:pPr algn="l"/>
            <a:r>
              <a:rPr lang="en-US" b="0" i="0" dirty="0">
                <a:effectLst/>
                <a:latin typeface="Söhne"/>
              </a:rPr>
              <a:t>Without loss of generality, let's consider a regression problem. It starts by selecting the variable that best addresses the problem, meaning the variable most correlated with the target variable. Then, it looks for the variable that is most associated with the first one through a multiple regression. This process continues until all variables are introduced. Different criteria are used to choose the best model among the stages performed.</a:t>
            </a:r>
          </a:p>
          <a:p>
            <a:pPr algn="l"/>
            <a:r>
              <a:rPr lang="en-US" b="0" i="0" dirty="0">
                <a:effectLst/>
                <a:latin typeface="Söhne"/>
              </a:rPr>
              <a:t>To prevent overfitting: Cross-validation.</a:t>
            </a:r>
          </a:p>
          <a:p>
            <a:br>
              <a:rPr lang="en-US" dirty="0"/>
            </a:br>
            <a:endParaRPr dirty="0"/>
          </a:p>
          <a:p>
            <a:pPr marL="0" lvl="0" indent="0" algn="l" rtl="0">
              <a:spcBef>
                <a:spcPts val="0"/>
              </a:spcBef>
              <a:spcAft>
                <a:spcPts val="0"/>
              </a:spcAft>
              <a:buNone/>
            </a:pPr>
            <a:r>
              <a:rPr lang="en-US" b="0" i="0" dirty="0">
                <a:solidFill>
                  <a:srgbClr val="111111"/>
                </a:solidFill>
                <a:effectLst/>
                <a:latin typeface="Helvetica" panose="020B0604020202020204" pitchFamily="34" charset="0"/>
              </a:rPr>
              <a:t>we have to train and cross-validate our model for each feature subset combination</a:t>
            </a:r>
            <a:endParaRPr dirty="0"/>
          </a:p>
        </p:txBody>
      </p:sp>
      <p:sp>
        <p:nvSpPr>
          <p:cNvPr id="1209" name="Google Shape;120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45</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s-ES"/>
              <a:t>La covarianza mide la relación lineal entre dos variables. Aunque la covarianza es similar a la correlación entre dos variables, difieren de las siguientes maneras:Los coeficientes de correlación están estandarizados. Por lo tanto, una relación lineal perfecta da como resultado un coeficiente de 1. La correlación mide tanto la fuerza como la dirección de la relación lineal entre dos variables.</a:t>
            </a:r>
            <a:endParaRPr/>
          </a:p>
          <a:p>
            <a:pPr marL="0" lvl="0" indent="0" algn="l" rtl="0">
              <a:lnSpc>
                <a:spcPct val="90000"/>
              </a:lnSpc>
              <a:spcBef>
                <a:spcPts val="0"/>
              </a:spcBef>
              <a:spcAft>
                <a:spcPts val="0"/>
              </a:spcAft>
              <a:buNone/>
            </a:pPr>
            <a:r>
              <a:rPr lang="es-ES"/>
              <a:t>Los valores de covarianza no están estandarizados. Por consiguiente, la covarianza puede ir desde infinito negativo hasta infinito positivo. Por lo tanto, el valor de una relación lineal perfecta depende de los datos. Puesto que los datos no están estandarizados, es difícil determinar la fuerza de la relación entre las variables.</a:t>
            </a:r>
            <a:endParaRPr/>
          </a:p>
          <a:p>
            <a:pPr marL="0" lvl="0" indent="0" algn="l" rtl="0">
              <a:lnSpc>
                <a:spcPct val="90000"/>
              </a:lnSpc>
              <a:spcBef>
                <a:spcPts val="0"/>
              </a:spcBef>
              <a:spcAft>
                <a:spcPts val="0"/>
              </a:spcAft>
              <a:buNone/>
            </a:pPr>
            <a:endParaRPr/>
          </a:p>
          <a:p>
            <a:pPr marL="0" marR="0" lvl="0" indent="0" algn="l" rtl="0">
              <a:lnSpc>
                <a:spcPct val="90000"/>
              </a:lnSpc>
              <a:spcBef>
                <a:spcPts val="0"/>
              </a:spcBef>
              <a:spcAft>
                <a:spcPts val="0"/>
              </a:spcAft>
              <a:buClr>
                <a:schemeClr val="dk1"/>
              </a:buClr>
              <a:buSzPts val="1200"/>
              <a:buFont typeface="Arial"/>
              <a:buNone/>
            </a:pPr>
            <a:r>
              <a:rPr lang="es-ES" sz="1200" b="1">
                <a:latin typeface="Arial"/>
                <a:ea typeface="Arial"/>
                <a:cs typeface="Arial"/>
                <a:sym typeface="Arial"/>
              </a:rPr>
              <a:t>Los valores de covarianza positivos indican que los valores por encima del promedio de una variable están asociados con los valores por encima del promedio de la otra variable </a:t>
            </a:r>
            <a:r>
              <a:rPr lang="es-ES" sz="1200">
                <a:latin typeface="Arial"/>
                <a:ea typeface="Arial"/>
                <a:cs typeface="Arial"/>
                <a:sym typeface="Arial"/>
              </a:rPr>
              <a:t>y los valores por debajo del promedio están asociados de manera similar. Los valores de covarianza negativos indican que los valores por encima del promedio de una variable están asociados con los valores por debajo del promedio de la otra variable.</a:t>
            </a: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r>
              <a:rPr lang="es-ES" sz="1200">
                <a:latin typeface="Arial"/>
                <a:ea typeface="Arial"/>
                <a:cs typeface="Arial"/>
                <a:sym typeface="Arial"/>
              </a:rPr>
              <a:t>Por lo tanto, una covarianza positiva siempre producirá una correlación positiva y una covarianza negativa siempre generará una correlación negativa</a:t>
            </a:r>
            <a:endParaRPr/>
          </a:p>
        </p:txBody>
      </p:sp>
      <p:sp>
        <p:nvSpPr>
          <p:cNvPr id="1343" name="Google Shape;1343;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46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0" name="Google Shape;1350;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fontScale="70000" lnSpcReduction="20000"/>
          </a:bodyPr>
          <a:lstStyle/>
          <a:p>
            <a:pPr marL="171450" lvl="0" indent="-171450" algn="l" rtl="0">
              <a:lnSpc>
                <a:spcPct val="90000"/>
              </a:lnSpc>
              <a:spcBef>
                <a:spcPts val="0"/>
              </a:spcBef>
              <a:spcAft>
                <a:spcPts val="0"/>
              </a:spcAft>
              <a:buClr>
                <a:schemeClr val="dk1"/>
              </a:buClr>
              <a:buSzPts val="1110"/>
              <a:buFont typeface="Calibri"/>
              <a:buNone/>
            </a:pPr>
            <a:endParaRPr sz="1110" b="0" dirty="0">
              <a:solidFill>
                <a:srgbClr val="FF0000"/>
              </a:solidFill>
            </a:endParaRPr>
          </a:p>
          <a:p>
            <a:pPr marL="171450" lvl="0" indent="-171450" algn="l" rtl="0">
              <a:lnSpc>
                <a:spcPct val="90000"/>
              </a:lnSpc>
              <a:spcBef>
                <a:spcPts val="0"/>
              </a:spcBef>
              <a:spcAft>
                <a:spcPts val="0"/>
              </a:spcAft>
              <a:buClr>
                <a:schemeClr val="dk1"/>
              </a:buClr>
              <a:buSzPts val="1110"/>
              <a:buFont typeface="Calibri"/>
              <a:buNone/>
            </a:pPr>
            <a:r>
              <a:rPr lang="en-US" sz="1600" b="0" i="0" dirty="0" err="1">
                <a:solidFill>
                  <a:srgbClr val="374151"/>
                </a:solidFill>
                <a:effectLst/>
                <a:latin typeface="Söhne"/>
              </a:rPr>
              <a:t>CovSel</a:t>
            </a:r>
            <a:r>
              <a:rPr lang="en-US" sz="1600" b="0" i="0" dirty="0">
                <a:solidFill>
                  <a:srgbClr val="374151"/>
                </a:solidFill>
                <a:effectLst/>
                <a:latin typeface="Söhne"/>
              </a:rPr>
              <a:t> is a variable selection method designed to identify the most relevant features in a regression context. As the name suggests, the relevance of each variable is assessed by estimating the covariance between each predictor and the responses. Once the variable with the highest covariance is singled out and selected, all other predictive factors and responses are orthogonalized with respect to it, and the procedure is repeated until a fixed number of variables has been selected</a:t>
            </a:r>
          </a:p>
          <a:p>
            <a:pPr marL="171450" lvl="0" indent="-171450" algn="l" rtl="0">
              <a:lnSpc>
                <a:spcPct val="90000"/>
              </a:lnSpc>
              <a:spcBef>
                <a:spcPts val="0"/>
              </a:spcBef>
              <a:spcAft>
                <a:spcPts val="0"/>
              </a:spcAft>
              <a:buClr>
                <a:schemeClr val="dk1"/>
              </a:buClr>
              <a:buSzPts val="1110"/>
              <a:buFont typeface="Calibri"/>
              <a:buNone/>
            </a:pPr>
            <a:endParaRPr lang="en-US" sz="1600" b="0" i="0" dirty="0">
              <a:solidFill>
                <a:srgbClr val="374151"/>
              </a:solidFill>
              <a:effectLst/>
              <a:latin typeface="Söhne"/>
            </a:endParaRPr>
          </a:p>
          <a:p>
            <a:pPr marL="171450" lvl="0" indent="-171450" algn="l" rtl="0">
              <a:lnSpc>
                <a:spcPct val="90000"/>
              </a:lnSpc>
              <a:spcBef>
                <a:spcPts val="0"/>
              </a:spcBef>
              <a:spcAft>
                <a:spcPts val="0"/>
              </a:spcAft>
              <a:buClr>
                <a:schemeClr val="dk1"/>
              </a:buClr>
              <a:buSzPts val="1110"/>
              <a:buFont typeface="Calibri"/>
              <a:buNone/>
            </a:pPr>
            <a:endParaRPr lang="en-US" sz="1600" b="0" i="0" dirty="0">
              <a:solidFill>
                <a:srgbClr val="374151"/>
              </a:solidFill>
              <a:effectLst/>
              <a:latin typeface="Söhne"/>
            </a:endParaRPr>
          </a:p>
          <a:p>
            <a:pPr marL="171450" lvl="0" indent="-171450" algn="l" rtl="0">
              <a:lnSpc>
                <a:spcPct val="90000"/>
              </a:lnSpc>
              <a:spcBef>
                <a:spcPts val="0"/>
              </a:spcBef>
              <a:spcAft>
                <a:spcPts val="0"/>
              </a:spcAft>
              <a:buClr>
                <a:schemeClr val="dk1"/>
              </a:buClr>
              <a:buSzPts val="1110"/>
              <a:buFont typeface="Calibri"/>
              <a:buNone/>
            </a:pPr>
            <a:r>
              <a:rPr lang="en-US" sz="2400" b="0" i="0" dirty="0" err="1">
                <a:solidFill>
                  <a:srgbClr val="374151"/>
                </a:solidFill>
                <a:effectLst/>
                <a:latin typeface="Söhne"/>
              </a:rPr>
              <a:t>CovSel</a:t>
            </a:r>
            <a:r>
              <a:rPr lang="en-US" sz="2400" b="0" i="0" dirty="0">
                <a:solidFill>
                  <a:srgbClr val="374151"/>
                </a:solidFill>
                <a:effectLst/>
                <a:latin typeface="Söhne"/>
              </a:rPr>
              <a:t> aims to iteratively select variables from a predictive variable matrix X with N rows and P columns, which have good predictive capability for the variables combined in a matrix Y with N rows and Q columns. The variables selected in the end will be relatively few in relation to P. The most commonly encountered case is when a single variable needs to be predicted (Q=1), but here we will address the general case where Q can potentially be greater than 1. In each iteration, the variable X is selected based on the criterion of maximizing covariances with Y</a:t>
            </a:r>
          </a:p>
          <a:p>
            <a:pPr marL="171450" lvl="0" indent="-171450" algn="l" rtl="0">
              <a:lnSpc>
                <a:spcPct val="90000"/>
              </a:lnSpc>
              <a:spcBef>
                <a:spcPts val="0"/>
              </a:spcBef>
              <a:spcAft>
                <a:spcPts val="0"/>
              </a:spcAft>
              <a:buClr>
                <a:schemeClr val="dk1"/>
              </a:buClr>
              <a:buSzPts val="1110"/>
              <a:buFont typeface="Calibri"/>
              <a:buNone/>
            </a:pPr>
            <a:endParaRPr lang="en-US" sz="2400" b="0" i="0" dirty="0">
              <a:solidFill>
                <a:srgbClr val="374151"/>
              </a:solidFill>
              <a:effectLst/>
              <a:latin typeface="Söhne"/>
            </a:endParaRPr>
          </a:p>
          <a:p>
            <a:pPr marL="171450" lvl="0" indent="-171450" algn="l" rtl="0">
              <a:lnSpc>
                <a:spcPct val="90000"/>
              </a:lnSpc>
              <a:spcBef>
                <a:spcPts val="0"/>
              </a:spcBef>
              <a:spcAft>
                <a:spcPts val="0"/>
              </a:spcAft>
              <a:buClr>
                <a:schemeClr val="dk1"/>
              </a:buClr>
              <a:buSzPts val="1110"/>
              <a:buFont typeface="Calibri"/>
              <a:buNone/>
            </a:pPr>
            <a:endParaRPr lang="en-US" sz="2400" b="0" i="0" dirty="0">
              <a:solidFill>
                <a:srgbClr val="374151"/>
              </a:solidFill>
              <a:effectLst/>
              <a:latin typeface="Söhne"/>
            </a:endParaRPr>
          </a:p>
          <a:p>
            <a:pPr marL="171450" lvl="0" indent="-171450" algn="l" rtl="0">
              <a:lnSpc>
                <a:spcPct val="90000"/>
              </a:lnSpc>
              <a:spcBef>
                <a:spcPts val="0"/>
              </a:spcBef>
              <a:spcAft>
                <a:spcPts val="0"/>
              </a:spcAft>
              <a:buClr>
                <a:schemeClr val="dk1"/>
              </a:buClr>
              <a:buSzPts val="1110"/>
              <a:buFont typeface="Calibri"/>
              <a:buNone/>
            </a:pPr>
            <a:endParaRPr lang="en-US" sz="1600" b="0" i="0" dirty="0">
              <a:solidFill>
                <a:srgbClr val="374151"/>
              </a:solidFill>
              <a:effectLst/>
              <a:latin typeface="Söhne"/>
            </a:endParaRPr>
          </a:p>
        </p:txBody>
      </p:sp>
      <p:sp>
        <p:nvSpPr>
          <p:cNvPr id="1351" name="Google Shape;1351;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47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7" name="Google Shape;136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171450" lvl="0" indent="-171450" algn="l" rtl="0">
              <a:spcBef>
                <a:spcPts val="0"/>
              </a:spcBef>
              <a:spcAft>
                <a:spcPts val="0"/>
              </a:spcAft>
              <a:buClr>
                <a:srgbClr val="FF0000"/>
              </a:buClr>
              <a:buSzPts val="1200"/>
              <a:buFont typeface="Calibri"/>
              <a:buNone/>
            </a:pPr>
            <a:r>
              <a:rPr lang="es-ES" b="0" dirty="0">
                <a:solidFill>
                  <a:srgbClr val="FF0000"/>
                </a:solidFill>
              </a:rPr>
              <a:t>El criterio de la maximización de las covarianzas reposa sobre la idea de que las variables de X seleccionadas deben </a:t>
            </a:r>
            <a:r>
              <a:rPr lang="es-ES" b="0" dirty="0" err="1">
                <a:solidFill>
                  <a:srgbClr val="FF0000"/>
                </a:solidFill>
              </a:rPr>
              <a:t>presenter</a:t>
            </a:r>
            <a:r>
              <a:rPr lang="es-ES" b="0" dirty="0">
                <a:solidFill>
                  <a:srgbClr val="FF0000"/>
                </a:solidFill>
              </a:rPr>
              <a:t> dos características:</a:t>
            </a:r>
            <a:endParaRPr dirty="0"/>
          </a:p>
          <a:p>
            <a:pPr marL="171450" lvl="0" indent="-171450" algn="l" rtl="0">
              <a:spcBef>
                <a:spcPts val="0"/>
              </a:spcBef>
              <a:spcAft>
                <a:spcPts val="0"/>
              </a:spcAft>
              <a:buClr>
                <a:schemeClr val="dk1"/>
              </a:buClr>
              <a:buSzPts val="1200"/>
              <a:buFont typeface="Calibri"/>
              <a:buNone/>
            </a:pPr>
            <a:endParaRPr b="0" dirty="0">
              <a:solidFill>
                <a:srgbClr val="FF0000"/>
              </a:solidFill>
            </a:endParaRPr>
          </a:p>
          <a:p>
            <a:pPr marL="171450" lvl="0" indent="-171450" algn="l" rtl="0">
              <a:spcBef>
                <a:spcPts val="0"/>
              </a:spcBef>
              <a:spcAft>
                <a:spcPts val="0"/>
              </a:spcAft>
              <a:buClr>
                <a:srgbClr val="FF0000"/>
              </a:buClr>
              <a:buSzPts val="1200"/>
              <a:buFont typeface="Calibri"/>
              <a:buNone/>
            </a:pPr>
            <a:r>
              <a:rPr lang="es-ES" b="0" dirty="0">
                <a:solidFill>
                  <a:srgbClr val="FF0000"/>
                </a:solidFill>
              </a:rPr>
              <a:t>Deben </a:t>
            </a:r>
            <a:r>
              <a:rPr lang="es-ES" b="0" dirty="0" err="1">
                <a:solidFill>
                  <a:srgbClr val="FF0000"/>
                </a:solidFill>
              </a:rPr>
              <a:t>presenter</a:t>
            </a:r>
            <a:r>
              <a:rPr lang="es-ES" b="0" dirty="0">
                <a:solidFill>
                  <a:srgbClr val="FF0000"/>
                </a:solidFill>
              </a:rPr>
              <a:t> un buen poder predictivo de Y</a:t>
            </a:r>
            <a:endParaRPr dirty="0"/>
          </a:p>
          <a:p>
            <a:pPr marL="171450" lvl="0" indent="-171450" algn="l" rtl="0">
              <a:spcBef>
                <a:spcPts val="0"/>
              </a:spcBef>
              <a:spcAft>
                <a:spcPts val="0"/>
              </a:spcAft>
              <a:buClr>
                <a:srgbClr val="FF0000"/>
              </a:buClr>
              <a:buSzPts val="1200"/>
              <a:buFont typeface="Calibri"/>
              <a:buNone/>
            </a:pPr>
            <a:r>
              <a:rPr lang="es-ES" b="0" dirty="0">
                <a:solidFill>
                  <a:srgbClr val="FF0000"/>
                </a:solidFill>
              </a:rPr>
              <a:t>Deben </a:t>
            </a:r>
            <a:r>
              <a:rPr lang="es-ES" b="0" dirty="0" err="1">
                <a:solidFill>
                  <a:srgbClr val="FF0000"/>
                </a:solidFill>
              </a:rPr>
              <a:t>presenter</a:t>
            </a:r>
            <a:r>
              <a:rPr lang="es-ES" b="0" dirty="0">
                <a:solidFill>
                  <a:srgbClr val="FF0000"/>
                </a:solidFill>
              </a:rPr>
              <a:t> la mayor </a:t>
            </a:r>
            <a:r>
              <a:rPr lang="es-ES" b="0" dirty="0" err="1">
                <a:solidFill>
                  <a:srgbClr val="FF0000"/>
                </a:solidFill>
              </a:rPr>
              <a:t>variabiliad</a:t>
            </a:r>
            <a:r>
              <a:rPr lang="es-ES" b="0" dirty="0">
                <a:solidFill>
                  <a:srgbClr val="FF0000"/>
                </a:solidFill>
              </a:rPr>
              <a:t> </a:t>
            </a:r>
            <a:r>
              <a:rPr lang="es-ES" b="0" dirty="0" err="1">
                <a:solidFill>
                  <a:srgbClr val="FF0000"/>
                </a:solidFill>
              </a:rPr>
              <a:t>possible</a:t>
            </a:r>
            <a:r>
              <a:rPr lang="es-ES" b="0" dirty="0">
                <a:solidFill>
                  <a:srgbClr val="FF0000"/>
                </a:solidFill>
              </a:rPr>
              <a:t>.  De la misma manera que en la </a:t>
            </a:r>
            <a:r>
              <a:rPr lang="es-ES" b="0" dirty="0" err="1">
                <a:solidFill>
                  <a:srgbClr val="FF0000"/>
                </a:solidFill>
              </a:rPr>
              <a:t>regression</a:t>
            </a:r>
            <a:r>
              <a:rPr lang="es-ES" b="0" dirty="0">
                <a:solidFill>
                  <a:srgbClr val="FF0000"/>
                </a:solidFill>
              </a:rPr>
              <a:t> PLS, se tiene interés en dar la mayor importancia a las variables en X que son las más intensas.  Como el ruido aleatorio depende en general de sus intensidades, </a:t>
            </a:r>
            <a:r>
              <a:rPr lang="es-ES" b="1" dirty="0">
                <a:solidFill>
                  <a:srgbClr val="FF0000"/>
                </a:solidFill>
              </a:rPr>
              <a:t>la elección de una variable intensa aporta menos importancia relativa al ruido. </a:t>
            </a:r>
            <a:endParaRPr dirty="0"/>
          </a:p>
          <a:p>
            <a:pPr marL="171450" lvl="0" indent="-171450" algn="l" rtl="0">
              <a:spcBef>
                <a:spcPts val="0"/>
              </a:spcBef>
              <a:spcAft>
                <a:spcPts val="0"/>
              </a:spcAft>
              <a:buClr>
                <a:schemeClr val="dk1"/>
              </a:buClr>
              <a:buSzPts val="1200"/>
              <a:buFont typeface="Calibri"/>
              <a:buNone/>
            </a:pPr>
            <a:endParaRPr b="1" dirty="0">
              <a:solidFill>
                <a:srgbClr val="FF0000"/>
              </a:solidFill>
            </a:endParaRPr>
          </a:p>
        </p:txBody>
      </p:sp>
      <p:sp>
        <p:nvSpPr>
          <p:cNvPr id="1368" name="Google Shape;136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48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3" name="Google Shape;783;p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endParaRPr b="1" dirty="0"/>
          </a:p>
          <a:p>
            <a:pPr marL="0" lvl="0" indent="0" algn="l" rtl="0">
              <a:lnSpc>
                <a:spcPct val="90000"/>
              </a:lnSpc>
              <a:spcBef>
                <a:spcPts val="0"/>
              </a:spcBef>
              <a:spcAft>
                <a:spcPts val="0"/>
              </a:spcAft>
              <a:buNone/>
            </a:pPr>
            <a:endParaRPr b="1" dirty="0"/>
          </a:p>
          <a:p>
            <a:pPr marL="0" lvl="0" indent="0" algn="l" rtl="0">
              <a:lnSpc>
                <a:spcPct val="90000"/>
              </a:lnSpc>
              <a:spcBef>
                <a:spcPts val="0"/>
              </a:spcBef>
              <a:spcAft>
                <a:spcPts val="0"/>
              </a:spcAft>
              <a:buNone/>
            </a:pPr>
            <a:r>
              <a:rPr lang="en-CA" b="1" dirty="0"/>
              <a:t>  </a:t>
            </a:r>
            <a:endParaRPr dirty="0"/>
          </a:p>
          <a:p>
            <a:pPr algn="l"/>
            <a:r>
              <a:rPr lang="en-US" b="0" i="0" dirty="0">
                <a:solidFill>
                  <a:srgbClr val="374151"/>
                </a:solidFill>
                <a:effectLst/>
                <a:latin typeface="Söhne"/>
              </a:rPr>
              <a:t>Samples: they must be measured under standardized conditions. They should be representative of what will be measured later.</a:t>
            </a:r>
          </a:p>
          <a:p>
            <a:pPr algn="l"/>
            <a:r>
              <a:rPr lang="en-US" b="0" i="0" dirty="0">
                <a:solidFill>
                  <a:srgbClr val="374151"/>
                </a:solidFill>
                <a:effectLst/>
                <a:latin typeface="Söhne"/>
              </a:rPr>
              <a:t>Variability can be contained in many factors, such as biological sample variability, geographical origin, flowering date, or harvest date.</a:t>
            </a:r>
          </a:p>
          <a:p>
            <a:pPr algn="l"/>
            <a:r>
              <a:rPr lang="en-US" b="0" i="0" dirty="0">
                <a:solidFill>
                  <a:srgbClr val="374151"/>
                </a:solidFill>
                <a:effectLst/>
                <a:latin typeface="Söhne"/>
              </a:rPr>
              <a:t>The first stage in establishing a predictive model involves splitting the spectral collection into two sets: learning and test sets. The first will be used to fine-tune the predictive model, and the test set will be used to estimate the quality of the predictive model.</a:t>
            </a:r>
          </a:p>
          <a:p>
            <a:pPr algn="l"/>
            <a:r>
              <a:rPr lang="en-US" b="0" i="0" dirty="0">
                <a:solidFill>
                  <a:srgbClr val="374151"/>
                </a:solidFill>
                <a:effectLst/>
                <a:latin typeface="Söhne"/>
              </a:rPr>
              <a:t>The term 'set' refers to spectra selected using an alternative spectroscopic method, and the term 'value' refers to the reference method.</a:t>
            </a:r>
          </a:p>
          <a:p>
            <a:pPr algn="l"/>
            <a:r>
              <a:rPr lang="en-US" b="0" i="0" dirty="0">
                <a:solidFill>
                  <a:srgbClr val="374151"/>
                </a:solidFill>
                <a:effectLst/>
                <a:latin typeface="Söhne"/>
              </a:rPr>
              <a:t>The division can be performed using different algorithms that we will see later on. </a:t>
            </a:r>
          </a:p>
          <a:p>
            <a:pPr marL="0" lvl="0" indent="0" algn="l" rtl="0">
              <a:lnSpc>
                <a:spcPct val="90000"/>
              </a:lnSpc>
              <a:spcBef>
                <a:spcPts val="0"/>
              </a:spcBef>
              <a:spcAft>
                <a:spcPts val="0"/>
              </a:spcAft>
              <a:buNone/>
            </a:pPr>
            <a:endParaRPr b="1" dirty="0"/>
          </a:p>
          <a:p>
            <a:pPr marL="0" lvl="0" indent="0" algn="l" rtl="0">
              <a:lnSpc>
                <a:spcPct val="90000"/>
              </a:lnSpc>
              <a:spcBef>
                <a:spcPts val="0"/>
              </a:spcBef>
              <a:spcAft>
                <a:spcPts val="0"/>
              </a:spcAft>
              <a:buNone/>
            </a:pPr>
            <a:endParaRPr b="1" dirty="0"/>
          </a:p>
        </p:txBody>
      </p:sp>
      <p:sp>
        <p:nvSpPr>
          <p:cNvPr id="784" name="Google Shape;784;p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fld id="{00000000-1234-1234-1234-123412341234}" type="slidenum">
              <a:rPr kumimoji="0" lang="en-CA" sz="1200" b="0" i="0" u="none" strike="noStrike" kern="1200" cap="none" spc="0" normalizeH="0" baseline="0" noProof="0">
                <a:ln>
                  <a:noFill/>
                </a:ln>
                <a:solidFill>
                  <a:prstClr val="black"/>
                </a:solidFill>
                <a:effectLst/>
                <a:uLnTx/>
                <a:uFillTx/>
                <a:latin typeface="Calibri" pitchFamily="34" charset="0"/>
                <a:ea typeface="+mn-ea"/>
                <a:cs typeface="+mn-cs"/>
              </a:rPr>
              <a:pPr marL="0" marR="0" lvl="0" indent="0" algn="r" defTabSz="914400" rtl="0" eaLnBrk="1" fontAlgn="base" latinLnBrk="0" hangingPunct="1">
                <a:lnSpc>
                  <a:spcPct val="100000"/>
                </a:lnSpc>
                <a:spcBef>
                  <a:spcPts val="0"/>
                </a:spcBef>
                <a:spcAft>
                  <a:spcPts val="0"/>
                </a:spcAft>
                <a:buClrTx/>
                <a:buSzTx/>
                <a:buFontTx/>
                <a:buNone/>
                <a:tabLst/>
                <a:defRPr/>
              </a:pPr>
              <a:t>9</a:t>
            </a:fld>
            <a:endParaRPr kumimoji="0"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Tree>
    <p:extLst>
      <p:ext uri="{BB962C8B-B14F-4D97-AF65-F5344CB8AC3E}">
        <p14:creationId xmlns:p14="http://schemas.microsoft.com/office/powerpoint/2010/main" val="3512237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4" name="Google Shape;1374;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algn="l"/>
            <a:r>
              <a:rPr lang="en-US" sz="1200" b="0" i="0" dirty="0">
                <a:solidFill>
                  <a:srgbClr val="374151"/>
                </a:solidFill>
                <a:effectLst/>
                <a:latin typeface="Söhne"/>
              </a:rPr>
              <a:t>The first stage of </a:t>
            </a:r>
            <a:r>
              <a:rPr lang="en-US" sz="1200" b="0" i="0" dirty="0" err="1">
                <a:solidFill>
                  <a:srgbClr val="374151"/>
                </a:solidFill>
                <a:effectLst/>
                <a:latin typeface="Söhne"/>
              </a:rPr>
              <a:t>CovSel</a:t>
            </a:r>
            <a:r>
              <a:rPr lang="en-US" sz="1200" b="0" i="0" dirty="0">
                <a:solidFill>
                  <a:srgbClr val="374151"/>
                </a:solidFill>
                <a:effectLst/>
                <a:latin typeface="Söhne"/>
              </a:rPr>
              <a:t> involves evaluating the covariance between the columns of X and Y.</a:t>
            </a:r>
          </a:p>
          <a:p>
            <a:pPr algn="l"/>
            <a:r>
              <a:rPr lang="en-US" sz="1200" b="0" i="0" dirty="0">
                <a:solidFill>
                  <a:srgbClr val="374151"/>
                </a:solidFill>
                <a:effectLst/>
                <a:latin typeface="Söhne"/>
              </a:rPr>
              <a:t>The output matrix X is centered, and the matrix Y is centered and scaled (the intensities of the Y variables are not intended to play a role in the selection).</a:t>
            </a:r>
          </a:p>
          <a:p>
            <a:pPr algn="l"/>
            <a:r>
              <a:rPr lang="en-US" sz="1200" b="0" i="0" dirty="0">
                <a:solidFill>
                  <a:srgbClr val="374151"/>
                </a:solidFill>
                <a:effectLst/>
                <a:latin typeface="Söhne"/>
              </a:rPr>
              <a:t>All covariances between the columns of X and Y can be directly calculated as follows:</a:t>
            </a:r>
          </a:p>
          <a:p>
            <a:pPr algn="l"/>
            <a:r>
              <a:rPr lang="en-US" sz="1200" b="0" i="0" dirty="0">
                <a:solidFill>
                  <a:srgbClr val="374151"/>
                </a:solidFill>
                <a:effectLst/>
                <a:latin typeface="Söhne"/>
              </a:rPr>
              <a:t>The covariance matrix C has dimensions </a:t>
            </a:r>
            <a:r>
              <a:rPr lang="en-US" sz="1200" b="0" i="0" dirty="0" err="1">
                <a:solidFill>
                  <a:srgbClr val="374151"/>
                </a:solidFill>
                <a:effectLst/>
                <a:latin typeface="Söhne"/>
              </a:rPr>
              <a:t>QxP</a:t>
            </a:r>
            <a:r>
              <a:rPr lang="en-US" sz="1200" b="0" i="0" dirty="0">
                <a:solidFill>
                  <a:srgbClr val="374151"/>
                </a:solidFill>
                <a:effectLst/>
                <a:latin typeface="Söhne"/>
              </a:rPr>
              <a:t>. An element </a:t>
            </a:r>
            <a:r>
              <a:rPr lang="en-US" sz="1200" b="0" i="0" dirty="0" err="1">
                <a:solidFill>
                  <a:srgbClr val="374151"/>
                </a:solidFill>
                <a:effectLst/>
                <a:latin typeface="Söhne"/>
              </a:rPr>
              <a:t>Cij</a:t>
            </a:r>
            <a:r>
              <a:rPr lang="en-US" sz="1200" b="0" i="0" dirty="0">
                <a:solidFill>
                  <a:srgbClr val="374151"/>
                </a:solidFill>
                <a:effectLst/>
                <a:latin typeface="Söhne"/>
              </a:rPr>
              <a:t> of C gives the covariance between the variable with index I of Y and the variable with index j of X.</a:t>
            </a:r>
          </a:p>
          <a:p>
            <a:pPr algn="l"/>
            <a:r>
              <a:rPr lang="en-US" sz="1200" b="0" i="0" dirty="0">
                <a:solidFill>
                  <a:srgbClr val="374151"/>
                </a:solidFill>
                <a:effectLst/>
                <a:latin typeface="Söhne"/>
              </a:rPr>
              <a:t>The number of variables (L) to be selected from the </a:t>
            </a:r>
            <a:r>
              <a:rPr lang="en-US" sz="1200" b="0" i="0" dirty="0" err="1">
                <a:solidFill>
                  <a:srgbClr val="374151"/>
                </a:solidFill>
                <a:effectLst/>
                <a:latin typeface="Söhne"/>
              </a:rPr>
              <a:t>Xdata</a:t>
            </a:r>
            <a:r>
              <a:rPr lang="en-US" sz="1200" b="0" i="0" dirty="0">
                <a:solidFill>
                  <a:srgbClr val="374151"/>
                </a:solidFill>
                <a:effectLst/>
                <a:latin typeface="Söhne"/>
              </a:rPr>
              <a:t> block is defined.</a:t>
            </a:r>
          </a:p>
          <a:p>
            <a:pPr algn="l"/>
            <a:r>
              <a:rPr lang="en-US" sz="1200" b="0" i="0" dirty="0">
                <a:solidFill>
                  <a:srgbClr val="374151"/>
                </a:solidFill>
                <a:effectLst/>
                <a:latin typeface="Söhne"/>
              </a:rPr>
              <a:t>The </a:t>
            </a:r>
            <a:r>
              <a:rPr lang="en-US" sz="1200" b="0" i="0" dirty="0" err="1">
                <a:solidFill>
                  <a:srgbClr val="374151"/>
                </a:solidFill>
                <a:effectLst/>
                <a:latin typeface="Söhne"/>
              </a:rPr>
              <a:t>Xblock</a:t>
            </a:r>
            <a:r>
              <a:rPr lang="en-US" sz="1200" b="0" i="0" dirty="0">
                <a:solidFill>
                  <a:srgbClr val="374151"/>
                </a:solidFill>
                <a:effectLst/>
                <a:latin typeface="Söhne"/>
              </a:rPr>
              <a:t> is centered on the mean, and Y is </a:t>
            </a:r>
            <a:r>
              <a:rPr lang="en-US" sz="1200" b="0" i="0" dirty="0" err="1">
                <a:solidFill>
                  <a:srgbClr val="374151"/>
                </a:solidFill>
                <a:effectLst/>
                <a:latin typeface="Söhne"/>
              </a:rPr>
              <a:t>autoscaled</a:t>
            </a:r>
            <a:r>
              <a:rPr lang="en-US" sz="1200" b="0" i="0" dirty="0">
                <a:solidFill>
                  <a:srgbClr val="374151"/>
                </a:solidFill>
                <a:effectLst/>
                <a:latin typeface="Söhne"/>
              </a:rPr>
              <a:t> (resulting in </a:t>
            </a:r>
            <a:r>
              <a:rPr lang="en-US" sz="1200" b="0" i="0" dirty="0" err="1">
                <a:solidFill>
                  <a:srgbClr val="374151"/>
                </a:solidFill>
                <a:effectLst/>
                <a:latin typeface="Söhne"/>
              </a:rPr>
              <a:t>Xp</a:t>
            </a:r>
            <a:r>
              <a:rPr lang="en-US" sz="1200" b="0" i="0" dirty="0">
                <a:solidFill>
                  <a:srgbClr val="374151"/>
                </a:solidFill>
                <a:effectLst/>
                <a:latin typeface="Söhne"/>
              </a:rPr>
              <a:t> and </a:t>
            </a:r>
            <a:r>
              <a:rPr lang="en-US" sz="1200" b="0" i="0" dirty="0" err="1">
                <a:solidFill>
                  <a:srgbClr val="374151"/>
                </a:solidFill>
                <a:effectLst/>
                <a:latin typeface="Söhne"/>
              </a:rPr>
              <a:t>Yp</a:t>
            </a:r>
            <a:r>
              <a:rPr lang="en-US" sz="1200" b="0" i="0" dirty="0">
                <a:solidFill>
                  <a:srgbClr val="374151"/>
                </a:solidFill>
                <a:effectLst/>
                <a:latin typeface="Söhne"/>
              </a:rPr>
              <a:t>, respectively).</a:t>
            </a:r>
          </a:p>
          <a:p>
            <a:pPr algn="l"/>
            <a:r>
              <a:rPr lang="en-US" sz="1200" b="0" i="0" dirty="0">
                <a:solidFill>
                  <a:srgbClr val="374151"/>
                </a:solidFill>
                <a:effectLst/>
                <a:latin typeface="Söhne"/>
              </a:rPr>
              <a:t>The covariance between each variable </a:t>
            </a:r>
            <a:r>
              <a:rPr lang="en-US" sz="1200" b="0" i="0" dirty="0" err="1">
                <a:solidFill>
                  <a:srgbClr val="374151"/>
                </a:solidFill>
                <a:effectLst/>
                <a:latin typeface="Söhne"/>
              </a:rPr>
              <a:t>Xp</a:t>
            </a:r>
            <a:r>
              <a:rPr lang="en-US" sz="1200" b="0" i="0" dirty="0">
                <a:solidFill>
                  <a:srgbClr val="374151"/>
                </a:solidFill>
                <a:effectLst/>
                <a:latin typeface="Söhne"/>
              </a:rPr>
              <a:t> (</a:t>
            </a:r>
            <a:r>
              <a:rPr lang="en-US" sz="1200" b="0" i="0" dirty="0" err="1">
                <a:solidFill>
                  <a:srgbClr val="374151"/>
                </a:solidFill>
                <a:effectLst/>
                <a:latin typeface="Söhne"/>
              </a:rPr>
              <a:t>xp</a:t>
            </a:r>
            <a:r>
              <a:rPr lang="en-US" sz="1200" b="0" i="0" dirty="0">
                <a:solidFill>
                  <a:srgbClr val="374151"/>
                </a:solidFill>
                <a:effectLst/>
                <a:latin typeface="Söhne"/>
              </a:rPr>
              <a:t>, </a:t>
            </a:r>
            <a:r>
              <a:rPr lang="en-US" sz="1200" b="0" i="0" dirty="0" err="1">
                <a:solidFill>
                  <a:srgbClr val="374151"/>
                </a:solidFill>
                <a:effectLst/>
                <a:latin typeface="Söhne"/>
              </a:rPr>
              <a:t>i</a:t>
            </a:r>
            <a:r>
              <a:rPr lang="en-US" sz="1200" b="0" i="0" dirty="0">
                <a:solidFill>
                  <a:srgbClr val="374151"/>
                </a:solidFill>
                <a:effectLst/>
                <a:latin typeface="Söhne"/>
              </a:rPr>
              <a:t>) and </a:t>
            </a:r>
            <a:r>
              <a:rPr lang="en-US" sz="1200" b="0" i="0" dirty="0" err="1">
                <a:solidFill>
                  <a:srgbClr val="374151"/>
                </a:solidFill>
                <a:effectLst/>
                <a:latin typeface="Söhne"/>
              </a:rPr>
              <a:t>Yp</a:t>
            </a:r>
            <a:r>
              <a:rPr lang="en-US" sz="1200" b="0" i="0" dirty="0">
                <a:solidFill>
                  <a:srgbClr val="374151"/>
                </a:solidFill>
                <a:effectLst/>
                <a:latin typeface="Söhne"/>
              </a:rPr>
              <a:t> is calculated.</a:t>
            </a:r>
          </a:p>
          <a:p>
            <a:pPr algn="l"/>
            <a:r>
              <a:rPr lang="en-US" sz="1200" b="0" i="0" dirty="0">
                <a:solidFill>
                  <a:srgbClr val="374151"/>
                </a:solidFill>
                <a:effectLst/>
                <a:latin typeface="Söhne"/>
              </a:rPr>
              <a:t>The predictor </a:t>
            </a:r>
            <a:r>
              <a:rPr lang="en-US" sz="1200" b="0" i="0" dirty="0" err="1">
                <a:solidFill>
                  <a:srgbClr val="374151"/>
                </a:solidFill>
                <a:effectLst/>
                <a:latin typeface="Söhne"/>
              </a:rPr>
              <a:t>xSel</a:t>
            </a:r>
            <a:r>
              <a:rPr lang="en-US" sz="1200" b="0" i="0" dirty="0">
                <a:solidFill>
                  <a:srgbClr val="374151"/>
                </a:solidFill>
                <a:effectLst/>
                <a:latin typeface="Söhne"/>
              </a:rPr>
              <a:t>, l with the highest covariance with </a:t>
            </a:r>
            <a:r>
              <a:rPr lang="en-US" sz="1200" b="0" i="0" dirty="0" err="1">
                <a:solidFill>
                  <a:srgbClr val="374151"/>
                </a:solidFill>
                <a:effectLst/>
                <a:latin typeface="Söhne"/>
              </a:rPr>
              <a:t>Yp</a:t>
            </a:r>
            <a:r>
              <a:rPr lang="en-US" sz="1200" b="0" i="0" dirty="0">
                <a:solidFill>
                  <a:srgbClr val="374151"/>
                </a:solidFill>
                <a:effectLst/>
                <a:latin typeface="Söhne"/>
              </a:rPr>
              <a:t> is selected.</a:t>
            </a:r>
          </a:p>
          <a:p>
            <a:pPr algn="l"/>
            <a:r>
              <a:rPr lang="en-US" sz="1200" b="0" i="0" dirty="0" err="1">
                <a:solidFill>
                  <a:srgbClr val="374151"/>
                </a:solidFill>
                <a:effectLst/>
                <a:latin typeface="Söhne"/>
              </a:rPr>
              <a:t>Xp</a:t>
            </a:r>
            <a:r>
              <a:rPr lang="en-US" sz="1200" b="0" i="0" dirty="0">
                <a:solidFill>
                  <a:srgbClr val="374151"/>
                </a:solidFill>
                <a:effectLst/>
                <a:latin typeface="Söhne"/>
              </a:rPr>
              <a:t> is orthogonalized with respect to the selected variable </a:t>
            </a:r>
            <a:r>
              <a:rPr lang="en-US" sz="1200" b="0" i="0" dirty="0" err="1">
                <a:solidFill>
                  <a:srgbClr val="374151"/>
                </a:solidFill>
                <a:effectLst/>
                <a:latin typeface="Söhne"/>
              </a:rPr>
              <a:t>xSel</a:t>
            </a:r>
            <a:r>
              <a:rPr lang="en-US" sz="1200" b="0" i="0" dirty="0">
                <a:solidFill>
                  <a:srgbClr val="374151"/>
                </a:solidFill>
                <a:effectLst/>
                <a:latin typeface="Söhne"/>
              </a:rPr>
              <a:t>, resulting in XO.</a:t>
            </a:r>
          </a:p>
          <a:p>
            <a:pPr algn="l"/>
            <a:r>
              <a:rPr lang="en-US" sz="1200" b="0" i="0" dirty="0">
                <a:solidFill>
                  <a:srgbClr val="374151"/>
                </a:solidFill>
                <a:effectLst/>
                <a:latin typeface="Söhne"/>
              </a:rPr>
              <a:t>After the sixth step, you start again from the third step, replacing </a:t>
            </a:r>
            <a:r>
              <a:rPr lang="en-US" sz="1200" b="0" i="0" dirty="0" err="1">
                <a:solidFill>
                  <a:srgbClr val="374151"/>
                </a:solidFill>
                <a:effectLst/>
                <a:latin typeface="Söhne"/>
              </a:rPr>
              <a:t>Xp</a:t>
            </a:r>
            <a:r>
              <a:rPr lang="en-US" sz="1200" b="0" i="0" dirty="0">
                <a:solidFill>
                  <a:srgbClr val="374151"/>
                </a:solidFill>
                <a:effectLst/>
                <a:latin typeface="Söhne"/>
              </a:rPr>
              <a:t> with XO, and repeating all the steps L-1 times.</a:t>
            </a:r>
          </a:p>
          <a:p>
            <a:pPr algn="l"/>
            <a:r>
              <a:rPr lang="en-US" sz="1200" b="0" i="0" dirty="0">
                <a:solidFill>
                  <a:srgbClr val="374151"/>
                </a:solidFill>
                <a:effectLst/>
                <a:latin typeface="Söhne"/>
              </a:rPr>
              <a:t>Note that in step 4, </a:t>
            </a:r>
            <a:r>
              <a:rPr lang="en-US" sz="1200" b="0" i="0" dirty="0" err="1">
                <a:solidFill>
                  <a:srgbClr val="374151"/>
                </a:solidFill>
                <a:effectLst/>
                <a:latin typeface="Söhne"/>
              </a:rPr>
              <a:t>Xsel</a:t>
            </a:r>
            <a:r>
              <a:rPr lang="en-US" sz="1200" b="0" i="0" dirty="0">
                <a:solidFill>
                  <a:srgbClr val="374151"/>
                </a:solidFill>
                <a:effectLst/>
                <a:latin typeface="Söhne"/>
              </a:rPr>
              <a:t> is selected but not removed from </a:t>
            </a:r>
            <a:r>
              <a:rPr lang="en-US" sz="1200" b="0" i="0" dirty="0" err="1">
                <a:solidFill>
                  <a:srgbClr val="374151"/>
                </a:solidFill>
                <a:effectLst/>
                <a:latin typeface="Söhne"/>
              </a:rPr>
              <a:t>Xp</a:t>
            </a:r>
            <a:r>
              <a:rPr lang="en-US" sz="1200" b="0" i="0" dirty="0">
                <a:solidFill>
                  <a:srgbClr val="374151"/>
                </a:solidFill>
                <a:effectLst/>
                <a:latin typeface="Söhne"/>
              </a:rPr>
              <a:t>.</a:t>
            </a:r>
          </a:p>
          <a:p>
            <a:pPr algn="l"/>
            <a:r>
              <a:rPr lang="en-US" sz="1200" b="0" i="0" dirty="0">
                <a:solidFill>
                  <a:srgbClr val="374151"/>
                </a:solidFill>
                <a:effectLst/>
                <a:latin typeface="Söhne"/>
              </a:rPr>
              <a:t>Also, note that the </a:t>
            </a:r>
            <a:r>
              <a:rPr lang="en-US" sz="1200" b="0" i="0" dirty="0" err="1">
                <a:solidFill>
                  <a:srgbClr val="374151"/>
                </a:solidFill>
                <a:effectLst/>
                <a:latin typeface="Söhne"/>
              </a:rPr>
              <a:t>CovSel</a:t>
            </a:r>
            <a:r>
              <a:rPr lang="en-US" sz="1200" b="0" i="0" dirty="0">
                <a:solidFill>
                  <a:srgbClr val="374151"/>
                </a:solidFill>
                <a:effectLst/>
                <a:latin typeface="Söhne"/>
              </a:rPr>
              <a:t> algorithm follows the same pattern as the NIPALS PLS. In both, covariance is maximized, but in </a:t>
            </a:r>
            <a:r>
              <a:rPr lang="en-US" sz="1200" b="0" i="0" dirty="0" err="1">
                <a:solidFill>
                  <a:srgbClr val="374151"/>
                </a:solidFill>
                <a:effectLst/>
                <a:latin typeface="Söhne"/>
              </a:rPr>
              <a:t>CovSel</a:t>
            </a:r>
            <a:r>
              <a:rPr lang="en-US" sz="1200" b="0" i="0" dirty="0">
                <a:solidFill>
                  <a:srgbClr val="374151"/>
                </a:solidFill>
                <a:effectLst/>
                <a:latin typeface="Söhne"/>
              </a:rPr>
              <a:t>, the construction of a latent variable is replaced by variable selection.</a:t>
            </a:r>
          </a:p>
          <a:p>
            <a:pPr marL="171450" lvl="0" indent="-171450" algn="l" rtl="0">
              <a:lnSpc>
                <a:spcPct val="80000"/>
              </a:lnSpc>
              <a:spcBef>
                <a:spcPts val="0"/>
              </a:spcBef>
              <a:spcAft>
                <a:spcPts val="0"/>
              </a:spcAft>
              <a:buClr>
                <a:schemeClr val="dk1"/>
              </a:buClr>
              <a:buSzPts val="930"/>
              <a:buFont typeface="Calibri"/>
              <a:buNone/>
            </a:pPr>
            <a:endParaRPr sz="930" b="0" dirty="0">
              <a:solidFill>
                <a:srgbClr val="FF0000"/>
              </a:solidFill>
            </a:endParaRPr>
          </a:p>
        </p:txBody>
      </p:sp>
      <p:sp>
        <p:nvSpPr>
          <p:cNvPr id="1375" name="Google Shape;1375;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49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7" name="Google Shape;149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r>
              <a:rPr lang="en-US" b="0" i="0" dirty="0">
                <a:solidFill>
                  <a:srgbClr val="374151"/>
                </a:solidFill>
                <a:effectLst/>
                <a:latin typeface="Söhne"/>
              </a:rPr>
              <a:t>Integrated methods, or a class of machine learning models, automatically perform feature selection as part of the model training process.</a:t>
            </a:r>
          </a:p>
          <a:p>
            <a:pPr algn="l"/>
            <a:r>
              <a:rPr lang="en-US" b="0" i="0" dirty="0">
                <a:solidFill>
                  <a:srgbClr val="374151"/>
                </a:solidFill>
                <a:effectLst/>
                <a:latin typeface="Söhne"/>
              </a:rPr>
              <a:t>The result is a trained model that emphasizes useful features and disregards the rest.</a:t>
            </a:r>
          </a:p>
          <a:p>
            <a:pPr algn="l"/>
            <a:r>
              <a:rPr lang="en-US" b="0" i="0" dirty="0">
                <a:solidFill>
                  <a:srgbClr val="374151"/>
                </a:solidFill>
                <a:effectLst/>
                <a:latin typeface="Söhne"/>
              </a:rPr>
              <a:t>Both wrapper methods and integrated methods rely on model performance to guide feature selection.</a:t>
            </a:r>
          </a:p>
          <a:p>
            <a:pPr marL="0" lvl="0" indent="0" algn="l" rtl="0">
              <a:spcBef>
                <a:spcPts val="0"/>
              </a:spcBef>
              <a:spcAft>
                <a:spcPts val="0"/>
              </a:spcAft>
              <a:buNone/>
            </a:pPr>
            <a:endParaRPr lang="nl-NL" dirty="0"/>
          </a:p>
          <a:p>
            <a:pPr marL="0" lvl="0" indent="0" algn="l" rtl="0">
              <a:spcBef>
                <a:spcPts val="0"/>
              </a:spcBef>
              <a:spcAft>
                <a:spcPts val="0"/>
              </a:spcAft>
              <a:buNone/>
            </a:pPr>
            <a:endParaRPr lang="nl-NL" dirty="0"/>
          </a:p>
          <a:p>
            <a:pPr marL="0" lvl="0" indent="0" algn="l" rtl="0">
              <a:spcBef>
                <a:spcPts val="0"/>
              </a:spcBef>
              <a:spcAft>
                <a:spcPts val="0"/>
              </a:spcAft>
              <a:buNone/>
            </a:pPr>
            <a:endParaRPr lang="nl-NL" dirty="0"/>
          </a:p>
          <a:p>
            <a:pPr marL="0" lvl="0" indent="0" algn="l" rtl="0">
              <a:spcBef>
                <a:spcPts val="0"/>
              </a:spcBef>
              <a:spcAft>
                <a:spcPts val="0"/>
              </a:spcAft>
              <a:buNone/>
            </a:pPr>
            <a:endParaRPr lang="nl-NL" dirty="0"/>
          </a:p>
          <a:p>
            <a:pPr marL="0" lvl="0" indent="0" algn="l" rtl="0">
              <a:spcBef>
                <a:spcPts val="0"/>
              </a:spcBef>
              <a:spcAft>
                <a:spcPts val="0"/>
              </a:spcAft>
              <a:buNone/>
            </a:pPr>
            <a:r>
              <a:rPr lang="en-US" b="0" i="0" dirty="0">
                <a:solidFill>
                  <a:srgbClr val="242424"/>
                </a:solidFill>
                <a:effectLst/>
                <a:latin typeface="source-serif-pro"/>
              </a:rPr>
              <a:t>Wrapper methods consider unimportant features iteratively based on the evaluation metric, while </a:t>
            </a:r>
            <a:r>
              <a:rPr lang="en-US" b="1" i="0" dirty="0">
                <a:solidFill>
                  <a:srgbClr val="242424"/>
                </a:solidFill>
                <a:effectLst/>
                <a:latin typeface="source-serif-pro"/>
              </a:rPr>
              <a:t>Embedded methods perform feature selection and training of the algorithm in parallel</a:t>
            </a:r>
            <a:r>
              <a:rPr lang="en-US" b="0" i="0" dirty="0">
                <a:solidFill>
                  <a:srgbClr val="242424"/>
                </a:solidFill>
                <a:effectLst/>
                <a:latin typeface="source-serif-pro"/>
              </a:rPr>
              <a:t>. In other words, the feature selection process is an integral part of the classification/regressor model.</a:t>
            </a:r>
          </a:p>
          <a:p>
            <a:pPr marL="0" lvl="0" indent="0" algn="l" rtl="0">
              <a:spcBef>
                <a:spcPts val="0"/>
              </a:spcBef>
              <a:spcAft>
                <a:spcPts val="0"/>
              </a:spcAft>
              <a:buNone/>
            </a:pPr>
            <a:endParaRPr lang="en-US" b="0" i="0" dirty="0">
              <a:solidFill>
                <a:srgbClr val="242424"/>
              </a:solidFill>
              <a:effectLst/>
              <a:latin typeface="source-serif-pro"/>
            </a:endParaRPr>
          </a:p>
          <a:p>
            <a:pPr marL="0" lvl="0" indent="0" algn="l" rtl="0">
              <a:spcBef>
                <a:spcPts val="0"/>
              </a:spcBef>
              <a:spcAft>
                <a:spcPts val="0"/>
              </a:spcAft>
              <a:buNone/>
            </a:pPr>
            <a:endParaRPr lang="en-US" b="0" i="0" dirty="0">
              <a:solidFill>
                <a:srgbClr val="242424"/>
              </a:solidFill>
              <a:effectLst/>
              <a:latin typeface="source-serif-pro"/>
            </a:endParaRPr>
          </a:p>
          <a:p>
            <a:r>
              <a:rPr lang="en-US" b="1" dirty="0">
                <a:effectLst/>
              </a:rPr>
              <a:t>An Embedded Method Example: L1 Regularization</a:t>
            </a:r>
            <a:endParaRPr lang="en-US" dirty="0">
              <a:effectLst/>
            </a:endParaRPr>
          </a:p>
          <a:p>
            <a:r>
              <a:rPr lang="en-US" dirty="0">
                <a:effectLst/>
              </a:rPr>
              <a:t>L1 (or LASSO) regression for generalized linear models can be understood as adding a penalty against complexity to reduce the degree of overfitting or variance of a model by adding more bias. Here, we add a penalty term directly to the cost function,</a:t>
            </a:r>
          </a:p>
          <a:p>
            <a:r>
              <a:rPr lang="en-US" dirty="0" err="1">
                <a:effectLst/>
              </a:rPr>
              <a:t>regularized_cost</a:t>
            </a:r>
            <a:r>
              <a:rPr lang="en-US" dirty="0">
                <a:effectLst/>
              </a:rPr>
              <a:t> = cost + </a:t>
            </a:r>
            <a:r>
              <a:rPr lang="en-US" dirty="0" err="1">
                <a:effectLst/>
              </a:rPr>
              <a:t>regularization_penalty</a:t>
            </a:r>
            <a:r>
              <a:rPr lang="en-US" dirty="0">
                <a:effectLst/>
              </a:rPr>
              <a:t> </a:t>
            </a:r>
          </a:p>
          <a:p>
            <a:r>
              <a:rPr lang="en-US" dirty="0">
                <a:effectLst/>
              </a:rPr>
              <a:t>In L1 regularization, the penalty term is</a:t>
            </a:r>
          </a:p>
          <a:p>
            <a:r>
              <a:rPr lang="en-US" dirty="0"/>
              <a:t>L1 : λ </a:t>
            </a:r>
            <a:r>
              <a:rPr lang="en-US" dirty="0" err="1"/>
              <a:t>Σ</a:t>
            </a:r>
            <a:r>
              <a:rPr lang="en-US" baseline="30000" dirty="0" err="1"/>
              <a:t>k</a:t>
            </a:r>
            <a:r>
              <a:rPr lang="en-US" baseline="-25000" dirty="0" err="1"/>
              <a:t>i</a:t>
            </a:r>
            <a:r>
              <a:rPr lang="en-US" dirty="0" err="1"/>
              <a:t>w</a:t>
            </a:r>
            <a:r>
              <a:rPr lang="en-US" baseline="-25000" dirty="0" err="1"/>
              <a:t>i</a:t>
            </a:r>
            <a:r>
              <a:rPr lang="en-US" dirty="0"/>
              <a:t>= λ</a:t>
            </a:r>
            <a:r>
              <a:rPr lang="en-US" b="1" dirty="0"/>
              <a:t>w</a:t>
            </a:r>
            <a:r>
              <a:rPr lang="en-US" baseline="-25000" dirty="0"/>
              <a:t>1</a:t>
            </a:r>
            <a:r>
              <a:rPr lang="en-US" dirty="0"/>
              <a:t>,</a:t>
            </a:r>
            <a:r>
              <a:rPr lang="en-US" dirty="0">
                <a:effectLst/>
              </a:rPr>
              <a:t>where </a:t>
            </a:r>
            <a:r>
              <a:rPr lang="en-US" b="1" dirty="0">
                <a:effectLst/>
              </a:rPr>
              <a:t>w</a:t>
            </a:r>
            <a:r>
              <a:rPr lang="en-US" dirty="0">
                <a:effectLst/>
              </a:rPr>
              <a:t> is our </a:t>
            </a:r>
            <a:r>
              <a:rPr lang="en-US" i="1" dirty="0">
                <a:effectLst/>
              </a:rPr>
              <a:t>k-dimensional</a:t>
            </a:r>
            <a:r>
              <a:rPr lang="en-US" dirty="0">
                <a:effectLst/>
              </a:rPr>
              <a:t> feature vector. Through adding the L1 term, our objective function now becomes the minimization of the regularized cost, and since the penalty term grows with the value of the weight parameters (λ is just a free parameter to fine-tune the regularization strength), we can induce sparsity through this L1 vector norm, which can be considered as an intrinsic way of feature selection that is part of the model training step.</a:t>
            </a:r>
          </a:p>
          <a:p>
            <a:br>
              <a:rPr lang="en-US" dirty="0">
                <a:effectLst/>
              </a:rPr>
            </a:br>
            <a:endParaRPr lang="nl-NL" dirty="0"/>
          </a:p>
          <a:p>
            <a:pPr marL="0" lvl="0" indent="0" algn="l" rtl="0">
              <a:spcBef>
                <a:spcPts val="0"/>
              </a:spcBef>
              <a:spcAft>
                <a:spcPts val="0"/>
              </a:spcAft>
              <a:buNone/>
            </a:pPr>
            <a:endParaRPr dirty="0"/>
          </a:p>
        </p:txBody>
      </p:sp>
      <p:sp>
        <p:nvSpPr>
          <p:cNvPr id="1498" name="Google Shape;1498;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50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150273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nl-NL" dirty="0" err="1"/>
              <a:t>Kernnard</a:t>
            </a:r>
            <a:r>
              <a:rPr lang="nl-NL" dirty="0"/>
              <a:t>-Stone </a:t>
            </a:r>
            <a:r>
              <a:rPr lang="nl-NL" dirty="0" err="1"/>
              <a:t>selects</a:t>
            </a:r>
            <a:r>
              <a:rPr lang="nl-NL" dirty="0"/>
              <a:t> a subset of samples </a:t>
            </a:r>
            <a:r>
              <a:rPr lang="nl-NL" dirty="0" err="1"/>
              <a:t>which</a:t>
            </a:r>
            <a:r>
              <a:rPr lang="nl-NL" dirty="0"/>
              <a:t> </a:t>
            </a:r>
            <a:r>
              <a:rPr lang="nl-NL" dirty="0" err="1"/>
              <a:t>uniformly</a:t>
            </a:r>
            <a:r>
              <a:rPr lang="nl-NL" dirty="0"/>
              <a:t> cover </a:t>
            </a:r>
            <a:r>
              <a:rPr lang="nl-NL" dirty="0" err="1"/>
              <a:t>the</a:t>
            </a:r>
            <a:r>
              <a:rPr lang="nl-NL" dirty="0"/>
              <a:t> data set </a:t>
            </a:r>
            <a:r>
              <a:rPr lang="nl-NL" dirty="0" err="1"/>
              <a:t>and</a:t>
            </a:r>
            <a:r>
              <a:rPr lang="nl-NL" dirty="0"/>
              <a:t> </a:t>
            </a:r>
            <a:r>
              <a:rPr lang="nl-NL" dirty="0" err="1"/>
              <a:t>includes</a:t>
            </a:r>
            <a:r>
              <a:rPr lang="nl-NL" dirty="0"/>
              <a:t> </a:t>
            </a:r>
            <a:r>
              <a:rPr lang="nl-NL" dirty="0" err="1"/>
              <a:t>exterior</a:t>
            </a:r>
            <a:r>
              <a:rPr lang="nl-NL" dirty="0"/>
              <a:t> samples as </a:t>
            </a:r>
            <a:r>
              <a:rPr lang="nl-NL" dirty="0" err="1"/>
              <a:t>the</a:t>
            </a:r>
            <a:r>
              <a:rPr lang="nl-NL" dirty="0"/>
              <a:t> </a:t>
            </a:r>
            <a:r>
              <a:rPr lang="nl-NL" dirty="0" err="1"/>
              <a:t>calibration</a:t>
            </a:r>
            <a:r>
              <a:rPr lang="nl-NL" dirty="0"/>
              <a:t> set. The </a:t>
            </a:r>
            <a:r>
              <a:rPr lang="nl-NL" dirty="0" err="1"/>
              <a:t>remainder</a:t>
            </a:r>
            <a:r>
              <a:rPr lang="nl-NL" dirty="0"/>
              <a:t> are </a:t>
            </a:r>
            <a:r>
              <a:rPr lang="nl-NL" dirty="0" err="1"/>
              <a:t>placed</a:t>
            </a:r>
            <a:r>
              <a:rPr lang="nl-NL" dirty="0"/>
              <a:t> in </a:t>
            </a:r>
            <a:r>
              <a:rPr lang="nl-NL" dirty="0" err="1"/>
              <a:t>the</a:t>
            </a:r>
            <a:r>
              <a:rPr lang="nl-NL" dirty="0"/>
              <a:t> test set.</a:t>
            </a:r>
          </a:p>
          <a:p>
            <a:endParaRPr lang="nl-NL" dirty="0"/>
          </a:p>
          <a:p>
            <a:r>
              <a:rPr lang="nl-NL" dirty="0" err="1"/>
              <a:t>This</a:t>
            </a:r>
            <a:r>
              <a:rPr lang="nl-NL" dirty="0"/>
              <a:t> </a:t>
            </a:r>
            <a:r>
              <a:rPr lang="nl-NL" dirty="0" err="1"/>
              <a:t>method</a:t>
            </a:r>
            <a:r>
              <a:rPr lang="nl-NL" dirty="0"/>
              <a:t> </a:t>
            </a:r>
            <a:r>
              <a:rPr lang="nl-NL" dirty="0" err="1"/>
              <a:t>selects</a:t>
            </a:r>
            <a:r>
              <a:rPr lang="nl-NL" dirty="0"/>
              <a:t> samples </a:t>
            </a:r>
            <a:r>
              <a:rPr lang="nl-NL" dirty="0" err="1"/>
              <a:t>that</a:t>
            </a:r>
            <a:r>
              <a:rPr lang="nl-NL" dirty="0"/>
              <a:t> best span </a:t>
            </a:r>
            <a:r>
              <a:rPr lang="nl-NL" dirty="0" err="1"/>
              <a:t>the</a:t>
            </a:r>
            <a:r>
              <a:rPr lang="nl-NL" dirty="0"/>
              <a:t> </a:t>
            </a:r>
            <a:r>
              <a:rPr lang="nl-NL" dirty="0" err="1"/>
              <a:t>same</a:t>
            </a:r>
            <a:r>
              <a:rPr lang="nl-NL" dirty="0"/>
              <a:t> range as </a:t>
            </a:r>
            <a:r>
              <a:rPr lang="nl-NL" dirty="0" err="1"/>
              <a:t>the</a:t>
            </a:r>
            <a:r>
              <a:rPr lang="nl-NL" dirty="0"/>
              <a:t> </a:t>
            </a:r>
            <a:r>
              <a:rPr lang="nl-NL" dirty="0" err="1"/>
              <a:t>original</a:t>
            </a:r>
            <a:r>
              <a:rPr lang="nl-NL" dirty="0"/>
              <a:t> data, but </a:t>
            </a:r>
            <a:r>
              <a:rPr lang="nl-NL" dirty="0" err="1"/>
              <a:t>with</a:t>
            </a:r>
            <a:r>
              <a:rPr lang="nl-NL" dirty="0"/>
              <a:t> </a:t>
            </a:r>
            <a:r>
              <a:rPr lang="nl-NL" dirty="0" err="1"/>
              <a:t>an</a:t>
            </a:r>
            <a:r>
              <a:rPr lang="nl-NL" dirty="0"/>
              <a:t> even </a:t>
            </a:r>
            <a:r>
              <a:rPr lang="nl-NL" dirty="0" err="1"/>
              <a:t>distribution</a:t>
            </a:r>
            <a:r>
              <a:rPr lang="nl-NL" dirty="0"/>
              <a:t> of samples </a:t>
            </a:r>
            <a:r>
              <a:rPr lang="nl-NL" dirty="0" err="1"/>
              <a:t>accross</a:t>
            </a:r>
            <a:r>
              <a:rPr lang="nl-NL" dirty="0"/>
              <a:t> </a:t>
            </a:r>
            <a:r>
              <a:rPr lang="nl-NL" dirty="0" err="1"/>
              <a:t>that</a:t>
            </a:r>
            <a:r>
              <a:rPr lang="nl-NL" dirty="0"/>
              <a:t> range.</a:t>
            </a:r>
          </a:p>
          <a:p>
            <a:endParaRPr lang="nl-NL" dirty="0"/>
          </a:p>
          <a:p>
            <a:r>
              <a:rPr lang="en-US" dirty="0"/>
              <a:t>The Kennard-Stone (KS) algorithm starts by finding two samples in that have the largest Euclidean distance; these are the two samples furthest</a:t>
            </a:r>
          </a:p>
          <a:p>
            <a:r>
              <a:rPr lang="en-US" dirty="0"/>
              <a:t>apart. Subsequent points are selected that maximize the Euclidean distance from previously selected points. The result is that, for a given fraction (fraction) of the data to be parsed into the calibration set,</a:t>
            </a:r>
          </a:p>
          <a:p>
            <a:r>
              <a:rPr lang="en-US" dirty="0"/>
              <a:t>samples are selected to smoothly fill the data space. The remaining samples are placed into the test set.</a:t>
            </a:r>
            <a:endParaRPr lang="nl-NL" dirty="0"/>
          </a:p>
          <a:p>
            <a:endParaRPr lang="nl-NL" dirty="0"/>
          </a:p>
          <a:p>
            <a:endParaRPr lang="nl-NL" dirty="0"/>
          </a:p>
          <a:p>
            <a:r>
              <a:rPr lang="nl-NL" dirty="0"/>
              <a:t>2) </a:t>
            </a:r>
            <a:r>
              <a:rPr lang="nl-NL" dirty="0" err="1"/>
              <a:t>Reducennsamples</a:t>
            </a:r>
            <a:endParaRPr lang="nl-NL" dirty="0"/>
          </a:p>
          <a:p>
            <a:endParaRPr lang="nl-NL" dirty="0"/>
          </a:p>
          <a:p>
            <a:r>
              <a:rPr lang="nl-NL" dirty="0"/>
              <a:t>Select a subset of samples </a:t>
            </a:r>
            <a:r>
              <a:rPr lang="nl-NL" dirty="0" err="1"/>
              <a:t>by</a:t>
            </a:r>
            <a:r>
              <a:rPr lang="nl-NL" dirty="0"/>
              <a:t> </a:t>
            </a:r>
            <a:r>
              <a:rPr lang="nl-NL" dirty="0" err="1"/>
              <a:t>removing</a:t>
            </a:r>
            <a:r>
              <a:rPr lang="nl-NL" dirty="0"/>
              <a:t> </a:t>
            </a:r>
            <a:r>
              <a:rPr lang="nl-NL" dirty="0" err="1"/>
              <a:t>nearest</a:t>
            </a:r>
            <a:r>
              <a:rPr lang="nl-NL" dirty="0"/>
              <a:t> </a:t>
            </a:r>
            <a:r>
              <a:rPr lang="nl-NL" dirty="0" err="1"/>
              <a:t>neighbors</a:t>
            </a:r>
            <a:r>
              <a:rPr lang="nl-NL" dirty="0"/>
              <a:t>. . </a:t>
            </a:r>
            <a:r>
              <a:rPr lang="nl-NL" dirty="0" err="1"/>
              <a:t>Performs</a:t>
            </a:r>
            <a:r>
              <a:rPr lang="nl-NL" dirty="0"/>
              <a:t> a </a:t>
            </a:r>
            <a:r>
              <a:rPr lang="nl-NL" dirty="0" err="1"/>
              <a:t>selection</a:t>
            </a:r>
            <a:r>
              <a:rPr lang="nl-NL" dirty="0"/>
              <a:t> of samples </a:t>
            </a:r>
            <a:r>
              <a:rPr lang="nl-NL" dirty="0" err="1"/>
              <a:t>which</a:t>
            </a:r>
            <a:r>
              <a:rPr lang="nl-NL" dirty="0"/>
              <a:t> </a:t>
            </a:r>
            <a:r>
              <a:rPr lang="nl-NL" dirty="0" err="1"/>
              <a:t>fill</a:t>
            </a:r>
            <a:r>
              <a:rPr lang="nl-NL" dirty="0"/>
              <a:t> out </a:t>
            </a:r>
            <a:r>
              <a:rPr lang="nl-NL" dirty="0" err="1"/>
              <a:t>the</a:t>
            </a:r>
            <a:r>
              <a:rPr lang="nl-NL" dirty="0"/>
              <a:t> multivariate </a:t>
            </a:r>
            <a:r>
              <a:rPr lang="nl-NL" dirty="0" err="1"/>
              <a:t>space</a:t>
            </a:r>
            <a:r>
              <a:rPr lang="nl-NL" dirty="0"/>
              <a:t> </a:t>
            </a:r>
            <a:r>
              <a:rPr lang="nl-NL" dirty="0" err="1"/>
              <a:t>by</a:t>
            </a:r>
            <a:r>
              <a:rPr lang="nl-NL" dirty="0"/>
              <a:t> </a:t>
            </a:r>
            <a:r>
              <a:rPr lang="nl-NL" dirty="0" err="1"/>
              <a:t>removing</a:t>
            </a:r>
            <a:r>
              <a:rPr lang="nl-NL" dirty="0"/>
              <a:t> samples </a:t>
            </a:r>
            <a:r>
              <a:rPr lang="nl-NL" dirty="0" err="1"/>
              <a:t>which</a:t>
            </a:r>
            <a:r>
              <a:rPr lang="nl-NL" dirty="0"/>
              <a:t> are </a:t>
            </a:r>
            <a:r>
              <a:rPr lang="nl-NL" dirty="0" err="1"/>
              <a:t>similar</a:t>
            </a:r>
            <a:r>
              <a:rPr lang="nl-NL" dirty="0"/>
              <a:t> </a:t>
            </a:r>
            <a:r>
              <a:rPr lang="nl-NL" dirty="0" err="1"/>
              <a:t>to</a:t>
            </a:r>
            <a:r>
              <a:rPr lang="nl-NL" dirty="0"/>
              <a:t> </a:t>
            </a:r>
            <a:r>
              <a:rPr lang="nl-NL" dirty="0" err="1"/>
              <a:t>each</a:t>
            </a:r>
            <a:r>
              <a:rPr lang="nl-NL" dirty="0"/>
              <a:t> </a:t>
            </a:r>
            <a:r>
              <a:rPr lang="nl-NL" dirty="0" err="1"/>
              <a:t>other</a:t>
            </a:r>
            <a:r>
              <a:rPr lang="nl-NL" dirty="0"/>
              <a:t> </a:t>
            </a:r>
            <a:r>
              <a:rPr lang="nl-NL" dirty="0" err="1"/>
              <a:t>based</a:t>
            </a:r>
            <a:r>
              <a:rPr lang="nl-NL" dirty="0"/>
              <a:t> on </a:t>
            </a:r>
            <a:r>
              <a:rPr lang="nl-NL" dirty="0" err="1"/>
              <a:t>nearest</a:t>
            </a:r>
            <a:r>
              <a:rPr lang="nl-NL" dirty="0"/>
              <a:t> </a:t>
            </a:r>
            <a:r>
              <a:rPr lang="nl-NL" dirty="0" err="1"/>
              <a:t>neighbor</a:t>
            </a:r>
            <a:r>
              <a:rPr lang="nl-NL" dirty="0"/>
              <a:t> </a:t>
            </a:r>
            <a:r>
              <a:rPr lang="nl-NL" dirty="0" err="1"/>
              <a:t>distance</a:t>
            </a:r>
            <a:r>
              <a:rPr lang="nl-NL" dirty="0"/>
              <a:t>. </a:t>
            </a:r>
            <a:r>
              <a:rPr lang="nl-NL" dirty="0" err="1"/>
              <a:t>This</a:t>
            </a:r>
            <a:r>
              <a:rPr lang="nl-NL" dirty="0"/>
              <a:t> </a:t>
            </a:r>
            <a:r>
              <a:rPr lang="nl-NL" dirty="0" err="1"/>
              <a:t>algorithm</a:t>
            </a:r>
            <a:r>
              <a:rPr lang="nl-NL" dirty="0"/>
              <a:t> is </a:t>
            </a:r>
            <a:r>
              <a:rPr lang="nl-NL" dirty="0" err="1"/>
              <a:t>useful</a:t>
            </a:r>
            <a:r>
              <a:rPr lang="nl-NL" dirty="0"/>
              <a:t>  in </a:t>
            </a:r>
            <a:r>
              <a:rPr lang="nl-NL" dirty="0" err="1"/>
              <a:t>selectin</a:t>
            </a:r>
            <a:r>
              <a:rPr lang="nl-NL" dirty="0"/>
              <a:t> </a:t>
            </a:r>
            <a:r>
              <a:rPr lang="nl-NL" dirty="0" err="1"/>
              <a:t>the</a:t>
            </a:r>
            <a:r>
              <a:rPr lang="nl-NL" dirty="0"/>
              <a:t> </a:t>
            </a:r>
            <a:r>
              <a:rPr lang="nl-NL" dirty="0" err="1"/>
              <a:t>minimun</a:t>
            </a:r>
            <a:r>
              <a:rPr lang="nl-NL" dirty="0"/>
              <a:t> </a:t>
            </a:r>
            <a:r>
              <a:rPr lang="nl-NL" dirty="0" err="1"/>
              <a:t>number</a:t>
            </a:r>
            <a:r>
              <a:rPr lang="nl-NL" dirty="0"/>
              <a:t> of samples </a:t>
            </a:r>
            <a:r>
              <a:rPr lang="nl-NL" dirty="0" err="1"/>
              <a:t>needed</a:t>
            </a:r>
            <a:r>
              <a:rPr lang="nl-NL" dirty="0"/>
              <a:t> </a:t>
            </a:r>
            <a:r>
              <a:rPr lang="nl-NL" dirty="0" err="1"/>
              <a:t>to</a:t>
            </a:r>
            <a:r>
              <a:rPr lang="nl-NL" dirty="0"/>
              <a:t> </a:t>
            </a:r>
            <a:r>
              <a:rPr lang="nl-NL" dirty="0" err="1"/>
              <a:t>define</a:t>
            </a:r>
            <a:r>
              <a:rPr lang="nl-NL" dirty="0"/>
              <a:t> a </a:t>
            </a:r>
            <a:r>
              <a:rPr lang="nl-NL" dirty="0" err="1"/>
              <a:t>subspace</a:t>
            </a:r>
            <a:r>
              <a:rPr lang="nl-NL" dirty="0"/>
              <a:t> </a:t>
            </a:r>
            <a:r>
              <a:rPr lang="nl-NL" dirty="0" err="1"/>
              <a:t>and</a:t>
            </a:r>
            <a:r>
              <a:rPr lang="nl-NL" dirty="0"/>
              <a:t> </a:t>
            </a:r>
            <a:r>
              <a:rPr lang="nl-NL" dirty="0" err="1"/>
              <a:t>reduce</a:t>
            </a:r>
            <a:r>
              <a:rPr lang="nl-NL" dirty="0"/>
              <a:t> </a:t>
            </a:r>
            <a:r>
              <a:rPr lang="nl-NL" dirty="0" err="1"/>
              <a:t>the</a:t>
            </a:r>
            <a:r>
              <a:rPr lang="nl-NL" dirty="0"/>
              <a:t> </a:t>
            </a:r>
            <a:r>
              <a:rPr lang="nl-NL" dirty="0" err="1"/>
              <a:t>number</a:t>
            </a:r>
            <a:r>
              <a:rPr lang="nl-NL" dirty="0"/>
              <a:t> of </a:t>
            </a:r>
            <a:r>
              <a:rPr lang="nl-NL" dirty="0" err="1"/>
              <a:t>reference</a:t>
            </a:r>
            <a:r>
              <a:rPr lang="nl-NL" dirty="0"/>
              <a:t> </a:t>
            </a:r>
            <a:r>
              <a:rPr lang="nl-NL" dirty="0" err="1"/>
              <a:t>measurements</a:t>
            </a:r>
            <a:r>
              <a:rPr lang="nl-NL" dirty="0"/>
              <a:t> </a:t>
            </a:r>
            <a:r>
              <a:rPr lang="nl-NL" dirty="0" err="1"/>
              <a:t>needed</a:t>
            </a:r>
            <a:r>
              <a:rPr lang="nl-NL" dirty="0"/>
              <a:t>, or </a:t>
            </a:r>
            <a:r>
              <a:rPr lang="nl-NL" dirty="0" err="1"/>
              <a:t>amount</a:t>
            </a:r>
            <a:r>
              <a:rPr lang="nl-NL" dirty="0"/>
              <a:t> of data </a:t>
            </a:r>
            <a:r>
              <a:rPr lang="nl-NL" dirty="0" err="1"/>
              <a:t>needed</a:t>
            </a:r>
            <a:r>
              <a:rPr lang="nl-NL" dirty="0"/>
              <a:t> </a:t>
            </a:r>
            <a:r>
              <a:rPr lang="nl-NL" dirty="0" err="1"/>
              <a:t>to</a:t>
            </a:r>
            <a:r>
              <a:rPr lang="nl-NL" dirty="0"/>
              <a:t> </a:t>
            </a:r>
            <a:r>
              <a:rPr lang="nl-NL" dirty="0" err="1"/>
              <a:t>be</a:t>
            </a:r>
            <a:r>
              <a:rPr lang="nl-NL" dirty="0"/>
              <a:t> </a:t>
            </a:r>
            <a:r>
              <a:rPr lang="nl-NL" dirty="0" err="1"/>
              <a:t>stored</a:t>
            </a:r>
            <a:r>
              <a:rPr lang="nl-NL" dirty="0"/>
              <a:t>.</a:t>
            </a:r>
          </a:p>
          <a:p>
            <a:endParaRPr lang="nl-NL" dirty="0"/>
          </a:p>
          <a:p>
            <a:r>
              <a:rPr lang="nl-NL" dirty="0" err="1"/>
              <a:t>Initially</a:t>
            </a:r>
            <a:r>
              <a:rPr lang="nl-NL" dirty="0"/>
              <a:t>, </a:t>
            </a:r>
            <a:r>
              <a:rPr lang="nl-NL" dirty="0" err="1"/>
              <a:t>the</a:t>
            </a:r>
            <a:r>
              <a:rPr lang="nl-NL" dirty="0"/>
              <a:t> </a:t>
            </a:r>
            <a:r>
              <a:rPr lang="nl-NL" dirty="0" err="1"/>
              <a:t>nearest</a:t>
            </a:r>
            <a:r>
              <a:rPr lang="nl-NL" dirty="0"/>
              <a:t> </a:t>
            </a:r>
            <a:r>
              <a:rPr lang="nl-NL" dirty="0" err="1"/>
              <a:t>neighbor</a:t>
            </a:r>
            <a:r>
              <a:rPr lang="nl-NL" dirty="0"/>
              <a:t> of </a:t>
            </a:r>
            <a:r>
              <a:rPr lang="nl-NL" dirty="0" err="1"/>
              <a:t>each</a:t>
            </a:r>
            <a:r>
              <a:rPr lang="nl-NL" dirty="0"/>
              <a:t> sample is found </a:t>
            </a:r>
            <a:r>
              <a:rPr lang="nl-NL" dirty="0" err="1"/>
              <a:t>along</a:t>
            </a:r>
            <a:r>
              <a:rPr lang="nl-NL" dirty="0"/>
              <a:t> </a:t>
            </a:r>
            <a:r>
              <a:rPr lang="nl-NL" dirty="0" err="1"/>
              <a:t>with</a:t>
            </a:r>
            <a:r>
              <a:rPr lang="nl-NL" dirty="0"/>
              <a:t> </a:t>
            </a:r>
            <a:r>
              <a:rPr lang="nl-NL" dirty="0" err="1"/>
              <a:t>the</a:t>
            </a:r>
            <a:r>
              <a:rPr lang="nl-NL" dirty="0"/>
              <a:t> </a:t>
            </a:r>
            <a:r>
              <a:rPr lang="nl-NL" dirty="0" err="1"/>
              <a:t>distance</a:t>
            </a:r>
            <a:r>
              <a:rPr lang="nl-NL" dirty="0"/>
              <a:t> </a:t>
            </a:r>
            <a:r>
              <a:rPr lang="nl-NL" dirty="0" err="1"/>
              <a:t>between</a:t>
            </a:r>
            <a:r>
              <a:rPr lang="nl-NL" dirty="0"/>
              <a:t> </a:t>
            </a:r>
            <a:r>
              <a:rPr lang="nl-NL" dirty="0" err="1"/>
              <a:t>the</a:t>
            </a:r>
            <a:r>
              <a:rPr lang="nl-NL" dirty="0"/>
              <a:t> </a:t>
            </a:r>
            <a:r>
              <a:rPr lang="nl-NL" dirty="0" err="1"/>
              <a:t>neighbors</a:t>
            </a:r>
            <a:r>
              <a:rPr lang="nl-NL" dirty="0"/>
              <a:t>. Of </a:t>
            </a:r>
            <a:r>
              <a:rPr lang="nl-NL" dirty="0" err="1"/>
              <a:t>the</a:t>
            </a:r>
            <a:r>
              <a:rPr lang="nl-NL" dirty="0"/>
              <a:t> </a:t>
            </a:r>
            <a:r>
              <a:rPr lang="nl-NL" dirty="0" err="1"/>
              <a:t>two</a:t>
            </a:r>
            <a:r>
              <a:rPr lang="nl-NL" dirty="0"/>
              <a:t> </a:t>
            </a:r>
            <a:r>
              <a:rPr lang="nl-NL" dirty="0" err="1"/>
              <a:t>nearest</a:t>
            </a:r>
            <a:r>
              <a:rPr lang="nl-NL" dirty="0"/>
              <a:t> samples, </a:t>
            </a:r>
            <a:r>
              <a:rPr lang="nl-NL" dirty="0" err="1"/>
              <a:t>one</a:t>
            </a:r>
            <a:r>
              <a:rPr lang="nl-NL" dirty="0"/>
              <a:t> is </a:t>
            </a:r>
            <a:r>
              <a:rPr lang="nl-NL" dirty="0" err="1"/>
              <a:t>excluded</a:t>
            </a:r>
            <a:r>
              <a:rPr lang="nl-NL" dirty="0"/>
              <a:t> </a:t>
            </a:r>
            <a:r>
              <a:rPr lang="nl-NL" dirty="0" err="1"/>
              <a:t>from</a:t>
            </a:r>
            <a:r>
              <a:rPr lang="nl-NL" dirty="0"/>
              <a:t> </a:t>
            </a:r>
            <a:r>
              <a:rPr lang="nl-NL" dirty="0" err="1"/>
              <a:t>the</a:t>
            </a:r>
            <a:r>
              <a:rPr lang="nl-NL" dirty="0"/>
              <a:t> data </a:t>
            </a:r>
            <a:r>
              <a:rPr lang="nl-NL" dirty="0" err="1"/>
              <a:t>and</a:t>
            </a:r>
            <a:r>
              <a:rPr lang="nl-NL" dirty="0"/>
              <a:t> </a:t>
            </a:r>
            <a:r>
              <a:rPr lang="nl-NL" dirty="0" err="1"/>
              <a:t>the</a:t>
            </a:r>
            <a:r>
              <a:rPr lang="nl-NL" dirty="0"/>
              <a:t> </a:t>
            </a:r>
            <a:r>
              <a:rPr lang="nl-NL" dirty="0" err="1"/>
              <a:t>distances</a:t>
            </a:r>
            <a:r>
              <a:rPr lang="nl-NL" dirty="0"/>
              <a:t> are </a:t>
            </a:r>
            <a:r>
              <a:rPr lang="nl-NL" dirty="0" err="1"/>
              <a:t>recalculated</a:t>
            </a:r>
            <a:r>
              <a:rPr lang="nl-NL" dirty="0"/>
              <a:t>. </a:t>
            </a:r>
            <a:r>
              <a:rPr lang="nl-NL" dirty="0" err="1"/>
              <a:t>This</a:t>
            </a:r>
            <a:r>
              <a:rPr lang="nl-NL" dirty="0"/>
              <a:t> </a:t>
            </a:r>
            <a:r>
              <a:rPr lang="nl-NL" dirty="0" err="1"/>
              <a:t>process</a:t>
            </a:r>
            <a:r>
              <a:rPr lang="nl-NL" dirty="0"/>
              <a:t> is </a:t>
            </a:r>
            <a:r>
              <a:rPr lang="nl-NL" dirty="0" err="1"/>
              <a:t>repeated</a:t>
            </a:r>
            <a:r>
              <a:rPr lang="nl-NL" dirty="0"/>
              <a:t> </a:t>
            </a:r>
            <a:r>
              <a:rPr lang="nl-NL" dirty="0" err="1"/>
              <a:t>until</a:t>
            </a:r>
            <a:r>
              <a:rPr lang="nl-NL" dirty="0"/>
              <a:t> </a:t>
            </a:r>
            <a:r>
              <a:rPr lang="nl-NL" dirty="0" err="1"/>
              <a:t>the</a:t>
            </a:r>
            <a:r>
              <a:rPr lang="nl-NL" dirty="0"/>
              <a:t> </a:t>
            </a:r>
            <a:r>
              <a:rPr lang="nl-NL" dirty="0" err="1"/>
              <a:t>either</a:t>
            </a:r>
            <a:r>
              <a:rPr lang="nl-NL" dirty="0"/>
              <a:t> </a:t>
            </a:r>
            <a:r>
              <a:rPr lang="nl-NL" dirty="0" err="1"/>
              <a:t>the</a:t>
            </a:r>
            <a:r>
              <a:rPr lang="nl-NL" dirty="0"/>
              <a:t> </a:t>
            </a:r>
            <a:r>
              <a:rPr lang="nl-NL" dirty="0" err="1"/>
              <a:t>smallest</a:t>
            </a:r>
            <a:r>
              <a:rPr lang="nl-NL" dirty="0"/>
              <a:t> </a:t>
            </a:r>
            <a:r>
              <a:rPr lang="nl-NL" dirty="0" err="1"/>
              <a:t>distance</a:t>
            </a:r>
            <a:r>
              <a:rPr lang="nl-NL" dirty="0"/>
              <a:t> </a:t>
            </a:r>
            <a:r>
              <a:rPr lang="nl-NL" dirty="0" err="1"/>
              <a:t>between</a:t>
            </a:r>
            <a:r>
              <a:rPr lang="nl-NL" dirty="0"/>
              <a:t> samples </a:t>
            </a:r>
            <a:r>
              <a:rPr lang="nl-NL" dirty="0" err="1"/>
              <a:t>reaches</a:t>
            </a:r>
            <a:r>
              <a:rPr lang="nl-NL" dirty="0"/>
              <a:t> a </a:t>
            </a:r>
            <a:r>
              <a:rPr lang="nl-NL" dirty="0" err="1"/>
              <a:t>maximun</a:t>
            </a:r>
            <a:r>
              <a:rPr lang="nl-NL" dirty="0"/>
              <a:t> limit, or </a:t>
            </a:r>
            <a:r>
              <a:rPr lang="nl-NL" dirty="0" err="1"/>
              <a:t>the</a:t>
            </a:r>
            <a:r>
              <a:rPr lang="nl-NL" dirty="0"/>
              <a:t> </a:t>
            </a:r>
            <a:r>
              <a:rPr lang="nl-NL" dirty="0" err="1"/>
              <a:t>number</a:t>
            </a:r>
            <a:r>
              <a:rPr lang="nl-NL" dirty="0"/>
              <a:t> of samples </a:t>
            </a:r>
            <a:r>
              <a:rPr lang="nl-NL" dirty="0" err="1"/>
              <a:t>reaches</a:t>
            </a:r>
            <a:r>
              <a:rPr lang="nl-NL" dirty="0"/>
              <a:t> a </a:t>
            </a:r>
            <a:r>
              <a:rPr lang="nl-NL" dirty="0" err="1"/>
              <a:t>lower</a:t>
            </a:r>
            <a:r>
              <a:rPr lang="nl-NL" dirty="0"/>
              <a:t> limit.</a:t>
            </a:r>
          </a:p>
          <a:p>
            <a:endParaRPr lang="nl-NL" dirty="0"/>
          </a:p>
          <a:p>
            <a:r>
              <a:rPr lang="nl-NL" dirty="0"/>
              <a:t>3) </a:t>
            </a:r>
            <a:r>
              <a:rPr lang="nl-NL" dirty="0" err="1"/>
              <a:t>Onion</a:t>
            </a:r>
            <a:r>
              <a:rPr lang="nl-NL" dirty="0"/>
              <a:t> </a:t>
            </a:r>
            <a:r>
              <a:rPr lang="nl-NL" dirty="0" err="1"/>
              <a:t>selects</a:t>
            </a:r>
            <a:r>
              <a:rPr lang="nl-NL" dirty="0"/>
              <a:t> </a:t>
            </a:r>
            <a:r>
              <a:rPr lang="nl-NL" dirty="0" err="1"/>
              <a:t>an</a:t>
            </a:r>
            <a:r>
              <a:rPr lang="nl-NL" dirty="0"/>
              <a:t> </a:t>
            </a:r>
            <a:r>
              <a:rPr lang="nl-NL" dirty="0" err="1"/>
              <a:t>exterior</a:t>
            </a:r>
            <a:r>
              <a:rPr lang="nl-NL" dirty="0"/>
              <a:t> set of samples </a:t>
            </a:r>
            <a:r>
              <a:rPr lang="nl-NL" dirty="0" err="1"/>
              <a:t>for</a:t>
            </a:r>
            <a:r>
              <a:rPr lang="nl-NL" dirty="0"/>
              <a:t> </a:t>
            </a:r>
            <a:r>
              <a:rPr lang="nl-NL" dirty="0" err="1"/>
              <a:t>calibration</a:t>
            </a:r>
            <a:r>
              <a:rPr lang="nl-NL" dirty="0"/>
              <a:t> </a:t>
            </a:r>
            <a:r>
              <a:rPr lang="nl-NL" dirty="0" err="1"/>
              <a:t>and</a:t>
            </a:r>
            <a:r>
              <a:rPr lang="nl-NL" dirty="0"/>
              <a:t> </a:t>
            </a:r>
            <a:r>
              <a:rPr lang="nl-NL" dirty="0" err="1"/>
              <a:t>the</a:t>
            </a:r>
            <a:r>
              <a:rPr lang="nl-NL" dirty="0"/>
              <a:t> next </a:t>
            </a:r>
            <a:r>
              <a:rPr lang="nl-NL" dirty="0" err="1"/>
              <a:t>exterior</a:t>
            </a:r>
            <a:r>
              <a:rPr lang="nl-NL" dirty="0"/>
              <a:t> </a:t>
            </a:r>
            <a:r>
              <a:rPr lang="nl-NL" dirty="0" err="1"/>
              <a:t>layer</a:t>
            </a:r>
            <a:r>
              <a:rPr lang="nl-NL" dirty="0"/>
              <a:t> as test samples. The procedure is </a:t>
            </a:r>
            <a:r>
              <a:rPr lang="nl-NL" dirty="0" err="1"/>
              <a:t>repeated</a:t>
            </a:r>
            <a:r>
              <a:rPr lang="nl-NL" dirty="0"/>
              <a:t> </a:t>
            </a:r>
            <a:r>
              <a:rPr lang="nl-NL" dirty="0" err="1"/>
              <a:t>for</a:t>
            </a:r>
            <a:r>
              <a:rPr lang="nl-NL" dirty="0"/>
              <a:t> non-</a:t>
            </a:r>
            <a:r>
              <a:rPr lang="nl-NL" dirty="0" err="1"/>
              <a:t>onion</a:t>
            </a:r>
            <a:r>
              <a:rPr lang="nl-NL" dirty="0"/>
              <a:t> </a:t>
            </a:r>
            <a:r>
              <a:rPr lang="nl-NL" dirty="0" err="1"/>
              <a:t>layers</a:t>
            </a:r>
            <a:r>
              <a:rPr lang="nl-NL" dirty="0"/>
              <a:t> </a:t>
            </a:r>
            <a:r>
              <a:rPr lang="nl-NL" dirty="0" err="1"/>
              <a:t>with</a:t>
            </a:r>
            <a:r>
              <a:rPr lang="nl-NL" dirty="0"/>
              <a:t> </a:t>
            </a:r>
            <a:r>
              <a:rPr lang="nl-NL" dirty="0" err="1"/>
              <a:t>the</a:t>
            </a:r>
            <a:r>
              <a:rPr lang="nl-NL" dirty="0"/>
              <a:t> </a:t>
            </a:r>
            <a:r>
              <a:rPr lang="nl-NL" dirty="0" err="1"/>
              <a:t>remainder</a:t>
            </a:r>
            <a:r>
              <a:rPr lang="nl-NL" dirty="0"/>
              <a:t> </a:t>
            </a:r>
            <a:r>
              <a:rPr lang="nl-NL" dirty="0" err="1"/>
              <a:t>interior</a:t>
            </a:r>
            <a:r>
              <a:rPr lang="nl-NL" dirty="0"/>
              <a:t> samples </a:t>
            </a:r>
            <a:r>
              <a:rPr lang="nl-NL" dirty="0" err="1"/>
              <a:t>randomly</a:t>
            </a:r>
            <a:r>
              <a:rPr lang="nl-NL" dirty="0"/>
              <a:t> </a:t>
            </a:r>
            <a:r>
              <a:rPr lang="nl-NL" dirty="0" err="1"/>
              <a:t>assigned</a:t>
            </a:r>
            <a:r>
              <a:rPr lang="nl-NL" dirty="0"/>
              <a:t> </a:t>
            </a:r>
            <a:r>
              <a:rPr lang="nl-NL" dirty="0" err="1"/>
              <a:t>to</a:t>
            </a:r>
            <a:r>
              <a:rPr lang="nl-NL" dirty="0"/>
              <a:t> </a:t>
            </a:r>
            <a:r>
              <a:rPr lang="nl-NL" dirty="0" err="1"/>
              <a:t>calibration</a:t>
            </a:r>
            <a:r>
              <a:rPr lang="nl-NL" dirty="0"/>
              <a:t> </a:t>
            </a:r>
            <a:r>
              <a:rPr lang="nl-NL" dirty="0" err="1"/>
              <a:t>and</a:t>
            </a:r>
            <a:r>
              <a:rPr lang="nl-NL" dirty="0"/>
              <a:t> test sets.  </a:t>
            </a:r>
            <a:r>
              <a:rPr lang="nl-NL" dirty="0" err="1"/>
              <a:t>This</a:t>
            </a:r>
            <a:r>
              <a:rPr lang="nl-NL" dirty="0"/>
              <a:t> </a:t>
            </a:r>
            <a:r>
              <a:rPr lang="nl-NL" dirty="0" err="1"/>
              <a:t>method</a:t>
            </a:r>
            <a:r>
              <a:rPr lang="nl-NL" dirty="0"/>
              <a:t> first </a:t>
            </a:r>
            <a:r>
              <a:rPr lang="nl-NL" dirty="0" err="1"/>
              <a:t>selects</a:t>
            </a:r>
            <a:r>
              <a:rPr lang="nl-NL" dirty="0"/>
              <a:t> a ring of </a:t>
            </a:r>
            <a:r>
              <a:rPr lang="nl-NL" dirty="0" err="1"/>
              <a:t>the</a:t>
            </a:r>
            <a:r>
              <a:rPr lang="nl-NL" dirty="0"/>
              <a:t> most </a:t>
            </a:r>
            <a:r>
              <a:rPr lang="nl-NL" dirty="0" err="1"/>
              <a:t>unique</a:t>
            </a:r>
            <a:r>
              <a:rPr lang="nl-NL" dirty="0"/>
              <a:t> samples (</a:t>
            </a:r>
            <a:r>
              <a:rPr lang="nl-NL" dirty="0" err="1"/>
              <a:t>based</a:t>
            </a:r>
            <a:r>
              <a:rPr lang="nl-NL" dirty="0"/>
              <a:t> on </a:t>
            </a:r>
            <a:r>
              <a:rPr lang="nl-NL" dirty="0" err="1"/>
              <a:t>distance</a:t>
            </a:r>
            <a:r>
              <a:rPr lang="nl-NL" dirty="0"/>
              <a:t> </a:t>
            </a:r>
            <a:r>
              <a:rPr lang="nl-NL" dirty="0" err="1"/>
              <a:t>from</a:t>
            </a:r>
            <a:r>
              <a:rPr lang="nl-NL" dirty="0"/>
              <a:t> </a:t>
            </a:r>
            <a:r>
              <a:rPr lang="nl-NL" dirty="0" err="1"/>
              <a:t>the</a:t>
            </a:r>
            <a:r>
              <a:rPr lang="nl-NL" dirty="0"/>
              <a:t> </a:t>
            </a:r>
            <a:r>
              <a:rPr lang="nl-NL" dirty="0" err="1"/>
              <a:t>mean</a:t>
            </a:r>
            <a:r>
              <a:rPr lang="nl-NL" dirty="0"/>
              <a:t>), like </a:t>
            </a:r>
            <a:r>
              <a:rPr lang="nl-NL" dirty="0" err="1"/>
              <a:t>the</a:t>
            </a:r>
            <a:r>
              <a:rPr lang="nl-NL" dirty="0"/>
              <a:t> </a:t>
            </a:r>
            <a:r>
              <a:rPr lang="nl-NL" dirty="0" err="1"/>
              <a:t>outer</a:t>
            </a:r>
            <a:r>
              <a:rPr lang="nl-NL" dirty="0"/>
              <a:t> most </a:t>
            </a:r>
            <a:r>
              <a:rPr lang="nl-NL" dirty="0" err="1"/>
              <a:t>layer</a:t>
            </a:r>
            <a:r>
              <a:rPr lang="nl-NL" dirty="0"/>
              <a:t> of </a:t>
            </a:r>
            <a:r>
              <a:rPr lang="nl-NL" dirty="0" err="1"/>
              <a:t>an</a:t>
            </a:r>
            <a:r>
              <a:rPr lang="nl-NL" dirty="0"/>
              <a:t> </a:t>
            </a:r>
            <a:r>
              <a:rPr lang="nl-NL" dirty="0" err="1"/>
              <a:t>onion</a:t>
            </a:r>
            <a:r>
              <a:rPr lang="nl-NL" dirty="0"/>
              <a:t>. These are </a:t>
            </a:r>
            <a:r>
              <a:rPr lang="nl-NL" dirty="0" err="1"/>
              <a:t>used</a:t>
            </a:r>
            <a:r>
              <a:rPr lang="nl-NL" dirty="0"/>
              <a:t> in </a:t>
            </a:r>
            <a:r>
              <a:rPr lang="nl-NL" dirty="0" err="1"/>
              <a:t>the</a:t>
            </a:r>
            <a:r>
              <a:rPr lang="nl-NL" dirty="0"/>
              <a:t> </a:t>
            </a:r>
            <a:r>
              <a:rPr lang="nl-NL" dirty="0" err="1"/>
              <a:t>calibration</a:t>
            </a:r>
            <a:r>
              <a:rPr lang="nl-NL" dirty="0"/>
              <a:t> set. Next, a ring of </a:t>
            </a:r>
            <a:r>
              <a:rPr lang="nl-NL" dirty="0" err="1"/>
              <a:t>less</a:t>
            </a:r>
            <a:r>
              <a:rPr lang="nl-NL" dirty="0"/>
              <a:t> </a:t>
            </a:r>
            <a:r>
              <a:rPr lang="nl-NL" dirty="0" err="1"/>
              <a:t>unique</a:t>
            </a:r>
            <a:r>
              <a:rPr lang="nl-NL" dirty="0"/>
              <a:t> samples, </a:t>
            </a:r>
            <a:r>
              <a:rPr lang="nl-NL" dirty="0" err="1"/>
              <a:t>just</a:t>
            </a:r>
            <a:r>
              <a:rPr lang="nl-NL" dirty="0"/>
              <a:t> </a:t>
            </a:r>
            <a:r>
              <a:rPr lang="nl-NL" dirty="0" err="1"/>
              <a:t>inside</a:t>
            </a:r>
            <a:r>
              <a:rPr lang="nl-NL" dirty="0"/>
              <a:t> </a:t>
            </a:r>
            <a:r>
              <a:rPr lang="nl-NL" dirty="0" err="1"/>
              <a:t>the</a:t>
            </a:r>
            <a:r>
              <a:rPr lang="nl-NL" dirty="0"/>
              <a:t> first set (</a:t>
            </a:r>
            <a:r>
              <a:rPr lang="nl-NL" dirty="0" err="1"/>
              <a:t>the</a:t>
            </a:r>
            <a:r>
              <a:rPr lang="nl-NL" dirty="0"/>
              <a:t> next </a:t>
            </a:r>
            <a:r>
              <a:rPr lang="nl-NL" dirty="0" err="1"/>
              <a:t>onion</a:t>
            </a:r>
            <a:r>
              <a:rPr lang="nl-NL" dirty="0"/>
              <a:t> </a:t>
            </a:r>
            <a:r>
              <a:rPr lang="nl-NL" dirty="0" err="1"/>
              <a:t>layer</a:t>
            </a:r>
            <a:r>
              <a:rPr lang="nl-NL" dirty="0"/>
              <a:t>), is put into </a:t>
            </a:r>
            <a:r>
              <a:rPr lang="nl-NL" dirty="0" err="1"/>
              <a:t>the</a:t>
            </a:r>
            <a:r>
              <a:rPr lang="nl-NL" dirty="0"/>
              <a:t> </a:t>
            </a:r>
            <a:r>
              <a:rPr lang="nl-NL" dirty="0" err="1"/>
              <a:t>validation</a:t>
            </a:r>
            <a:r>
              <a:rPr lang="nl-NL" dirty="0"/>
              <a:t> set. </a:t>
            </a:r>
            <a:r>
              <a:rPr lang="nl-NL" dirty="0" err="1"/>
              <a:t>This</a:t>
            </a:r>
            <a:r>
              <a:rPr lang="nl-NL" dirty="0"/>
              <a:t> is </a:t>
            </a:r>
            <a:r>
              <a:rPr lang="nl-NL" dirty="0" err="1"/>
              <a:t>repeated</a:t>
            </a:r>
            <a:r>
              <a:rPr lang="nl-NL" dirty="0"/>
              <a:t> </a:t>
            </a:r>
            <a:r>
              <a:rPr lang="nl-NL" dirty="0" err="1"/>
              <a:t>two</a:t>
            </a:r>
            <a:r>
              <a:rPr lang="nl-NL" dirty="0"/>
              <a:t> more </a:t>
            </a:r>
            <a:r>
              <a:rPr lang="nl-NL" dirty="0" err="1"/>
              <a:t>times</a:t>
            </a:r>
            <a:r>
              <a:rPr lang="nl-NL" dirty="0"/>
              <a:t>, </a:t>
            </a:r>
            <a:r>
              <a:rPr lang="nl-NL" dirty="0" err="1"/>
              <a:t>so</a:t>
            </a:r>
            <a:r>
              <a:rPr lang="nl-NL" dirty="0"/>
              <a:t> </a:t>
            </a:r>
            <a:r>
              <a:rPr lang="nl-NL" dirty="0" err="1"/>
              <a:t>there</a:t>
            </a:r>
            <a:r>
              <a:rPr lang="nl-NL" dirty="0"/>
              <a:t> are </a:t>
            </a:r>
            <a:r>
              <a:rPr lang="nl-NL" dirty="0" err="1"/>
              <a:t>three</a:t>
            </a:r>
            <a:r>
              <a:rPr lang="nl-NL" dirty="0"/>
              <a:t> </a:t>
            </a:r>
            <a:r>
              <a:rPr lang="nl-NL" dirty="0" err="1"/>
              <a:t>outer</a:t>
            </a:r>
            <a:r>
              <a:rPr lang="nl-NL" dirty="0"/>
              <a:t> </a:t>
            </a:r>
            <a:r>
              <a:rPr lang="nl-NL" dirty="0" err="1"/>
              <a:t>rings</a:t>
            </a:r>
            <a:r>
              <a:rPr lang="nl-NL" dirty="0"/>
              <a:t> of most </a:t>
            </a:r>
            <a:r>
              <a:rPr lang="nl-NL" dirty="0" err="1"/>
              <a:t>unique</a:t>
            </a:r>
            <a:r>
              <a:rPr lang="nl-NL" dirty="0"/>
              <a:t> </a:t>
            </a:r>
            <a:r>
              <a:rPr lang="nl-NL" dirty="0" err="1"/>
              <a:t>and</a:t>
            </a:r>
            <a:r>
              <a:rPr lang="nl-NL" dirty="0"/>
              <a:t> </a:t>
            </a:r>
            <a:r>
              <a:rPr lang="nl-NL" dirty="0" err="1"/>
              <a:t>less</a:t>
            </a:r>
            <a:r>
              <a:rPr lang="nl-NL" dirty="0"/>
              <a:t> </a:t>
            </a:r>
            <a:r>
              <a:rPr lang="nl-NL" dirty="0" err="1"/>
              <a:t>unique</a:t>
            </a:r>
            <a:r>
              <a:rPr lang="nl-NL" dirty="0"/>
              <a:t> samples. </a:t>
            </a:r>
            <a:r>
              <a:rPr lang="nl-NL" dirty="0" err="1"/>
              <a:t>Finally</a:t>
            </a:r>
            <a:r>
              <a:rPr lang="nl-NL" dirty="0"/>
              <a:t>, </a:t>
            </a:r>
            <a:r>
              <a:rPr lang="nl-NL" dirty="0" err="1"/>
              <a:t>all</a:t>
            </a:r>
            <a:r>
              <a:rPr lang="nl-NL" dirty="0"/>
              <a:t> </a:t>
            </a:r>
            <a:r>
              <a:rPr lang="nl-NL" dirty="0" err="1"/>
              <a:t>the</a:t>
            </a:r>
            <a:r>
              <a:rPr lang="nl-NL" dirty="0"/>
              <a:t> </a:t>
            </a:r>
            <a:r>
              <a:rPr lang="nl-NL" dirty="0" err="1"/>
              <a:t>remaining</a:t>
            </a:r>
            <a:r>
              <a:rPr lang="nl-NL" dirty="0"/>
              <a:t> samples are split </a:t>
            </a:r>
            <a:r>
              <a:rPr lang="nl-NL" dirty="0" err="1"/>
              <a:t>randomnly</a:t>
            </a:r>
            <a:r>
              <a:rPr lang="nl-NL" dirty="0"/>
              <a:t> into </a:t>
            </a:r>
            <a:r>
              <a:rPr lang="nl-NL" dirty="0" err="1"/>
              <a:t>calibration</a:t>
            </a:r>
            <a:r>
              <a:rPr lang="nl-NL" dirty="0"/>
              <a:t> </a:t>
            </a:r>
            <a:r>
              <a:rPr lang="nl-NL" dirty="0" err="1"/>
              <a:t>and</a:t>
            </a:r>
            <a:r>
              <a:rPr lang="nl-NL" dirty="0"/>
              <a:t> </a:t>
            </a:r>
            <a:r>
              <a:rPr lang="nl-NL" dirty="0" err="1"/>
              <a:t>validation</a:t>
            </a:r>
            <a:r>
              <a:rPr lang="nl-NL" dirty="0"/>
              <a:t>. </a:t>
            </a:r>
          </a:p>
          <a:p>
            <a:endParaRPr lang="nl-NL" dirty="0"/>
          </a:p>
          <a:p>
            <a:r>
              <a:rPr lang="nl-NL" dirty="0" err="1"/>
              <a:t>Distance</a:t>
            </a:r>
            <a:r>
              <a:rPr lang="nl-NL" dirty="0"/>
              <a:t> </a:t>
            </a:r>
            <a:r>
              <a:rPr lang="nl-NL" dirty="0" err="1"/>
              <a:t>measure</a:t>
            </a:r>
            <a:r>
              <a:rPr lang="nl-NL" dirty="0"/>
              <a:t>: </a:t>
            </a:r>
            <a:r>
              <a:rPr lang="nl-NL" dirty="0" err="1"/>
              <a:t>Euclidean</a:t>
            </a:r>
            <a:r>
              <a:rPr lang="nl-NL" dirty="0"/>
              <a:t> does </a:t>
            </a:r>
            <a:r>
              <a:rPr lang="nl-NL" dirty="0" err="1"/>
              <a:t>simple</a:t>
            </a:r>
            <a:r>
              <a:rPr lang="nl-NL" dirty="0"/>
              <a:t>, non-</a:t>
            </a:r>
            <a:r>
              <a:rPr lang="nl-NL" dirty="0" err="1"/>
              <a:t>scaled</a:t>
            </a:r>
            <a:r>
              <a:rPr lang="nl-NL" dirty="0"/>
              <a:t> </a:t>
            </a:r>
            <a:r>
              <a:rPr lang="nl-NL" dirty="0" err="1"/>
              <a:t>distance</a:t>
            </a:r>
            <a:r>
              <a:rPr lang="nl-NL" dirty="0"/>
              <a:t>. </a:t>
            </a:r>
            <a:r>
              <a:rPr lang="nl-NL" dirty="0" err="1"/>
              <a:t>Mahalanobis</a:t>
            </a:r>
            <a:r>
              <a:rPr lang="nl-NL" dirty="0"/>
              <a:t> </a:t>
            </a:r>
            <a:r>
              <a:rPr lang="nl-NL" dirty="0" err="1"/>
              <a:t>scales</a:t>
            </a:r>
            <a:r>
              <a:rPr lang="nl-NL" dirty="0"/>
              <a:t> </a:t>
            </a:r>
            <a:r>
              <a:rPr lang="nl-NL" dirty="0" err="1"/>
              <a:t>each</a:t>
            </a:r>
            <a:r>
              <a:rPr lang="nl-NL" dirty="0"/>
              <a:t> </a:t>
            </a:r>
            <a:r>
              <a:rPr lang="nl-NL" dirty="0" err="1"/>
              <a:t>direction</a:t>
            </a:r>
            <a:r>
              <a:rPr lang="nl-NL" dirty="0"/>
              <a:t> </a:t>
            </a:r>
            <a:r>
              <a:rPr lang="nl-NL" dirty="0" err="1"/>
              <a:t>by</a:t>
            </a:r>
            <a:r>
              <a:rPr lang="nl-NL" dirty="0"/>
              <a:t> </a:t>
            </a:r>
            <a:r>
              <a:rPr lang="nl-NL" dirty="0" err="1"/>
              <a:t>the</a:t>
            </a:r>
            <a:r>
              <a:rPr lang="nl-NL" dirty="0"/>
              <a:t> </a:t>
            </a:r>
            <a:r>
              <a:rPr lang="nl-NL" dirty="0" err="1"/>
              <a:t>covariance</a:t>
            </a:r>
            <a:r>
              <a:rPr lang="nl-NL" dirty="0"/>
              <a:t> matrix (</a:t>
            </a:r>
            <a:r>
              <a:rPr lang="nl-NL" dirty="0" err="1"/>
              <a:t>correcting</a:t>
            </a:r>
            <a:r>
              <a:rPr lang="nl-NL" dirty="0"/>
              <a:t> </a:t>
            </a:r>
            <a:r>
              <a:rPr lang="nl-NL" dirty="0" err="1"/>
              <a:t>for</a:t>
            </a:r>
            <a:r>
              <a:rPr lang="nl-NL" dirty="0"/>
              <a:t> </a:t>
            </a:r>
            <a:r>
              <a:rPr lang="nl-NL" dirty="0" err="1"/>
              <a:t>unusually</a:t>
            </a:r>
            <a:r>
              <a:rPr lang="nl-NL" dirty="0"/>
              <a:t> small or large </a:t>
            </a:r>
            <a:r>
              <a:rPr lang="nl-NL" dirty="0" err="1"/>
              <a:t>directions</a:t>
            </a:r>
            <a:r>
              <a:rPr lang="nl-NL" dirty="0"/>
              <a:t>). </a:t>
            </a:r>
          </a:p>
        </p:txBody>
      </p:sp>
      <p:sp>
        <p:nvSpPr>
          <p:cNvPr id="4" name="Slide Number Placeholder 3"/>
          <p:cNvSpPr>
            <a:spLocks noGrp="1"/>
          </p:cNvSpPr>
          <p:nvPr>
            <p:ph type="sldNum" sz="quarter" idx="5"/>
          </p:nvPr>
        </p:nvSpPr>
        <p:spPr/>
        <p:txBody>
          <a:bodyPr/>
          <a:lstStyle/>
          <a:p>
            <a:fld id="{55D45D2F-C69D-4D90-B22B-9B2DC58DBD55}" type="slidenum">
              <a:rPr lang="nl-NL" smtClean="0"/>
              <a:t>52</a:t>
            </a:fld>
            <a:endParaRPr lang="nl-NL"/>
          </a:p>
        </p:txBody>
      </p:sp>
    </p:spTree>
    <p:extLst>
      <p:ext uri="{BB962C8B-B14F-4D97-AF65-F5344CB8AC3E}">
        <p14:creationId xmlns:p14="http://schemas.microsoft.com/office/powerpoint/2010/main" val="2524731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nl-NL" dirty="0" err="1"/>
              <a:t>Kernnard</a:t>
            </a:r>
            <a:r>
              <a:rPr lang="nl-NL" dirty="0"/>
              <a:t>-Stone </a:t>
            </a:r>
            <a:r>
              <a:rPr lang="nl-NL" dirty="0" err="1"/>
              <a:t>selects</a:t>
            </a:r>
            <a:r>
              <a:rPr lang="nl-NL" dirty="0"/>
              <a:t> a subset of samples </a:t>
            </a:r>
            <a:r>
              <a:rPr lang="nl-NL" dirty="0" err="1"/>
              <a:t>which</a:t>
            </a:r>
            <a:r>
              <a:rPr lang="nl-NL" dirty="0"/>
              <a:t> </a:t>
            </a:r>
            <a:r>
              <a:rPr lang="nl-NL" dirty="0" err="1"/>
              <a:t>uniformly</a:t>
            </a:r>
            <a:r>
              <a:rPr lang="nl-NL" dirty="0"/>
              <a:t> cover </a:t>
            </a:r>
            <a:r>
              <a:rPr lang="nl-NL" dirty="0" err="1"/>
              <a:t>the</a:t>
            </a:r>
            <a:r>
              <a:rPr lang="nl-NL" dirty="0"/>
              <a:t> data set </a:t>
            </a:r>
            <a:r>
              <a:rPr lang="nl-NL" dirty="0" err="1"/>
              <a:t>and</a:t>
            </a:r>
            <a:r>
              <a:rPr lang="nl-NL" dirty="0"/>
              <a:t> </a:t>
            </a:r>
            <a:r>
              <a:rPr lang="nl-NL" dirty="0" err="1"/>
              <a:t>includes</a:t>
            </a:r>
            <a:r>
              <a:rPr lang="nl-NL" dirty="0"/>
              <a:t> </a:t>
            </a:r>
            <a:r>
              <a:rPr lang="nl-NL" dirty="0" err="1"/>
              <a:t>exterior</a:t>
            </a:r>
            <a:r>
              <a:rPr lang="nl-NL" dirty="0"/>
              <a:t> samples as </a:t>
            </a:r>
            <a:r>
              <a:rPr lang="nl-NL" dirty="0" err="1"/>
              <a:t>the</a:t>
            </a:r>
            <a:r>
              <a:rPr lang="nl-NL" dirty="0"/>
              <a:t> </a:t>
            </a:r>
            <a:r>
              <a:rPr lang="nl-NL" dirty="0" err="1"/>
              <a:t>calibration</a:t>
            </a:r>
            <a:r>
              <a:rPr lang="nl-NL" dirty="0"/>
              <a:t> set. The </a:t>
            </a:r>
            <a:r>
              <a:rPr lang="nl-NL" dirty="0" err="1"/>
              <a:t>remainder</a:t>
            </a:r>
            <a:r>
              <a:rPr lang="nl-NL" dirty="0"/>
              <a:t> are </a:t>
            </a:r>
            <a:r>
              <a:rPr lang="nl-NL" dirty="0" err="1"/>
              <a:t>placed</a:t>
            </a:r>
            <a:r>
              <a:rPr lang="nl-NL" dirty="0"/>
              <a:t> in </a:t>
            </a:r>
            <a:r>
              <a:rPr lang="nl-NL" dirty="0" err="1"/>
              <a:t>the</a:t>
            </a:r>
            <a:r>
              <a:rPr lang="nl-NL" dirty="0"/>
              <a:t> test set.</a:t>
            </a:r>
          </a:p>
          <a:p>
            <a:endParaRPr lang="nl-NL" dirty="0"/>
          </a:p>
          <a:p>
            <a:r>
              <a:rPr lang="nl-NL" dirty="0" err="1"/>
              <a:t>This</a:t>
            </a:r>
            <a:r>
              <a:rPr lang="nl-NL" dirty="0"/>
              <a:t> </a:t>
            </a:r>
            <a:r>
              <a:rPr lang="nl-NL" dirty="0" err="1"/>
              <a:t>method</a:t>
            </a:r>
            <a:r>
              <a:rPr lang="nl-NL" dirty="0"/>
              <a:t> </a:t>
            </a:r>
            <a:r>
              <a:rPr lang="nl-NL" dirty="0" err="1"/>
              <a:t>selects</a:t>
            </a:r>
            <a:r>
              <a:rPr lang="nl-NL" dirty="0"/>
              <a:t> samples </a:t>
            </a:r>
            <a:r>
              <a:rPr lang="nl-NL" dirty="0" err="1"/>
              <a:t>that</a:t>
            </a:r>
            <a:r>
              <a:rPr lang="nl-NL" dirty="0"/>
              <a:t> best span </a:t>
            </a:r>
            <a:r>
              <a:rPr lang="nl-NL" dirty="0" err="1"/>
              <a:t>the</a:t>
            </a:r>
            <a:r>
              <a:rPr lang="nl-NL" dirty="0"/>
              <a:t> </a:t>
            </a:r>
            <a:r>
              <a:rPr lang="nl-NL" dirty="0" err="1"/>
              <a:t>same</a:t>
            </a:r>
            <a:r>
              <a:rPr lang="nl-NL" dirty="0"/>
              <a:t> range as </a:t>
            </a:r>
            <a:r>
              <a:rPr lang="nl-NL" dirty="0" err="1"/>
              <a:t>the</a:t>
            </a:r>
            <a:r>
              <a:rPr lang="nl-NL" dirty="0"/>
              <a:t> </a:t>
            </a:r>
            <a:r>
              <a:rPr lang="nl-NL" dirty="0" err="1"/>
              <a:t>original</a:t>
            </a:r>
            <a:r>
              <a:rPr lang="nl-NL" dirty="0"/>
              <a:t> data, but </a:t>
            </a:r>
            <a:r>
              <a:rPr lang="nl-NL" dirty="0" err="1"/>
              <a:t>with</a:t>
            </a:r>
            <a:r>
              <a:rPr lang="nl-NL" dirty="0"/>
              <a:t> </a:t>
            </a:r>
            <a:r>
              <a:rPr lang="nl-NL" dirty="0" err="1"/>
              <a:t>an</a:t>
            </a:r>
            <a:r>
              <a:rPr lang="nl-NL" dirty="0"/>
              <a:t> even </a:t>
            </a:r>
            <a:r>
              <a:rPr lang="nl-NL" dirty="0" err="1"/>
              <a:t>distribution</a:t>
            </a:r>
            <a:r>
              <a:rPr lang="nl-NL" dirty="0"/>
              <a:t> of samples </a:t>
            </a:r>
            <a:r>
              <a:rPr lang="nl-NL" dirty="0" err="1"/>
              <a:t>accross</a:t>
            </a:r>
            <a:r>
              <a:rPr lang="nl-NL" dirty="0"/>
              <a:t> </a:t>
            </a:r>
            <a:r>
              <a:rPr lang="nl-NL" dirty="0" err="1"/>
              <a:t>that</a:t>
            </a:r>
            <a:r>
              <a:rPr lang="nl-NL" dirty="0"/>
              <a:t> range.</a:t>
            </a:r>
          </a:p>
          <a:p>
            <a:endParaRPr lang="nl-NL" dirty="0"/>
          </a:p>
          <a:p>
            <a:r>
              <a:rPr lang="en-US" dirty="0"/>
              <a:t>The Kennard-Stone (KS) algorithm starts by finding two samples in that have the largest Euclidean distance; these are the two samples furthest</a:t>
            </a:r>
          </a:p>
          <a:p>
            <a:r>
              <a:rPr lang="en-US" dirty="0"/>
              <a:t>apart. Subsequent points are selected that maximize the Euclidean distance from previously selected points. The result is that, for a given fraction (fraction) of the data to be parsed into the calibration set,</a:t>
            </a:r>
          </a:p>
          <a:p>
            <a:r>
              <a:rPr lang="en-US" dirty="0"/>
              <a:t>samples are selected to smoothly fill the data space. The remaining samples are placed into the test set.</a:t>
            </a:r>
            <a:endParaRPr lang="nl-NL" dirty="0"/>
          </a:p>
          <a:p>
            <a:endParaRPr lang="nl-NL" dirty="0"/>
          </a:p>
          <a:p>
            <a:endParaRPr lang="nl-NL" dirty="0"/>
          </a:p>
          <a:p>
            <a:r>
              <a:rPr lang="nl-NL" dirty="0"/>
              <a:t>2) </a:t>
            </a:r>
            <a:r>
              <a:rPr lang="nl-NL" dirty="0" err="1"/>
              <a:t>Reducennsamples</a:t>
            </a:r>
            <a:endParaRPr lang="nl-NL" dirty="0"/>
          </a:p>
          <a:p>
            <a:endParaRPr lang="nl-NL" dirty="0"/>
          </a:p>
          <a:p>
            <a:r>
              <a:rPr lang="nl-NL" dirty="0"/>
              <a:t>Select a subset of samples </a:t>
            </a:r>
            <a:r>
              <a:rPr lang="nl-NL" dirty="0" err="1"/>
              <a:t>by</a:t>
            </a:r>
            <a:r>
              <a:rPr lang="nl-NL" dirty="0"/>
              <a:t> </a:t>
            </a:r>
            <a:r>
              <a:rPr lang="nl-NL" dirty="0" err="1"/>
              <a:t>removing</a:t>
            </a:r>
            <a:r>
              <a:rPr lang="nl-NL" dirty="0"/>
              <a:t> </a:t>
            </a:r>
            <a:r>
              <a:rPr lang="nl-NL" dirty="0" err="1"/>
              <a:t>nearest</a:t>
            </a:r>
            <a:r>
              <a:rPr lang="nl-NL" dirty="0"/>
              <a:t> </a:t>
            </a:r>
            <a:r>
              <a:rPr lang="nl-NL" dirty="0" err="1"/>
              <a:t>neighbors</a:t>
            </a:r>
            <a:r>
              <a:rPr lang="nl-NL" dirty="0"/>
              <a:t>. . </a:t>
            </a:r>
            <a:r>
              <a:rPr lang="nl-NL" dirty="0" err="1"/>
              <a:t>Performs</a:t>
            </a:r>
            <a:r>
              <a:rPr lang="nl-NL" dirty="0"/>
              <a:t> a </a:t>
            </a:r>
            <a:r>
              <a:rPr lang="nl-NL" dirty="0" err="1"/>
              <a:t>selection</a:t>
            </a:r>
            <a:r>
              <a:rPr lang="nl-NL" dirty="0"/>
              <a:t> of samples </a:t>
            </a:r>
            <a:r>
              <a:rPr lang="nl-NL" dirty="0" err="1"/>
              <a:t>which</a:t>
            </a:r>
            <a:r>
              <a:rPr lang="nl-NL" dirty="0"/>
              <a:t> </a:t>
            </a:r>
            <a:r>
              <a:rPr lang="nl-NL" dirty="0" err="1"/>
              <a:t>fill</a:t>
            </a:r>
            <a:r>
              <a:rPr lang="nl-NL" dirty="0"/>
              <a:t> out </a:t>
            </a:r>
            <a:r>
              <a:rPr lang="nl-NL" dirty="0" err="1"/>
              <a:t>the</a:t>
            </a:r>
            <a:r>
              <a:rPr lang="nl-NL" dirty="0"/>
              <a:t> multivariate </a:t>
            </a:r>
            <a:r>
              <a:rPr lang="nl-NL" dirty="0" err="1"/>
              <a:t>space</a:t>
            </a:r>
            <a:r>
              <a:rPr lang="nl-NL" dirty="0"/>
              <a:t> </a:t>
            </a:r>
            <a:r>
              <a:rPr lang="nl-NL" dirty="0" err="1"/>
              <a:t>by</a:t>
            </a:r>
            <a:r>
              <a:rPr lang="nl-NL" dirty="0"/>
              <a:t> </a:t>
            </a:r>
            <a:r>
              <a:rPr lang="nl-NL" dirty="0" err="1"/>
              <a:t>removing</a:t>
            </a:r>
            <a:r>
              <a:rPr lang="nl-NL" dirty="0"/>
              <a:t> samples </a:t>
            </a:r>
            <a:r>
              <a:rPr lang="nl-NL" dirty="0" err="1"/>
              <a:t>which</a:t>
            </a:r>
            <a:r>
              <a:rPr lang="nl-NL" dirty="0"/>
              <a:t> are </a:t>
            </a:r>
            <a:r>
              <a:rPr lang="nl-NL" dirty="0" err="1"/>
              <a:t>similar</a:t>
            </a:r>
            <a:r>
              <a:rPr lang="nl-NL" dirty="0"/>
              <a:t> </a:t>
            </a:r>
            <a:r>
              <a:rPr lang="nl-NL" dirty="0" err="1"/>
              <a:t>to</a:t>
            </a:r>
            <a:r>
              <a:rPr lang="nl-NL" dirty="0"/>
              <a:t> </a:t>
            </a:r>
            <a:r>
              <a:rPr lang="nl-NL" dirty="0" err="1"/>
              <a:t>each</a:t>
            </a:r>
            <a:r>
              <a:rPr lang="nl-NL" dirty="0"/>
              <a:t> </a:t>
            </a:r>
            <a:r>
              <a:rPr lang="nl-NL" dirty="0" err="1"/>
              <a:t>other</a:t>
            </a:r>
            <a:r>
              <a:rPr lang="nl-NL" dirty="0"/>
              <a:t> </a:t>
            </a:r>
            <a:r>
              <a:rPr lang="nl-NL" dirty="0" err="1"/>
              <a:t>based</a:t>
            </a:r>
            <a:r>
              <a:rPr lang="nl-NL" dirty="0"/>
              <a:t> on </a:t>
            </a:r>
            <a:r>
              <a:rPr lang="nl-NL" dirty="0" err="1"/>
              <a:t>nearest</a:t>
            </a:r>
            <a:r>
              <a:rPr lang="nl-NL" dirty="0"/>
              <a:t> </a:t>
            </a:r>
            <a:r>
              <a:rPr lang="nl-NL" dirty="0" err="1"/>
              <a:t>neighbor</a:t>
            </a:r>
            <a:r>
              <a:rPr lang="nl-NL" dirty="0"/>
              <a:t> </a:t>
            </a:r>
            <a:r>
              <a:rPr lang="nl-NL" dirty="0" err="1"/>
              <a:t>distance</a:t>
            </a:r>
            <a:r>
              <a:rPr lang="nl-NL" dirty="0"/>
              <a:t>. </a:t>
            </a:r>
            <a:r>
              <a:rPr lang="nl-NL" dirty="0" err="1"/>
              <a:t>This</a:t>
            </a:r>
            <a:r>
              <a:rPr lang="nl-NL" dirty="0"/>
              <a:t> </a:t>
            </a:r>
            <a:r>
              <a:rPr lang="nl-NL" dirty="0" err="1"/>
              <a:t>algorithm</a:t>
            </a:r>
            <a:r>
              <a:rPr lang="nl-NL" dirty="0"/>
              <a:t> is </a:t>
            </a:r>
            <a:r>
              <a:rPr lang="nl-NL" dirty="0" err="1"/>
              <a:t>useful</a:t>
            </a:r>
            <a:r>
              <a:rPr lang="nl-NL" dirty="0"/>
              <a:t>  in </a:t>
            </a:r>
            <a:r>
              <a:rPr lang="nl-NL" dirty="0" err="1"/>
              <a:t>selectin</a:t>
            </a:r>
            <a:r>
              <a:rPr lang="nl-NL" dirty="0"/>
              <a:t> </a:t>
            </a:r>
            <a:r>
              <a:rPr lang="nl-NL" dirty="0" err="1"/>
              <a:t>the</a:t>
            </a:r>
            <a:r>
              <a:rPr lang="nl-NL" dirty="0"/>
              <a:t> </a:t>
            </a:r>
            <a:r>
              <a:rPr lang="nl-NL" dirty="0" err="1"/>
              <a:t>minimun</a:t>
            </a:r>
            <a:r>
              <a:rPr lang="nl-NL" dirty="0"/>
              <a:t> </a:t>
            </a:r>
            <a:r>
              <a:rPr lang="nl-NL" dirty="0" err="1"/>
              <a:t>number</a:t>
            </a:r>
            <a:r>
              <a:rPr lang="nl-NL" dirty="0"/>
              <a:t> of samples </a:t>
            </a:r>
            <a:r>
              <a:rPr lang="nl-NL" dirty="0" err="1"/>
              <a:t>needed</a:t>
            </a:r>
            <a:r>
              <a:rPr lang="nl-NL" dirty="0"/>
              <a:t> </a:t>
            </a:r>
            <a:r>
              <a:rPr lang="nl-NL" dirty="0" err="1"/>
              <a:t>to</a:t>
            </a:r>
            <a:r>
              <a:rPr lang="nl-NL" dirty="0"/>
              <a:t> </a:t>
            </a:r>
            <a:r>
              <a:rPr lang="nl-NL" dirty="0" err="1"/>
              <a:t>define</a:t>
            </a:r>
            <a:r>
              <a:rPr lang="nl-NL" dirty="0"/>
              <a:t> a </a:t>
            </a:r>
            <a:r>
              <a:rPr lang="nl-NL" dirty="0" err="1"/>
              <a:t>subspace</a:t>
            </a:r>
            <a:r>
              <a:rPr lang="nl-NL" dirty="0"/>
              <a:t> </a:t>
            </a:r>
            <a:r>
              <a:rPr lang="nl-NL" dirty="0" err="1"/>
              <a:t>and</a:t>
            </a:r>
            <a:r>
              <a:rPr lang="nl-NL" dirty="0"/>
              <a:t> </a:t>
            </a:r>
            <a:r>
              <a:rPr lang="nl-NL" dirty="0" err="1"/>
              <a:t>reduce</a:t>
            </a:r>
            <a:r>
              <a:rPr lang="nl-NL" dirty="0"/>
              <a:t> </a:t>
            </a:r>
            <a:r>
              <a:rPr lang="nl-NL" dirty="0" err="1"/>
              <a:t>the</a:t>
            </a:r>
            <a:r>
              <a:rPr lang="nl-NL" dirty="0"/>
              <a:t> </a:t>
            </a:r>
            <a:r>
              <a:rPr lang="nl-NL" dirty="0" err="1"/>
              <a:t>number</a:t>
            </a:r>
            <a:r>
              <a:rPr lang="nl-NL" dirty="0"/>
              <a:t> of </a:t>
            </a:r>
            <a:r>
              <a:rPr lang="nl-NL" dirty="0" err="1"/>
              <a:t>reference</a:t>
            </a:r>
            <a:r>
              <a:rPr lang="nl-NL" dirty="0"/>
              <a:t> </a:t>
            </a:r>
            <a:r>
              <a:rPr lang="nl-NL" dirty="0" err="1"/>
              <a:t>measurements</a:t>
            </a:r>
            <a:r>
              <a:rPr lang="nl-NL" dirty="0"/>
              <a:t> </a:t>
            </a:r>
            <a:r>
              <a:rPr lang="nl-NL" dirty="0" err="1"/>
              <a:t>needed</a:t>
            </a:r>
            <a:r>
              <a:rPr lang="nl-NL" dirty="0"/>
              <a:t>, or </a:t>
            </a:r>
            <a:r>
              <a:rPr lang="nl-NL" dirty="0" err="1"/>
              <a:t>amount</a:t>
            </a:r>
            <a:r>
              <a:rPr lang="nl-NL" dirty="0"/>
              <a:t> of data </a:t>
            </a:r>
            <a:r>
              <a:rPr lang="nl-NL" dirty="0" err="1"/>
              <a:t>needed</a:t>
            </a:r>
            <a:r>
              <a:rPr lang="nl-NL" dirty="0"/>
              <a:t> </a:t>
            </a:r>
            <a:r>
              <a:rPr lang="nl-NL" dirty="0" err="1"/>
              <a:t>to</a:t>
            </a:r>
            <a:r>
              <a:rPr lang="nl-NL" dirty="0"/>
              <a:t> </a:t>
            </a:r>
            <a:r>
              <a:rPr lang="nl-NL" dirty="0" err="1"/>
              <a:t>be</a:t>
            </a:r>
            <a:r>
              <a:rPr lang="nl-NL" dirty="0"/>
              <a:t> </a:t>
            </a:r>
            <a:r>
              <a:rPr lang="nl-NL" dirty="0" err="1"/>
              <a:t>stored</a:t>
            </a:r>
            <a:r>
              <a:rPr lang="nl-NL" dirty="0"/>
              <a:t>.</a:t>
            </a:r>
          </a:p>
          <a:p>
            <a:endParaRPr lang="nl-NL" dirty="0"/>
          </a:p>
          <a:p>
            <a:r>
              <a:rPr lang="nl-NL" dirty="0" err="1"/>
              <a:t>Initially</a:t>
            </a:r>
            <a:r>
              <a:rPr lang="nl-NL" dirty="0"/>
              <a:t>, </a:t>
            </a:r>
            <a:r>
              <a:rPr lang="nl-NL" dirty="0" err="1"/>
              <a:t>the</a:t>
            </a:r>
            <a:r>
              <a:rPr lang="nl-NL" dirty="0"/>
              <a:t> </a:t>
            </a:r>
            <a:r>
              <a:rPr lang="nl-NL" dirty="0" err="1"/>
              <a:t>nearest</a:t>
            </a:r>
            <a:r>
              <a:rPr lang="nl-NL" dirty="0"/>
              <a:t> </a:t>
            </a:r>
            <a:r>
              <a:rPr lang="nl-NL" dirty="0" err="1"/>
              <a:t>neighbor</a:t>
            </a:r>
            <a:r>
              <a:rPr lang="nl-NL" dirty="0"/>
              <a:t> of </a:t>
            </a:r>
            <a:r>
              <a:rPr lang="nl-NL" dirty="0" err="1"/>
              <a:t>each</a:t>
            </a:r>
            <a:r>
              <a:rPr lang="nl-NL" dirty="0"/>
              <a:t> sample is found </a:t>
            </a:r>
            <a:r>
              <a:rPr lang="nl-NL" dirty="0" err="1"/>
              <a:t>along</a:t>
            </a:r>
            <a:r>
              <a:rPr lang="nl-NL" dirty="0"/>
              <a:t> </a:t>
            </a:r>
            <a:r>
              <a:rPr lang="nl-NL" dirty="0" err="1"/>
              <a:t>with</a:t>
            </a:r>
            <a:r>
              <a:rPr lang="nl-NL" dirty="0"/>
              <a:t> </a:t>
            </a:r>
            <a:r>
              <a:rPr lang="nl-NL" dirty="0" err="1"/>
              <a:t>the</a:t>
            </a:r>
            <a:r>
              <a:rPr lang="nl-NL" dirty="0"/>
              <a:t> </a:t>
            </a:r>
            <a:r>
              <a:rPr lang="nl-NL" dirty="0" err="1"/>
              <a:t>distance</a:t>
            </a:r>
            <a:r>
              <a:rPr lang="nl-NL" dirty="0"/>
              <a:t> </a:t>
            </a:r>
            <a:r>
              <a:rPr lang="nl-NL" dirty="0" err="1"/>
              <a:t>between</a:t>
            </a:r>
            <a:r>
              <a:rPr lang="nl-NL" dirty="0"/>
              <a:t> </a:t>
            </a:r>
            <a:r>
              <a:rPr lang="nl-NL" dirty="0" err="1"/>
              <a:t>the</a:t>
            </a:r>
            <a:r>
              <a:rPr lang="nl-NL" dirty="0"/>
              <a:t> </a:t>
            </a:r>
            <a:r>
              <a:rPr lang="nl-NL" dirty="0" err="1"/>
              <a:t>neighbors</a:t>
            </a:r>
            <a:r>
              <a:rPr lang="nl-NL" dirty="0"/>
              <a:t>. Of </a:t>
            </a:r>
            <a:r>
              <a:rPr lang="nl-NL" dirty="0" err="1"/>
              <a:t>the</a:t>
            </a:r>
            <a:r>
              <a:rPr lang="nl-NL" dirty="0"/>
              <a:t> </a:t>
            </a:r>
            <a:r>
              <a:rPr lang="nl-NL" dirty="0" err="1"/>
              <a:t>two</a:t>
            </a:r>
            <a:r>
              <a:rPr lang="nl-NL" dirty="0"/>
              <a:t> </a:t>
            </a:r>
            <a:r>
              <a:rPr lang="nl-NL" dirty="0" err="1"/>
              <a:t>nearest</a:t>
            </a:r>
            <a:r>
              <a:rPr lang="nl-NL" dirty="0"/>
              <a:t> samples, </a:t>
            </a:r>
            <a:r>
              <a:rPr lang="nl-NL" dirty="0" err="1"/>
              <a:t>one</a:t>
            </a:r>
            <a:r>
              <a:rPr lang="nl-NL" dirty="0"/>
              <a:t> is </a:t>
            </a:r>
            <a:r>
              <a:rPr lang="nl-NL" dirty="0" err="1"/>
              <a:t>excluded</a:t>
            </a:r>
            <a:r>
              <a:rPr lang="nl-NL" dirty="0"/>
              <a:t> </a:t>
            </a:r>
            <a:r>
              <a:rPr lang="nl-NL" dirty="0" err="1"/>
              <a:t>from</a:t>
            </a:r>
            <a:r>
              <a:rPr lang="nl-NL" dirty="0"/>
              <a:t> </a:t>
            </a:r>
            <a:r>
              <a:rPr lang="nl-NL" dirty="0" err="1"/>
              <a:t>the</a:t>
            </a:r>
            <a:r>
              <a:rPr lang="nl-NL" dirty="0"/>
              <a:t> data </a:t>
            </a:r>
            <a:r>
              <a:rPr lang="nl-NL" dirty="0" err="1"/>
              <a:t>and</a:t>
            </a:r>
            <a:r>
              <a:rPr lang="nl-NL" dirty="0"/>
              <a:t> </a:t>
            </a:r>
            <a:r>
              <a:rPr lang="nl-NL" dirty="0" err="1"/>
              <a:t>the</a:t>
            </a:r>
            <a:r>
              <a:rPr lang="nl-NL" dirty="0"/>
              <a:t> </a:t>
            </a:r>
            <a:r>
              <a:rPr lang="nl-NL" dirty="0" err="1"/>
              <a:t>distances</a:t>
            </a:r>
            <a:r>
              <a:rPr lang="nl-NL" dirty="0"/>
              <a:t> are </a:t>
            </a:r>
            <a:r>
              <a:rPr lang="nl-NL" dirty="0" err="1"/>
              <a:t>recalculated</a:t>
            </a:r>
            <a:r>
              <a:rPr lang="nl-NL" dirty="0"/>
              <a:t>. </a:t>
            </a:r>
            <a:r>
              <a:rPr lang="nl-NL" dirty="0" err="1"/>
              <a:t>This</a:t>
            </a:r>
            <a:r>
              <a:rPr lang="nl-NL" dirty="0"/>
              <a:t> </a:t>
            </a:r>
            <a:r>
              <a:rPr lang="nl-NL" dirty="0" err="1"/>
              <a:t>process</a:t>
            </a:r>
            <a:r>
              <a:rPr lang="nl-NL" dirty="0"/>
              <a:t> is </a:t>
            </a:r>
            <a:r>
              <a:rPr lang="nl-NL" dirty="0" err="1"/>
              <a:t>repeated</a:t>
            </a:r>
            <a:r>
              <a:rPr lang="nl-NL" dirty="0"/>
              <a:t> </a:t>
            </a:r>
            <a:r>
              <a:rPr lang="nl-NL" dirty="0" err="1"/>
              <a:t>until</a:t>
            </a:r>
            <a:r>
              <a:rPr lang="nl-NL" dirty="0"/>
              <a:t> </a:t>
            </a:r>
            <a:r>
              <a:rPr lang="nl-NL" dirty="0" err="1"/>
              <a:t>the</a:t>
            </a:r>
            <a:r>
              <a:rPr lang="nl-NL" dirty="0"/>
              <a:t> </a:t>
            </a:r>
            <a:r>
              <a:rPr lang="nl-NL" dirty="0" err="1"/>
              <a:t>either</a:t>
            </a:r>
            <a:r>
              <a:rPr lang="nl-NL" dirty="0"/>
              <a:t> </a:t>
            </a:r>
            <a:r>
              <a:rPr lang="nl-NL" dirty="0" err="1"/>
              <a:t>the</a:t>
            </a:r>
            <a:r>
              <a:rPr lang="nl-NL" dirty="0"/>
              <a:t> </a:t>
            </a:r>
            <a:r>
              <a:rPr lang="nl-NL" dirty="0" err="1"/>
              <a:t>smallest</a:t>
            </a:r>
            <a:r>
              <a:rPr lang="nl-NL" dirty="0"/>
              <a:t> </a:t>
            </a:r>
            <a:r>
              <a:rPr lang="nl-NL" dirty="0" err="1"/>
              <a:t>distance</a:t>
            </a:r>
            <a:r>
              <a:rPr lang="nl-NL" dirty="0"/>
              <a:t> </a:t>
            </a:r>
            <a:r>
              <a:rPr lang="nl-NL" dirty="0" err="1"/>
              <a:t>between</a:t>
            </a:r>
            <a:r>
              <a:rPr lang="nl-NL" dirty="0"/>
              <a:t> samples </a:t>
            </a:r>
            <a:r>
              <a:rPr lang="nl-NL" dirty="0" err="1"/>
              <a:t>reaches</a:t>
            </a:r>
            <a:r>
              <a:rPr lang="nl-NL" dirty="0"/>
              <a:t> a </a:t>
            </a:r>
            <a:r>
              <a:rPr lang="nl-NL" dirty="0" err="1"/>
              <a:t>maximun</a:t>
            </a:r>
            <a:r>
              <a:rPr lang="nl-NL" dirty="0"/>
              <a:t> limit, or </a:t>
            </a:r>
            <a:r>
              <a:rPr lang="nl-NL" dirty="0" err="1"/>
              <a:t>the</a:t>
            </a:r>
            <a:r>
              <a:rPr lang="nl-NL" dirty="0"/>
              <a:t> </a:t>
            </a:r>
            <a:r>
              <a:rPr lang="nl-NL" dirty="0" err="1"/>
              <a:t>number</a:t>
            </a:r>
            <a:r>
              <a:rPr lang="nl-NL" dirty="0"/>
              <a:t> of samples </a:t>
            </a:r>
            <a:r>
              <a:rPr lang="nl-NL" dirty="0" err="1"/>
              <a:t>reaches</a:t>
            </a:r>
            <a:r>
              <a:rPr lang="nl-NL" dirty="0"/>
              <a:t> a </a:t>
            </a:r>
            <a:r>
              <a:rPr lang="nl-NL" dirty="0" err="1"/>
              <a:t>lower</a:t>
            </a:r>
            <a:r>
              <a:rPr lang="nl-NL" dirty="0"/>
              <a:t> limit.</a:t>
            </a:r>
          </a:p>
          <a:p>
            <a:endParaRPr lang="nl-NL" dirty="0"/>
          </a:p>
          <a:p>
            <a:r>
              <a:rPr lang="nl-NL" dirty="0"/>
              <a:t>3) </a:t>
            </a:r>
            <a:r>
              <a:rPr lang="nl-NL" dirty="0" err="1"/>
              <a:t>Onion</a:t>
            </a:r>
            <a:r>
              <a:rPr lang="nl-NL" dirty="0"/>
              <a:t> </a:t>
            </a:r>
            <a:r>
              <a:rPr lang="nl-NL" dirty="0" err="1"/>
              <a:t>selects</a:t>
            </a:r>
            <a:r>
              <a:rPr lang="nl-NL" dirty="0"/>
              <a:t> </a:t>
            </a:r>
            <a:r>
              <a:rPr lang="nl-NL" dirty="0" err="1"/>
              <a:t>an</a:t>
            </a:r>
            <a:r>
              <a:rPr lang="nl-NL" dirty="0"/>
              <a:t> </a:t>
            </a:r>
            <a:r>
              <a:rPr lang="nl-NL" dirty="0" err="1"/>
              <a:t>exterior</a:t>
            </a:r>
            <a:r>
              <a:rPr lang="nl-NL" dirty="0"/>
              <a:t> set of samples </a:t>
            </a:r>
            <a:r>
              <a:rPr lang="nl-NL" dirty="0" err="1"/>
              <a:t>for</a:t>
            </a:r>
            <a:r>
              <a:rPr lang="nl-NL" dirty="0"/>
              <a:t> </a:t>
            </a:r>
            <a:r>
              <a:rPr lang="nl-NL" dirty="0" err="1"/>
              <a:t>calibration</a:t>
            </a:r>
            <a:r>
              <a:rPr lang="nl-NL" dirty="0"/>
              <a:t> </a:t>
            </a:r>
            <a:r>
              <a:rPr lang="nl-NL" dirty="0" err="1"/>
              <a:t>and</a:t>
            </a:r>
            <a:r>
              <a:rPr lang="nl-NL" dirty="0"/>
              <a:t> </a:t>
            </a:r>
            <a:r>
              <a:rPr lang="nl-NL" dirty="0" err="1"/>
              <a:t>the</a:t>
            </a:r>
            <a:r>
              <a:rPr lang="nl-NL" dirty="0"/>
              <a:t> next </a:t>
            </a:r>
            <a:r>
              <a:rPr lang="nl-NL" dirty="0" err="1"/>
              <a:t>exterior</a:t>
            </a:r>
            <a:r>
              <a:rPr lang="nl-NL" dirty="0"/>
              <a:t> </a:t>
            </a:r>
            <a:r>
              <a:rPr lang="nl-NL" dirty="0" err="1"/>
              <a:t>layer</a:t>
            </a:r>
            <a:r>
              <a:rPr lang="nl-NL" dirty="0"/>
              <a:t> as test samples. The procedure is </a:t>
            </a:r>
            <a:r>
              <a:rPr lang="nl-NL" dirty="0" err="1"/>
              <a:t>repeated</a:t>
            </a:r>
            <a:r>
              <a:rPr lang="nl-NL" dirty="0"/>
              <a:t> </a:t>
            </a:r>
            <a:r>
              <a:rPr lang="nl-NL" dirty="0" err="1"/>
              <a:t>for</a:t>
            </a:r>
            <a:r>
              <a:rPr lang="nl-NL" dirty="0"/>
              <a:t> non-</a:t>
            </a:r>
            <a:r>
              <a:rPr lang="nl-NL" dirty="0" err="1"/>
              <a:t>onion</a:t>
            </a:r>
            <a:r>
              <a:rPr lang="nl-NL" dirty="0"/>
              <a:t> </a:t>
            </a:r>
            <a:r>
              <a:rPr lang="nl-NL" dirty="0" err="1"/>
              <a:t>layers</a:t>
            </a:r>
            <a:r>
              <a:rPr lang="nl-NL" dirty="0"/>
              <a:t> </a:t>
            </a:r>
            <a:r>
              <a:rPr lang="nl-NL" dirty="0" err="1"/>
              <a:t>with</a:t>
            </a:r>
            <a:r>
              <a:rPr lang="nl-NL" dirty="0"/>
              <a:t> </a:t>
            </a:r>
            <a:r>
              <a:rPr lang="nl-NL" dirty="0" err="1"/>
              <a:t>the</a:t>
            </a:r>
            <a:r>
              <a:rPr lang="nl-NL" dirty="0"/>
              <a:t> </a:t>
            </a:r>
            <a:r>
              <a:rPr lang="nl-NL" dirty="0" err="1"/>
              <a:t>remainder</a:t>
            </a:r>
            <a:r>
              <a:rPr lang="nl-NL" dirty="0"/>
              <a:t> </a:t>
            </a:r>
            <a:r>
              <a:rPr lang="nl-NL" dirty="0" err="1"/>
              <a:t>interior</a:t>
            </a:r>
            <a:r>
              <a:rPr lang="nl-NL" dirty="0"/>
              <a:t> samples </a:t>
            </a:r>
            <a:r>
              <a:rPr lang="nl-NL" dirty="0" err="1"/>
              <a:t>randomly</a:t>
            </a:r>
            <a:r>
              <a:rPr lang="nl-NL" dirty="0"/>
              <a:t> </a:t>
            </a:r>
            <a:r>
              <a:rPr lang="nl-NL" dirty="0" err="1"/>
              <a:t>assigned</a:t>
            </a:r>
            <a:r>
              <a:rPr lang="nl-NL" dirty="0"/>
              <a:t> </a:t>
            </a:r>
            <a:r>
              <a:rPr lang="nl-NL" dirty="0" err="1"/>
              <a:t>to</a:t>
            </a:r>
            <a:r>
              <a:rPr lang="nl-NL" dirty="0"/>
              <a:t> </a:t>
            </a:r>
            <a:r>
              <a:rPr lang="nl-NL" dirty="0" err="1"/>
              <a:t>calibration</a:t>
            </a:r>
            <a:r>
              <a:rPr lang="nl-NL" dirty="0"/>
              <a:t> </a:t>
            </a:r>
            <a:r>
              <a:rPr lang="nl-NL" dirty="0" err="1"/>
              <a:t>and</a:t>
            </a:r>
            <a:r>
              <a:rPr lang="nl-NL" dirty="0"/>
              <a:t> test sets.  </a:t>
            </a:r>
            <a:r>
              <a:rPr lang="nl-NL" dirty="0" err="1"/>
              <a:t>This</a:t>
            </a:r>
            <a:r>
              <a:rPr lang="nl-NL" dirty="0"/>
              <a:t> </a:t>
            </a:r>
            <a:r>
              <a:rPr lang="nl-NL" dirty="0" err="1"/>
              <a:t>method</a:t>
            </a:r>
            <a:r>
              <a:rPr lang="nl-NL" dirty="0"/>
              <a:t> first </a:t>
            </a:r>
            <a:r>
              <a:rPr lang="nl-NL" dirty="0" err="1"/>
              <a:t>selects</a:t>
            </a:r>
            <a:r>
              <a:rPr lang="nl-NL" dirty="0"/>
              <a:t> a ring of </a:t>
            </a:r>
            <a:r>
              <a:rPr lang="nl-NL" dirty="0" err="1"/>
              <a:t>the</a:t>
            </a:r>
            <a:r>
              <a:rPr lang="nl-NL" dirty="0"/>
              <a:t> most </a:t>
            </a:r>
            <a:r>
              <a:rPr lang="nl-NL" dirty="0" err="1"/>
              <a:t>unique</a:t>
            </a:r>
            <a:r>
              <a:rPr lang="nl-NL" dirty="0"/>
              <a:t> samples (</a:t>
            </a:r>
            <a:r>
              <a:rPr lang="nl-NL" dirty="0" err="1"/>
              <a:t>based</a:t>
            </a:r>
            <a:r>
              <a:rPr lang="nl-NL" dirty="0"/>
              <a:t> on </a:t>
            </a:r>
            <a:r>
              <a:rPr lang="nl-NL" dirty="0" err="1"/>
              <a:t>distance</a:t>
            </a:r>
            <a:r>
              <a:rPr lang="nl-NL" dirty="0"/>
              <a:t> </a:t>
            </a:r>
            <a:r>
              <a:rPr lang="nl-NL" dirty="0" err="1"/>
              <a:t>from</a:t>
            </a:r>
            <a:r>
              <a:rPr lang="nl-NL" dirty="0"/>
              <a:t> </a:t>
            </a:r>
            <a:r>
              <a:rPr lang="nl-NL" dirty="0" err="1"/>
              <a:t>the</a:t>
            </a:r>
            <a:r>
              <a:rPr lang="nl-NL" dirty="0"/>
              <a:t> </a:t>
            </a:r>
            <a:r>
              <a:rPr lang="nl-NL" dirty="0" err="1"/>
              <a:t>mean</a:t>
            </a:r>
            <a:r>
              <a:rPr lang="nl-NL" dirty="0"/>
              <a:t>), like </a:t>
            </a:r>
            <a:r>
              <a:rPr lang="nl-NL" dirty="0" err="1"/>
              <a:t>the</a:t>
            </a:r>
            <a:r>
              <a:rPr lang="nl-NL" dirty="0"/>
              <a:t> </a:t>
            </a:r>
            <a:r>
              <a:rPr lang="nl-NL" dirty="0" err="1"/>
              <a:t>outer</a:t>
            </a:r>
            <a:r>
              <a:rPr lang="nl-NL" dirty="0"/>
              <a:t> most </a:t>
            </a:r>
            <a:r>
              <a:rPr lang="nl-NL" dirty="0" err="1"/>
              <a:t>layer</a:t>
            </a:r>
            <a:r>
              <a:rPr lang="nl-NL" dirty="0"/>
              <a:t> of </a:t>
            </a:r>
            <a:r>
              <a:rPr lang="nl-NL" dirty="0" err="1"/>
              <a:t>an</a:t>
            </a:r>
            <a:r>
              <a:rPr lang="nl-NL" dirty="0"/>
              <a:t> </a:t>
            </a:r>
            <a:r>
              <a:rPr lang="nl-NL" dirty="0" err="1"/>
              <a:t>onion</a:t>
            </a:r>
            <a:r>
              <a:rPr lang="nl-NL" dirty="0"/>
              <a:t>. These are </a:t>
            </a:r>
            <a:r>
              <a:rPr lang="nl-NL" dirty="0" err="1"/>
              <a:t>used</a:t>
            </a:r>
            <a:r>
              <a:rPr lang="nl-NL" dirty="0"/>
              <a:t> in </a:t>
            </a:r>
            <a:r>
              <a:rPr lang="nl-NL" dirty="0" err="1"/>
              <a:t>the</a:t>
            </a:r>
            <a:r>
              <a:rPr lang="nl-NL" dirty="0"/>
              <a:t> </a:t>
            </a:r>
            <a:r>
              <a:rPr lang="nl-NL" dirty="0" err="1"/>
              <a:t>calibration</a:t>
            </a:r>
            <a:r>
              <a:rPr lang="nl-NL" dirty="0"/>
              <a:t> set. Next, a ring of </a:t>
            </a:r>
            <a:r>
              <a:rPr lang="nl-NL" dirty="0" err="1"/>
              <a:t>less</a:t>
            </a:r>
            <a:r>
              <a:rPr lang="nl-NL" dirty="0"/>
              <a:t> </a:t>
            </a:r>
            <a:r>
              <a:rPr lang="nl-NL" dirty="0" err="1"/>
              <a:t>unique</a:t>
            </a:r>
            <a:r>
              <a:rPr lang="nl-NL" dirty="0"/>
              <a:t> samples, </a:t>
            </a:r>
            <a:r>
              <a:rPr lang="nl-NL" dirty="0" err="1"/>
              <a:t>just</a:t>
            </a:r>
            <a:r>
              <a:rPr lang="nl-NL" dirty="0"/>
              <a:t> </a:t>
            </a:r>
            <a:r>
              <a:rPr lang="nl-NL" dirty="0" err="1"/>
              <a:t>inside</a:t>
            </a:r>
            <a:r>
              <a:rPr lang="nl-NL" dirty="0"/>
              <a:t> </a:t>
            </a:r>
            <a:r>
              <a:rPr lang="nl-NL" dirty="0" err="1"/>
              <a:t>the</a:t>
            </a:r>
            <a:r>
              <a:rPr lang="nl-NL" dirty="0"/>
              <a:t> first set (</a:t>
            </a:r>
            <a:r>
              <a:rPr lang="nl-NL" dirty="0" err="1"/>
              <a:t>the</a:t>
            </a:r>
            <a:r>
              <a:rPr lang="nl-NL" dirty="0"/>
              <a:t> next </a:t>
            </a:r>
            <a:r>
              <a:rPr lang="nl-NL" dirty="0" err="1"/>
              <a:t>onion</a:t>
            </a:r>
            <a:r>
              <a:rPr lang="nl-NL" dirty="0"/>
              <a:t> </a:t>
            </a:r>
            <a:r>
              <a:rPr lang="nl-NL" dirty="0" err="1"/>
              <a:t>layer</a:t>
            </a:r>
            <a:r>
              <a:rPr lang="nl-NL" dirty="0"/>
              <a:t>), is put into </a:t>
            </a:r>
            <a:r>
              <a:rPr lang="nl-NL" dirty="0" err="1"/>
              <a:t>the</a:t>
            </a:r>
            <a:r>
              <a:rPr lang="nl-NL" dirty="0"/>
              <a:t> </a:t>
            </a:r>
            <a:r>
              <a:rPr lang="nl-NL" dirty="0" err="1"/>
              <a:t>validation</a:t>
            </a:r>
            <a:r>
              <a:rPr lang="nl-NL" dirty="0"/>
              <a:t> set. </a:t>
            </a:r>
            <a:r>
              <a:rPr lang="nl-NL" dirty="0" err="1"/>
              <a:t>This</a:t>
            </a:r>
            <a:r>
              <a:rPr lang="nl-NL" dirty="0"/>
              <a:t> is </a:t>
            </a:r>
            <a:r>
              <a:rPr lang="nl-NL" dirty="0" err="1"/>
              <a:t>repeated</a:t>
            </a:r>
            <a:r>
              <a:rPr lang="nl-NL" dirty="0"/>
              <a:t> </a:t>
            </a:r>
            <a:r>
              <a:rPr lang="nl-NL" dirty="0" err="1"/>
              <a:t>two</a:t>
            </a:r>
            <a:r>
              <a:rPr lang="nl-NL" dirty="0"/>
              <a:t> more </a:t>
            </a:r>
            <a:r>
              <a:rPr lang="nl-NL" dirty="0" err="1"/>
              <a:t>times</a:t>
            </a:r>
            <a:r>
              <a:rPr lang="nl-NL" dirty="0"/>
              <a:t>, </a:t>
            </a:r>
            <a:r>
              <a:rPr lang="nl-NL" dirty="0" err="1"/>
              <a:t>so</a:t>
            </a:r>
            <a:r>
              <a:rPr lang="nl-NL" dirty="0"/>
              <a:t> </a:t>
            </a:r>
            <a:r>
              <a:rPr lang="nl-NL" dirty="0" err="1"/>
              <a:t>there</a:t>
            </a:r>
            <a:r>
              <a:rPr lang="nl-NL" dirty="0"/>
              <a:t> are </a:t>
            </a:r>
            <a:r>
              <a:rPr lang="nl-NL" dirty="0" err="1"/>
              <a:t>three</a:t>
            </a:r>
            <a:r>
              <a:rPr lang="nl-NL" dirty="0"/>
              <a:t> </a:t>
            </a:r>
            <a:r>
              <a:rPr lang="nl-NL" dirty="0" err="1"/>
              <a:t>outer</a:t>
            </a:r>
            <a:r>
              <a:rPr lang="nl-NL" dirty="0"/>
              <a:t> </a:t>
            </a:r>
            <a:r>
              <a:rPr lang="nl-NL" dirty="0" err="1"/>
              <a:t>rings</a:t>
            </a:r>
            <a:r>
              <a:rPr lang="nl-NL" dirty="0"/>
              <a:t> of most </a:t>
            </a:r>
            <a:r>
              <a:rPr lang="nl-NL" dirty="0" err="1"/>
              <a:t>unique</a:t>
            </a:r>
            <a:r>
              <a:rPr lang="nl-NL" dirty="0"/>
              <a:t> </a:t>
            </a:r>
            <a:r>
              <a:rPr lang="nl-NL" dirty="0" err="1"/>
              <a:t>and</a:t>
            </a:r>
            <a:r>
              <a:rPr lang="nl-NL" dirty="0"/>
              <a:t> </a:t>
            </a:r>
            <a:r>
              <a:rPr lang="nl-NL" dirty="0" err="1"/>
              <a:t>less</a:t>
            </a:r>
            <a:r>
              <a:rPr lang="nl-NL" dirty="0"/>
              <a:t> </a:t>
            </a:r>
            <a:r>
              <a:rPr lang="nl-NL" dirty="0" err="1"/>
              <a:t>unique</a:t>
            </a:r>
            <a:r>
              <a:rPr lang="nl-NL" dirty="0"/>
              <a:t> samples. </a:t>
            </a:r>
            <a:r>
              <a:rPr lang="nl-NL" dirty="0" err="1"/>
              <a:t>Finally</a:t>
            </a:r>
            <a:r>
              <a:rPr lang="nl-NL" dirty="0"/>
              <a:t>, </a:t>
            </a:r>
            <a:r>
              <a:rPr lang="nl-NL" dirty="0" err="1"/>
              <a:t>all</a:t>
            </a:r>
            <a:r>
              <a:rPr lang="nl-NL" dirty="0"/>
              <a:t> </a:t>
            </a:r>
            <a:r>
              <a:rPr lang="nl-NL" dirty="0" err="1"/>
              <a:t>the</a:t>
            </a:r>
            <a:r>
              <a:rPr lang="nl-NL" dirty="0"/>
              <a:t> </a:t>
            </a:r>
            <a:r>
              <a:rPr lang="nl-NL" dirty="0" err="1"/>
              <a:t>remaining</a:t>
            </a:r>
            <a:r>
              <a:rPr lang="nl-NL" dirty="0"/>
              <a:t> samples are split </a:t>
            </a:r>
            <a:r>
              <a:rPr lang="nl-NL" dirty="0" err="1"/>
              <a:t>randomnly</a:t>
            </a:r>
            <a:r>
              <a:rPr lang="nl-NL" dirty="0"/>
              <a:t> into </a:t>
            </a:r>
            <a:r>
              <a:rPr lang="nl-NL" dirty="0" err="1"/>
              <a:t>calibration</a:t>
            </a:r>
            <a:r>
              <a:rPr lang="nl-NL" dirty="0"/>
              <a:t> </a:t>
            </a:r>
            <a:r>
              <a:rPr lang="nl-NL" dirty="0" err="1"/>
              <a:t>and</a:t>
            </a:r>
            <a:r>
              <a:rPr lang="nl-NL" dirty="0"/>
              <a:t> </a:t>
            </a:r>
            <a:r>
              <a:rPr lang="nl-NL" dirty="0" err="1"/>
              <a:t>validation</a:t>
            </a:r>
            <a:r>
              <a:rPr lang="nl-NL" dirty="0"/>
              <a:t>. </a:t>
            </a:r>
          </a:p>
          <a:p>
            <a:endParaRPr lang="nl-NL" dirty="0"/>
          </a:p>
          <a:p>
            <a:r>
              <a:rPr lang="nl-NL" dirty="0" err="1"/>
              <a:t>Distance</a:t>
            </a:r>
            <a:r>
              <a:rPr lang="nl-NL" dirty="0"/>
              <a:t> </a:t>
            </a:r>
            <a:r>
              <a:rPr lang="nl-NL" dirty="0" err="1"/>
              <a:t>measure</a:t>
            </a:r>
            <a:r>
              <a:rPr lang="nl-NL" dirty="0"/>
              <a:t>: </a:t>
            </a:r>
            <a:r>
              <a:rPr lang="nl-NL" dirty="0" err="1"/>
              <a:t>Euclidean</a:t>
            </a:r>
            <a:r>
              <a:rPr lang="nl-NL" dirty="0"/>
              <a:t> does </a:t>
            </a:r>
            <a:r>
              <a:rPr lang="nl-NL" dirty="0" err="1"/>
              <a:t>simple</a:t>
            </a:r>
            <a:r>
              <a:rPr lang="nl-NL" dirty="0"/>
              <a:t>, non-</a:t>
            </a:r>
            <a:r>
              <a:rPr lang="nl-NL" dirty="0" err="1"/>
              <a:t>scaled</a:t>
            </a:r>
            <a:r>
              <a:rPr lang="nl-NL" dirty="0"/>
              <a:t> </a:t>
            </a:r>
            <a:r>
              <a:rPr lang="nl-NL" dirty="0" err="1"/>
              <a:t>distance</a:t>
            </a:r>
            <a:r>
              <a:rPr lang="nl-NL" dirty="0"/>
              <a:t>. </a:t>
            </a:r>
            <a:r>
              <a:rPr lang="nl-NL" dirty="0" err="1"/>
              <a:t>Mahalanobis</a:t>
            </a:r>
            <a:r>
              <a:rPr lang="nl-NL" dirty="0"/>
              <a:t> </a:t>
            </a:r>
            <a:r>
              <a:rPr lang="nl-NL" dirty="0" err="1"/>
              <a:t>scales</a:t>
            </a:r>
            <a:r>
              <a:rPr lang="nl-NL" dirty="0"/>
              <a:t> </a:t>
            </a:r>
            <a:r>
              <a:rPr lang="nl-NL" dirty="0" err="1"/>
              <a:t>each</a:t>
            </a:r>
            <a:r>
              <a:rPr lang="nl-NL" dirty="0"/>
              <a:t> </a:t>
            </a:r>
            <a:r>
              <a:rPr lang="nl-NL" dirty="0" err="1"/>
              <a:t>direction</a:t>
            </a:r>
            <a:r>
              <a:rPr lang="nl-NL" dirty="0"/>
              <a:t> </a:t>
            </a:r>
            <a:r>
              <a:rPr lang="nl-NL" dirty="0" err="1"/>
              <a:t>by</a:t>
            </a:r>
            <a:r>
              <a:rPr lang="nl-NL" dirty="0"/>
              <a:t> </a:t>
            </a:r>
            <a:r>
              <a:rPr lang="nl-NL" dirty="0" err="1"/>
              <a:t>the</a:t>
            </a:r>
            <a:r>
              <a:rPr lang="nl-NL" dirty="0"/>
              <a:t> </a:t>
            </a:r>
            <a:r>
              <a:rPr lang="nl-NL" dirty="0" err="1"/>
              <a:t>covariance</a:t>
            </a:r>
            <a:r>
              <a:rPr lang="nl-NL" dirty="0"/>
              <a:t> matrix (</a:t>
            </a:r>
            <a:r>
              <a:rPr lang="nl-NL" dirty="0" err="1"/>
              <a:t>correcting</a:t>
            </a:r>
            <a:r>
              <a:rPr lang="nl-NL" dirty="0"/>
              <a:t> </a:t>
            </a:r>
            <a:r>
              <a:rPr lang="nl-NL" dirty="0" err="1"/>
              <a:t>for</a:t>
            </a:r>
            <a:r>
              <a:rPr lang="nl-NL" dirty="0"/>
              <a:t> </a:t>
            </a:r>
            <a:r>
              <a:rPr lang="nl-NL" dirty="0" err="1"/>
              <a:t>unusually</a:t>
            </a:r>
            <a:r>
              <a:rPr lang="nl-NL" dirty="0"/>
              <a:t> small or large </a:t>
            </a:r>
            <a:r>
              <a:rPr lang="nl-NL" dirty="0" err="1"/>
              <a:t>directions</a:t>
            </a:r>
            <a:r>
              <a:rPr lang="nl-NL" dirty="0"/>
              <a:t>). </a:t>
            </a:r>
          </a:p>
        </p:txBody>
      </p:sp>
      <p:sp>
        <p:nvSpPr>
          <p:cNvPr id="4" name="Slide Number Placeholder 3"/>
          <p:cNvSpPr>
            <a:spLocks noGrp="1"/>
          </p:cNvSpPr>
          <p:nvPr>
            <p:ph type="sldNum" sz="quarter" idx="5"/>
          </p:nvPr>
        </p:nvSpPr>
        <p:spPr/>
        <p:txBody>
          <a:bodyPr/>
          <a:lstStyle/>
          <a:p>
            <a:fld id="{55D45D2F-C69D-4D90-B22B-9B2DC58DBD55}" type="slidenum">
              <a:rPr lang="nl-NL" smtClean="0"/>
              <a:t>53</a:t>
            </a:fld>
            <a:endParaRPr lang="nl-NL"/>
          </a:p>
        </p:txBody>
      </p:sp>
    </p:spTree>
    <p:extLst>
      <p:ext uri="{BB962C8B-B14F-4D97-AF65-F5344CB8AC3E}">
        <p14:creationId xmlns:p14="http://schemas.microsoft.com/office/powerpoint/2010/main" val="19887040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commonly used method for determining the optimal number of latent variables is cross-validation, which calculates the accuracy of predictions for models with an increasing number of latent variables. In its simplest implementation, the data matrix is repeatedly split into two parts, one part (calibration samples) is used to build calibration models with different numbers of latent variables, and the other part (validation samples) to calculate prediction errors.</a:t>
            </a:r>
          </a:p>
          <a:p>
            <a:endParaRPr lang="en-US" dirty="0"/>
          </a:p>
          <a:p>
            <a:r>
              <a:rPr lang="en-US" dirty="0"/>
              <a:t>After applying this procedure to all samples, for each of the models with different numbers of latent variables, an average value for the sum of squared prediction errors, or PRESS, is calculated. The optimal dimensionality for the PLS regression model is the one that minimizes this PRESS or RMSECV value.“</a:t>
            </a:r>
          </a:p>
          <a:p>
            <a:endParaRPr lang="en-US" dirty="0"/>
          </a:p>
          <a:p>
            <a:pPr algn="l"/>
            <a:r>
              <a:rPr lang="en-US" b="0" i="0" dirty="0">
                <a:effectLst/>
                <a:latin typeface="Söhne"/>
              </a:rPr>
              <a:t>"To increase the precision of the predictive model, it is useful to perform the validation experiment multiple times, reassigning observations to different sets.</a:t>
            </a:r>
          </a:p>
          <a:p>
            <a:pPr algn="l"/>
            <a:r>
              <a:rPr lang="en-US" b="0" i="0" dirty="0">
                <a:effectLst/>
                <a:latin typeface="Söhne"/>
              </a:rPr>
              <a:t>General outline of cross-validation: In practice, the calibration set is divided into separate segments of the same size. Each segment forms a validation set each time. The division can be done in various ways. One particular case is Leave One Out, where one sample is removed at a time. Leave One Out: Overestimates the predictive capacity of the model."</a:t>
            </a:r>
          </a:p>
          <a:p>
            <a:br>
              <a:rPr lang="en-US" dirty="0"/>
            </a:br>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54</a:t>
            </a:fld>
            <a:endParaRPr lang="nl-NL"/>
          </a:p>
        </p:txBody>
      </p:sp>
    </p:spTree>
    <p:extLst>
      <p:ext uri="{BB962C8B-B14F-4D97-AF65-F5344CB8AC3E}">
        <p14:creationId xmlns:p14="http://schemas.microsoft.com/office/powerpoint/2010/main" val="5407788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principal components are NOT related to the response Y.</a:t>
            </a:r>
          </a:p>
          <a:p>
            <a:r>
              <a:rPr lang="en-US" dirty="0"/>
              <a:t>They are ordered based on the variability of the X variables, but NOT the response Y.</a:t>
            </a:r>
          </a:p>
          <a:p>
            <a:endParaRPr lang="en-US" dirty="0"/>
          </a:p>
          <a:p>
            <a:r>
              <a:rPr lang="en-US" dirty="0"/>
              <a:t>PCA is only an exploratory tool and only represents the variability in X</a:t>
            </a:r>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56</a:t>
            </a:fld>
            <a:endParaRPr lang="nl-NL"/>
          </a:p>
        </p:txBody>
      </p:sp>
    </p:spTree>
    <p:extLst>
      <p:ext uri="{BB962C8B-B14F-4D97-AF65-F5344CB8AC3E}">
        <p14:creationId xmlns:p14="http://schemas.microsoft.com/office/powerpoint/2010/main" val="1452544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Least Squares Discriminant Analysis (PLS-DA) is a linear classification method that combines the properties of Partial Least Squares regression with the discriminative power of a classification technique. PLS-DA is based on the PLS regression algorithm (PLS1 when dealing with a single dependent variable Y and PLS2 in the presence of multiple dependent variables Y) which seeks latent variables with maximum covariance with the Y variables. Relevant sources of data variability are modeled by these latent variables (LV), which are linear combinations of the original variables, allowing for graphical visualization and understanding of different data patterns and relationships through the scores and loadings of LV.</a:t>
            </a:r>
          </a:p>
          <a:p>
            <a:endParaRPr lang="en-US" dirty="0"/>
          </a:p>
          <a:p>
            <a:r>
              <a:rPr lang="en-US" dirty="0"/>
              <a:t>PLS1 – Variance is extracted individually for each y. A different set of factors for each y.</a:t>
            </a:r>
          </a:p>
          <a:p>
            <a:r>
              <a:rPr lang="en-US" dirty="0"/>
              <a:t>PLS2 – Variance is related to several y variables simultaneously. Only one set of factors.</a:t>
            </a:r>
          </a:p>
          <a:p>
            <a:endParaRPr lang="en-US" dirty="0"/>
          </a:p>
          <a:p>
            <a:r>
              <a:rPr lang="en-US" dirty="0"/>
              <a:t>PLS-DA can be considered a 'supervised' version of Principal Component Analysis (PCA) in the sense that it achieves dimensionality reduction but with full awareness of class labels. Besides its use in dimensionality reduction, it can be adapted for feature selection as well as for classification. The goal of dimensionality reduction methods like PCA and PLS-DA is to find a linear transformation that maps the data into a lower-dimensional space with minimal error. If we think of the original data matrix as a collection of m-dimensional vectors (i.e., X is an x by m matrix), the above objective can be seen as finding the transformation matrix A of am × d that optimally transforms the data matrix X into a collection of n d-dimensional vectors S. Hence, S = XA + E, where E is the error matrix. The S matrix, with its rows corresponding to the transformed vectors, provides d-dimensional scores for each of the n vectors in X. In PCA, the transformation preserves the maximum possible variation in the original data (in its first principal component). In PLS-DA, the transformation preserves the maximum possible covariance between the original data and its labeling (in its first principal component). Both can be described as iterative processes where the error term is used to define the next principal component. As mentioned earlier, PCA and PLS-DA are seen as unsupervised and supervised counterparts of dimensionality reduction tools. The new features representing the reduced dimensions are known as principal components.</a:t>
            </a:r>
          </a:p>
          <a:p>
            <a:endParaRPr lang="en-US" dirty="0"/>
          </a:p>
          <a:p>
            <a:r>
              <a:rPr lang="en-US" dirty="0"/>
              <a:t>PLS Discriminant Analysis (PLS-DA) is performed to enhance the separation between groups by rotating the PCA (Principal Component Analysis) components to achieve maximum class separation and to understand which variables carry class separation information. PLS-DA consists of a classical PLS regression where the response variable is a category expressing unit class membership. Therefore, PLS-DA does not allow for response variables other than defining the groups of individuals. As a result, all measured variables play the same role in terms of class assignment. In reality, PLS components are created by trying to strike a suitable compromise between two purposes: describing the set of explanatory variables and predicting the response variables. A classification based on PLS should benefit from this property towards constructing typologies with intrinsic predictive power."</a:t>
            </a:r>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57</a:t>
            </a:fld>
            <a:endParaRPr lang="nl-NL"/>
          </a:p>
        </p:txBody>
      </p:sp>
    </p:spTree>
    <p:extLst>
      <p:ext uri="{BB962C8B-B14F-4D97-AF65-F5344CB8AC3E}">
        <p14:creationId xmlns:p14="http://schemas.microsoft.com/office/powerpoint/2010/main" val="37573555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consists of a classical PLS regression where the response variable is a category expressing the membership of samples in classes. All measured variables play the same role with regard to class assignment.“</a:t>
            </a:r>
          </a:p>
          <a:p>
            <a:endParaRPr lang="en-US" dirty="0"/>
          </a:p>
          <a:p>
            <a:r>
              <a:rPr lang="en-US" b="0" i="0" dirty="0">
                <a:solidFill>
                  <a:srgbClr val="374151"/>
                </a:solidFill>
                <a:effectLst/>
                <a:latin typeface="Söhne"/>
              </a:rPr>
              <a:t>Rotating the A (Principal Component Analysis) components is also performed in order to achieve maximum separation between classes and to understand which variables carry the class separation information</a:t>
            </a:r>
          </a:p>
          <a:p>
            <a:endParaRPr lang="en-US" b="0" i="0" dirty="0">
              <a:solidFill>
                <a:srgbClr val="374151"/>
              </a:solidFill>
              <a:effectLst/>
              <a:latin typeface="Söhne"/>
            </a:endParaRPr>
          </a:p>
          <a:p>
            <a:endParaRPr lang="en-US" b="0" i="0" dirty="0">
              <a:solidFill>
                <a:srgbClr val="374151"/>
              </a:solidFill>
              <a:effectLst/>
              <a:latin typeface="Söhne"/>
            </a:endParaRPr>
          </a:p>
          <a:p>
            <a:pPr algn="l"/>
            <a:r>
              <a:rPr lang="en-US" b="0" i="0" dirty="0">
                <a:solidFill>
                  <a:srgbClr val="374151"/>
                </a:solidFill>
                <a:effectLst/>
                <a:latin typeface="Söhne"/>
              </a:rPr>
              <a:t>The PLSDA calculation procedure consists of the following stages:</a:t>
            </a:r>
          </a:p>
          <a:p>
            <a:pPr algn="l">
              <a:buFont typeface="+mj-lt"/>
              <a:buAutoNum type="arabicPeriod"/>
            </a:pPr>
            <a:r>
              <a:rPr lang="en-US" b="0" i="0" dirty="0">
                <a:solidFill>
                  <a:srgbClr val="374151"/>
                </a:solidFill>
                <a:effectLst/>
                <a:latin typeface="Söhne"/>
              </a:rPr>
              <a:t>Construction of the complete disruptive code for the matrix Y associated with Y,</a:t>
            </a:r>
          </a:p>
          <a:p>
            <a:pPr algn="l">
              <a:buFont typeface="+mj-lt"/>
              <a:buAutoNum type="arabicPeriod"/>
            </a:pPr>
            <a:r>
              <a:rPr lang="en-US" b="0" i="0" dirty="0">
                <a:solidFill>
                  <a:srgbClr val="374151"/>
                </a:solidFill>
                <a:effectLst/>
                <a:latin typeface="Söhne"/>
              </a:rPr>
              <a:t>Using the PLS2 method, with the quantitative variables X as predictors and Y as the matrix to predict</a:t>
            </a:r>
          </a:p>
          <a:p>
            <a:endParaRPr lang="nl-NL" dirty="0"/>
          </a:p>
          <a:p>
            <a:endParaRPr lang="nl-NL" dirty="0"/>
          </a:p>
          <a:p>
            <a:r>
              <a:rPr lang="nl-NL" dirty="0"/>
              <a:t>DISRUPTIVE CODE:   </a:t>
            </a:r>
            <a:r>
              <a:rPr lang="en-US" dirty="0"/>
              <a:t>It is observed that to create this complete disruptive code Y associated with y, the matrix has as many columns as classes, and each row contains only one membership. The rank of Y is equal to K-1</a:t>
            </a:r>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58</a:t>
            </a:fld>
            <a:endParaRPr lang="nl-NL"/>
          </a:p>
        </p:txBody>
      </p:sp>
    </p:spTree>
    <p:extLst>
      <p:ext uri="{BB962C8B-B14F-4D97-AF65-F5344CB8AC3E}">
        <p14:creationId xmlns:p14="http://schemas.microsoft.com/office/powerpoint/2010/main" val="34767175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PLS-DA </a:t>
            </a:r>
            <a:r>
              <a:rPr lang="en-US" dirty="0" err="1"/>
              <a:t>devuelve</a:t>
            </a:r>
            <a:r>
              <a:rPr lang="en-US" dirty="0"/>
              <a:t> </a:t>
            </a:r>
            <a:r>
              <a:rPr lang="en-US" dirty="0" err="1"/>
              <a:t>valores</a:t>
            </a:r>
            <a:r>
              <a:rPr lang="en-US" dirty="0"/>
              <a:t> </a:t>
            </a:r>
            <a:r>
              <a:rPr lang="en-US" dirty="0" err="1"/>
              <a:t>estimados</a:t>
            </a:r>
            <a:r>
              <a:rPr lang="en-US" dirty="0"/>
              <a:t> para </a:t>
            </a:r>
            <a:r>
              <a:rPr lang="en-US" dirty="0" err="1"/>
              <a:t>cada</a:t>
            </a:r>
            <a:r>
              <a:rPr lang="en-US" dirty="0"/>
              <a:t> </a:t>
            </a:r>
            <a:r>
              <a:rPr lang="en-US" dirty="0" err="1"/>
              <a:t>muestra</a:t>
            </a:r>
            <a:r>
              <a:rPr lang="en-US" dirty="0"/>
              <a:t>  y para </a:t>
            </a:r>
            <a:r>
              <a:rPr lang="en-US" dirty="0" err="1"/>
              <a:t>cada</a:t>
            </a:r>
            <a:r>
              <a:rPr lang="en-US" dirty="0"/>
              <a:t> </a:t>
            </a:r>
            <a:r>
              <a:rPr lang="en-US" dirty="0" err="1"/>
              <a:t>clase</a:t>
            </a:r>
            <a:r>
              <a:rPr lang="en-US" dirty="0"/>
              <a:t>.  </a:t>
            </a:r>
            <a:r>
              <a:rPr lang="en-US" dirty="0" err="1"/>
              <a:t>Estos</a:t>
            </a:r>
            <a:r>
              <a:rPr lang="en-US" dirty="0"/>
              <a:t> </a:t>
            </a:r>
            <a:r>
              <a:rPr lang="en-US" dirty="0" err="1"/>
              <a:t>valores</a:t>
            </a:r>
            <a:r>
              <a:rPr lang="en-US" dirty="0"/>
              <a:t> no </a:t>
            </a:r>
            <a:r>
              <a:rPr lang="en-US" dirty="0" err="1"/>
              <a:t>serán</a:t>
            </a:r>
            <a:r>
              <a:rPr lang="en-US" dirty="0"/>
              <a:t> </a:t>
            </a:r>
            <a:r>
              <a:rPr lang="en-US" dirty="0" err="1"/>
              <a:t>exactamente</a:t>
            </a:r>
            <a:r>
              <a:rPr lang="en-US" dirty="0"/>
              <a:t> 1 </a:t>
            </a:r>
            <a:r>
              <a:rPr lang="en-US" dirty="0" err="1"/>
              <a:t>ni</a:t>
            </a:r>
            <a:r>
              <a:rPr lang="en-US" dirty="0"/>
              <a:t> 0; sin embargo, </a:t>
            </a:r>
            <a:r>
              <a:rPr lang="en-US" dirty="0" err="1"/>
              <a:t>si</a:t>
            </a:r>
            <a:r>
              <a:rPr lang="en-US" dirty="0"/>
              <a:t> </a:t>
            </a:r>
            <a:r>
              <a:rPr lang="en-US" dirty="0" err="1"/>
              <a:t>ycalculado</a:t>
            </a:r>
            <a:r>
              <a:rPr lang="en-US" dirty="0"/>
              <a:t> </a:t>
            </a:r>
            <a:r>
              <a:rPr lang="en-US" dirty="0" err="1"/>
              <a:t>está</a:t>
            </a:r>
            <a:r>
              <a:rPr lang="en-US" dirty="0"/>
              <a:t> </a:t>
            </a:r>
            <a:r>
              <a:rPr lang="en-US" dirty="0" err="1"/>
              <a:t>más</a:t>
            </a:r>
            <a:r>
              <a:rPr lang="en-US" dirty="0"/>
              <a:t> </a:t>
            </a:r>
            <a:r>
              <a:rPr lang="en-US" dirty="0" err="1"/>
              <a:t>cerca</a:t>
            </a:r>
            <a:r>
              <a:rPr lang="en-US" dirty="0"/>
              <a:t> de 0, </a:t>
            </a:r>
            <a:r>
              <a:rPr lang="en-US" dirty="0" err="1"/>
              <a:t>entonces</a:t>
            </a:r>
            <a:r>
              <a:rPr lang="en-US" dirty="0"/>
              <a:t> la </a:t>
            </a:r>
            <a:r>
              <a:rPr lang="en-US" dirty="0" err="1"/>
              <a:t>muestra</a:t>
            </a:r>
            <a:r>
              <a:rPr lang="en-US" dirty="0"/>
              <a:t> </a:t>
            </a:r>
            <a:r>
              <a:rPr lang="en-US" dirty="0" err="1"/>
              <a:t>probablemente</a:t>
            </a:r>
            <a:r>
              <a:rPr lang="en-US" dirty="0"/>
              <a:t> no </a:t>
            </a:r>
            <a:r>
              <a:rPr lang="en-US" dirty="0" err="1"/>
              <a:t>pertenezca</a:t>
            </a:r>
            <a:r>
              <a:rPr lang="en-US" dirty="0"/>
              <a:t> a </a:t>
            </a:r>
            <a:r>
              <a:rPr lang="en-US" dirty="0" err="1"/>
              <a:t>esa</a:t>
            </a:r>
            <a:r>
              <a:rPr lang="en-US" dirty="0"/>
              <a:t> </a:t>
            </a:r>
            <a:r>
              <a:rPr lang="en-US" dirty="0" err="1"/>
              <a:t>clase</a:t>
            </a:r>
            <a:r>
              <a:rPr lang="en-US" dirty="0"/>
              <a:t>, </a:t>
            </a:r>
            <a:r>
              <a:rPr lang="en-US" dirty="0" err="1"/>
              <a:t>mientras</a:t>
            </a:r>
            <a:r>
              <a:rPr lang="en-US" dirty="0"/>
              <a:t> que un valor </a:t>
            </a:r>
            <a:r>
              <a:rPr lang="en-US" dirty="0" err="1"/>
              <a:t>más</a:t>
            </a:r>
            <a:r>
              <a:rPr lang="en-US" dirty="0"/>
              <a:t> </a:t>
            </a:r>
            <a:r>
              <a:rPr lang="en-US" dirty="0" err="1"/>
              <a:t>cercano</a:t>
            </a:r>
            <a:r>
              <a:rPr lang="en-US" dirty="0"/>
              <a:t> a 1 </a:t>
            </a:r>
            <a:r>
              <a:rPr lang="en-US" dirty="0" err="1"/>
              <a:t>indicaría</a:t>
            </a:r>
            <a:r>
              <a:rPr lang="en-US" dirty="0"/>
              <a:t> lo </a:t>
            </a:r>
            <a:r>
              <a:rPr lang="en-US" dirty="0" err="1"/>
              <a:t>contrario</a:t>
            </a:r>
            <a:r>
              <a:rPr lang="en-US" dirty="0"/>
              <a:t>.</a:t>
            </a:r>
          </a:p>
          <a:p>
            <a:endParaRPr lang="en-US" dirty="0"/>
          </a:p>
          <a:p>
            <a:endParaRPr lang="en-US" dirty="0"/>
          </a:p>
          <a:p>
            <a:endParaRPr lang="en-US" dirty="0"/>
          </a:p>
          <a:p>
            <a:r>
              <a:rPr lang="en-US" dirty="0"/>
              <a:t>To make a class assignment, a threshold can be defined for each class: if </a:t>
            </a:r>
            <a:r>
              <a:rPr lang="en-US" dirty="0" err="1"/>
              <a:t>ycalcig</a:t>
            </a:r>
            <a:r>
              <a:rPr lang="en-US" dirty="0"/>
              <a:t> is greater than the threshold defined for the g-</a:t>
            </a:r>
            <a:r>
              <a:rPr lang="en-US" dirty="0" err="1"/>
              <a:t>th</a:t>
            </a:r>
            <a:r>
              <a:rPr lang="en-US" dirty="0"/>
              <a:t> class, then the </a:t>
            </a:r>
            <a:r>
              <a:rPr lang="en-US" dirty="0" err="1"/>
              <a:t>i-th</a:t>
            </a:r>
            <a:r>
              <a:rPr lang="en-US" dirty="0"/>
              <a:t> sample is assigned to the g-</a:t>
            </a:r>
            <a:r>
              <a:rPr lang="en-US" dirty="0" err="1"/>
              <a:t>th</a:t>
            </a:r>
            <a:r>
              <a:rPr lang="en-US" dirty="0"/>
              <a:t> class, otherwise not. The threshold is selected at the point where the number of false positives and false negatives is minimized. It can happen that the estimated class values for one sample are higher or lower than all the defined class thresholds. Thus, if higher, the sample would be assigned to all classes and, accordingly, would be a confused sample. Conversely, if lower, the sample would not be </a:t>
            </a:r>
            <a:r>
              <a:rPr lang="en-US" dirty="0" err="1"/>
              <a:t>recognised</a:t>
            </a:r>
            <a:r>
              <a:rPr lang="en-US" dirty="0"/>
              <a:t> as member of any class. In both cases, the sample can be defined as ‘not assigned’.</a:t>
            </a:r>
          </a:p>
          <a:p>
            <a:endParaRPr lang="en-US" dirty="0"/>
          </a:p>
          <a:p>
            <a:r>
              <a:rPr lang="en-US" dirty="0"/>
              <a:t>Thresholds can be calculated on the basis of the Bayes theorem. This assumes that the estimated values follow a relatively normal distribution, which should be comparable to what will be observed for future samples.</a:t>
            </a:r>
          </a:p>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59</a:t>
            </a:fld>
            <a:endParaRPr lang="nl-NL"/>
          </a:p>
        </p:txBody>
      </p:sp>
    </p:spTree>
    <p:extLst>
      <p:ext uri="{BB962C8B-B14F-4D97-AF65-F5344CB8AC3E}">
        <p14:creationId xmlns:p14="http://schemas.microsoft.com/office/powerpoint/2010/main" val="29257813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Latent variables are determined by CROSS VALIDATION</a:t>
            </a:r>
          </a:p>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60</a:t>
            </a:fld>
            <a:endParaRPr lang="nl-NL"/>
          </a:p>
        </p:txBody>
      </p:sp>
    </p:spTree>
    <p:extLst>
      <p:ext uri="{BB962C8B-B14F-4D97-AF65-F5344CB8AC3E}">
        <p14:creationId xmlns:p14="http://schemas.microsoft.com/office/powerpoint/2010/main" val="534110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More representative observations improve the model, but a higher number of variables not necessarily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latin typeface="+mj-lt"/>
              </a:rPr>
              <a:t>To solve the problem: Transforming the initial set of variables into a lower-dimensional set while retaining most of the information</a:t>
            </a:r>
            <a:endParaRPr lang="en-US" sz="120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dirty="0">
              <a:solidFill>
                <a:schemeClr val="tx1"/>
              </a:solidFill>
            </a:endParaRPr>
          </a:p>
          <a:p>
            <a:pPr marL="0" lvl="0" indent="0" algn="l" rtl="0">
              <a:spcBef>
                <a:spcPts val="0"/>
              </a:spcBef>
              <a:spcAft>
                <a:spcPts val="0"/>
              </a:spcAft>
              <a:buNone/>
            </a:pPr>
            <a:endParaRPr dirty="0"/>
          </a:p>
        </p:txBody>
      </p:sp>
      <p:sp>
        <p:nvSpPr>
          <p:cNvPr id="429" name="Google Shape;42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8:notes"/>
          <p:cNvSpPr>
            <a:spLocks noGrp="1" noRot="1" noChangeAspect="1"/>
          </p:cNvSpPr>
          <p:nvPr>
            <p:ph type="sldImg" idx="2"/>
          </p:nvPr>
        </p:nvSpPr>
        <p:spPr>
          <a:xfrm>
            <a:off x="107950" y="739775"/>
            <a:ext cx="6581775"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Google Shape;46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80000"/>
              </a:lnSpc>
              <a:spcBef>
                <a:spcPts val="0"/>
              </a:spcBef>
              <a:spcAft>
                <a:spcPts val="0"/>
              </a:spcAft>
              <a:buClr>
                <a:schemeClr val="dk1"/>
              </a:buClr>
              <a:buSzPts val="1110"/>
              <a:buFont typeface="Calibri"/>
              <a:buAutoNum type="arabicParenR"/>
            </a:pPr>
            <a:r>
              <a:rPr lang="es-ES" sz="1110" dirty="0">
                <a:solidFill>
                  <a:schemeClr val="dk1"/>
                </a:solidFill>
                <a:latin typeface="Calibri"/>
                <a:ea typeface="Calibri"/>
                <a:cs typeface="Calibri"/>
                <a:sym typeface="Calibri"/>
              </a:rPr>
              <a:t>Un ACP sirve en primer lugar, para explorar o para describir un set de datos multivariados que presenta una dimensión elevada, es decir un gran número de variables. (Reducción de la dimensionalidad). </a:t>
            </a:r>
            <a:r>
              <a:rPr lang="es-ES" sz="1110" b="1" dirty="0">
                <a:solidFill>
                  <a:schemeClr val="dk1"/>
                </a:solidFill>
                <a:latin typeface="Calibri"/>
                <a:ea typeface="Calibri"/>
                <a:cs typeface="Calibri"/>
                <a:sym typeface="Calibri"/>
              </a:rPr>
              <a:t>La visualización de los resultados en un espacio reducido, un plano por ejemplo, permite sintetizar la </a:t>
            </a:r>
            <a:r>
              <a:rPr lang="es-ES" sz="1110" b="1" dirty="0" err="1">
                <a:solidFill>
                  <a:schemeClr val="dk1"/>
                </a:solidFill>
                <a:latin typeface="Calibri"/>
                <a:ea typeface="Calibri"/>
                <a:cs typeface="Calibri"/>
                <a:sym typeface="Calibri"/>
              </a:rPr>
              <a:t>info</a:t>
            </a:r>
            <a:r>
              <a:rPr lang="es-ES" sz="1110" b="1" dirty="0">
                <a:solidFill>
                  <a:schemeClr val="dk1"/>
                </a:solidFill>
                <a:latin typeface="Calibri"/>
                <a:ea typeface="Calibri"/>
                <a:cs typeface="Calibri"/>
                <a:sym typeface="Calibri"/>
              </a:rPr>
              <a:t> </a:t>
            </a:r>
            <a:r>
              <a:rPr lang="es-ES" sz="1110" b="1" dirty="0" err="1">
                <a:solidFill>
                  <a:schemeClr val="dk1"/>
                </a:solidFill>
                <a:latin typeface="Calibri"/>
                <a:ea typeface="Calibri"/>
                <a:cs typeface="Calibri"/>
                <a:sym typeface="Calibri"/>
              </a:rPr>
              <a:t>contenidoa</a:t>
            </a:r>
            <a:r>
              <a:rPr lang="es-ES" sz="1110" b="1" dirty="0">
                <a:solidFill>
                  <a:schemeClr val="dk1"/>
                </a:solidFill>
                <a:latin typeface="Calibri"/>
                <a:ea typeface="Calibri"/>
                <a:cs typeface="Calibri"/>
                <a:sym typeface="Calibri"/>
              </a:rPr>
              <a:t> en un juego de datos</a:t>
            </a:r>
            <a:r>
              <a:rPr lang="es-ES" sz="1110" dirty="0">
                <a:solidFill>
                  <a:schemeClr val="dk1"/>
                </a:solidFill>
                <a:latin typeface="Calibri"/>
                <a:ea typeface="Calibri"/>
                <a:cs typeface="Calibri"/>
                <a:sym typeface="Calibri"/>
              </a:rPr>
              <a:t>. </a:t>
            </a:r>
            <a:endParaRPr dirty="0"/>
          </a:p>
          <a:p>
            <a:pPr marL="228600" lvl="0" indent="-228600" algn="just" rtl="0">
              <a:lnSpc>
                <a:spcPct val="80000"/>
              </a:lnSpc>
              <a:spcBef>
                <a:spcPts val="0"/>
              </a:spcBef>
              <a:spcAft>
                <a:spcPts val="0"/>
              </a:spcAft>
              <a:buClr>
                <a:schemeClr val="dk1"/>
              </a:buClr>
              <a:buSzPts val="1110"/>
              <a:buFont typeface="Calibri"/>
              <a:buAutoNum type="arabicParenR"/>
            </a:pPr>
            <a:r>
              <a:rPr lang="es-ES" sz="1110" dirty="0" err="1">
                <a:solidFill>
                  <a:schemeClr val="dk1"/>
                </a:solidFill>
                <a:latin typeface="Calibri"/>
                <a:ea typeface="Calibri"/>
                <a:cs typeface="Calibri"/>
                <a:sym typeface="Calibri"/>
              </a:rPr>
              <a:t>Tambien</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sirvE</a:t>
            </a:r>
            <a:r>
              <a:rPr lang="es-ES" sz="1110" dirty="0">
                <a:solidFill>
                  <a:schemeClr val="dk1"/>
                </a:solidFill>
                <a:latin typeface="Calibri"/>
                <a:ea typeface="Calibri"/>
                <a:cs typeface="Calibri"/>
                <a:sym typeface="Calibri"/>
              </a:rPr>
              <a:t> para limpiar y preparar el set de datos antes de efectuar otro tratamiento. </a:t>
            </a:r>
            <a:r>
              <a:rPr lang="es-ES" sz="1110" b="1" dirty="0">
                <a:solidFill>
                  <a:schemeClr val="dk1"/>
                </a:solidFill>
                <a:latin typeface="Calibri"/>
                <a:ea typeface="Calibri"/>
                <a:cs typeface="Calibri"/>
                <a:sym typeface="Calibri"/>
              </a:rPr>
              <a:t>La identificación de </a:t>
            </a:r>
            <a:r>
              <a:rPr lang="es-ES" sz="1110" b="1" dirty="0" err="1">
                <a:solidFill>
                  <a:schemeClr val="dk1"/>
                </a:solidFill>
                <a:latin typeface="Calibri"/>
                <a:ea typeface="Calibri"/>
                <a:cs typeface="Calibri"/>
                <a:sym typeface="Calibri"/>
              </a:rPr>
              <a:t>outliers</a:t>
            </a:r>
            <a:r>
              <a:rPr lang="es-ES" sz="1110" b="1" dirty="0">
                <a:solidFill>
                  <a:schemeClr val="dk1"/>
                </a:solidFill>
                <a:latin typeface="Calibri"/>
                <a:ea typeface="Calibri"/>
                <a:cs typeface="Calibri"/>
                <a:sym typeface="Calibri"/>
              </a:rPr>
              <a:t>, se realiza de modo multivariado. </a:t>
            </a:r>
            <a:r>
              <a:rPr lang="es-ES" sz="1110" dirty="0">
                <a:solidFill>
                  <a:schemeClr val="dk1"/>
                </a:solidFill>
                <a:latin typeface="Calibri"/>
                <a:ea typeface="Calibri"/>
                <a:cs typeface="Calibri"/>
                <a:sym typeface="Calibri"/>
              </a:rPr>
              <a:t>El ACP constituye una etapa </a:t>
            </a:r>
            <a:r>
              <a:rPr lang="es-ES" sz="1110" dirty="0" err="1">
                <a:solidFill>
                  <a:schemeClr val="dk1"/>
                </a:solidFill>
                <a:latin typeface="Calibri"/>
                <a:ea typeface="Calibri"/>
                <a:cs typeface="Calibri"/>
                <a:sym typeface="Calibri"/>
              </a:rPr>
              <a:t>prealable</a:t>
            </a:r>
            <a:r>
              <a:rPr lang="es-ES" sz="1110" dirty="0">
                <a:solidFill>
                  <a:schemeClr val="dk1"/>
                </a:solidFill>
                <a:latin typeface="Calibri"/>
                <a:ea typeface="Calibri"/>
                <a:cs typeface="Calibri"/>
                <a:sym typeface="Calibri"/>
              </a:rPr>
              <a:t>, indispensable para todo </a:t>
            </a:r>
            <a:r>
              <a:rPr lang="es-ES" sz="1110" dirty="0" err="1">
                <a:solidFill>
                  <a:schemeClr val="dk1"/>
                </a:solidFill>
                <a:latin typeface="Calibri"/>
                <a:ea typeface="Calibri"/>
                <a:cs typeface="Calibri"/>
                <a:sym typeface="Calibri"/>
              </a:rPr>
              <a:t>analisis</a:t>
            </a:r>
            <a:r>
              <a:rPr lang="es-ES" sz="1110" dirty="0">
                <a:solidFill>
                  <a:schemeClr val="dk1"/>
                </a:solidFill>
                <a:latin typeface="Calibri"/>
                <a:ea typeface="Calibri"/>
                <a:cs typeface="Calibri"/>
                <a:sym typeface="Calibri"/>
              </a:rPr>
              <a:t> de datos multivariados. Extraer </a:t>
            </a:r>
            <a:r>
              <a:rPr lang="es-ES" sz="1110" dirty="0" err="1">
                <a:solidFill>
                  <a:schemeClr val="dk1"/>
                </a:solidFill>
                <a:latin typeface="Calibri"/>
                <a:ea typeface="Calibri"/>
                <a:cs typeface="Calibri"/>
                <a:sym typeface="Calibri"/>
              </a:rPr>
              <a:t>info</a:t>
            </a:r>
            <a:r>
              <a:rPr lang="es-ES" sz="1110" dirty="0">
                <a:solidFill>
                  <a:schemeClr val="dk1"/>
                </a:solidFill>
                <a:latin typeface="Calibri"/>
                <a:ea typeface="Calibri"/>
                <a:cs typeface="Calibri"/>
                <a:sym typeface="Calibri"/>
              </a:rPr>
              <a:t> de un set de datos, separando el ruido tanto aleatorio como sistemático.</a:t>
            </a:r>
            <a:endParaRPr dirty="0"/>
          </a:p>
          <a:p>
            <a:pPr marL="228600" lvl="0" indent="-228600" algn="just" rtl="0">
              <a:lnSpc>
                <a:spcPct val="80000"/>
              </a:lnSpc>
              <a:spcBef>
                <a:spcPts val="0"/>
              </a:spcBef>
              <a:spcAft>
                <a:spcPts val="0"/>
              </a:spcAft>
              <a:buClr>
                <a:schemeClr val="dk1"/>
              </a:buClr>
              <a:buSzPts val="1110"/>
              <a:buFont typeface="Calibri"/>
              <a:buAutoNum type="arabicParenR"/>
            </a:pPr>
            <a:r>
              <a:rPr lang="es-ES" sz="1110" dirty="0">
                <a:solidFill>
                  <a:schemeClr val="dk1"/>
                </a:solidFill>
                <a:latin typeface="Calibri"/>
                <a:ea typeface="Calibri"/>
                <a:cs typeface="Calibri"/>
                <a:sym typeface="Calibri"/>
              </a:rPr>
              <a:t>El ACP también es una herramienta de identificación de grupos de individuos similares dentro de un juego de datos. La representación de la proximidad entre individuos muestra a los individuos que se comportan de forma similar en relación  a las variables que fueron medidas.</a:t>
            </a:r>
            <a:endParaRPr dirty="0"/>
          </a:p>
          <a:p>
            <a:pPr marL="228600" lvl="0" indent="-228600" algn="just" rtl="0">
              <a:lnSpc>
                <a:spcPct val="80000"/>
              </a:lnSpc>
              <a:spcBef>
                <a:spcPts val="0"/>
              </a:spcBef>
              <a:spcAft>
                <a:spcPts val="0"/>
              </a:spcAft>
              <a:buClr>
                <a:schemeClr val="dk1"/>
              </a:buClr>
              <a:buSzPts val="1110"/>
              <a:buFont typeface="Calibri"/>
              <a:buAutoNum type="arabicParenR"/>
            </a:pPr>
            <a:r>
              <a:rPr lang="es-ES" sz="1110" dirty="0">
                <a:solidFill>
                  <a:schemeClr val="dk1"/>
                </a:solidFill>
                <a:latin typeface="Calibri"/>
                <a:ea typeface="Calibri"/>
                <a:cs typeface="Calibri"/>
                <a:sym typeface="Calibri"/>
              </a:rPr>
              <a:t>De igual manera que la proximidad entre los individuos es puesta en evidencia</a:t>
            </a:r>
            <a:r>
              <a:rPr lang="es-ES" sz="1110" b="1" dirty="0">
                <a:solidFill>
                  <a:schemeClr val="dk1"/>
                </a:solidFill>
                <a:latin typeface="Calibri"/>
                <a:ea typeface="Calibri"/>
                <a:cs typeface="Calibri"/>
                <a:sym typeface="Calibri"/>
              </a:rPr>
              <a:t>, la dualidad individuos-variables </a:t>
            </a:r>
            <a:r>
              <a:rPr lang="es-ES" sz="1110" dirty="0">
                <a:solidFill>
                  <a:schemeClr val="dk1"/>
                </a:solidFill>
                <a:latin typeface="Calibri"/>
                <a:ea typeface="Calibri"/>
                <a:cs typeface="Calibri"/>
                <a:sym typeface="Calibri"/>
              </a:rPr>
              <a:t>de un ACP permite </a:t>
            </a:r>
            <a:r>
              <a:rPr lang="es-ES" sz="1110" b="1" dirty="0" err="1">
                <a:solidFill>
                  <a:schemeClr val="dk1"/>
                </a:solidFill>
                <a:latin typeface="Calibri"/>
                <a:ea typeface="Calibri"/>
                <a:cs typeface="Calibri"/>
                <a:sym typeface="Calibri"/>
              </a:rPr>
              <a:t>cuatificar</a:t>
            </a:r>
            <a:r>
              <a:rPr lang="es-ES" sz="1110" b="1" dirty="0">
                <a:solidFill>
                  <a:schemeClr val="dk1"/>
                </a:solidFill>
                <a:latin typeface="Calibri"/>
                <a:ea typeface="Calibri"/>
                <a:cs typeface="Calibri"/>
                <a:sym typeface="Calibri"/>
              </a:rPr>
              <a:t> las correlaciones entre las variables </a:t>
            </a:r>
            <a:r>
              <a:rPr lang="es-ES" sz="1110" dirty="0">
                <a:solidFill>
                  <a:schemeClr val="dk1"/>
                </a:solidFill>
                <a:latin typeface="Calibri"/>
                <a:ea typeface="Calibri"/>
                <a:cs typeface="Calibri"/>
                <a:sym typeface="Calibri"/>
              </a:rPr>
              <a:t>medidas de un juego de datos. </a:t>
            </a:r>
            <a:endParaRPr dirty="0"/>
          </a:p>
          <a:p>
            <a:pPr marL="0" lvl="0" indent="0" algn="just" rtl="0">
              <a:lnSpc>
                <a:spcPct val="80000"/>
              </a:lnSpc>
              <a:spcBef>
                <a:spcPts val="0"/>
              </a:spcBef>
              <a:spcAft>
                <a:spcPts val="0"/>
              </a:spcAft>
              <a:buNone/>
            </a:pPr>
            <a:r>
              <a:rPr lang="es-ES" sz="1110" dirty="0">
                <a:solidFill>
                  <a:schemeClr val="dk1"/>
                </a:solidFill>
                <a:latin typeface="Calibri"/>
                <a:ea typeface="Calibri"/>
                <a:cs typeface="Calibri"/>
                <a:sym typeface="Calibri"/>
              </a:rPr>
              <a:t>Dans </a:t>
            </a:r>
            <a:r>
              <a:rPr lang="es-ES" sz="1110" dirty="0" err="1">
                <a:solidFill>
                  <a:schemeClr val="dk1"/>
                </a:solidFill>
                <a:latin typeface="Calibri"/>
                <a:ea typeface="Calibri"/>
                <a:cs typeface="Calibri"/>
                <a:sym typeface="Calibri"/>
              </a:rPr>
              <a:t>certains</a:t>
            </a:r>
            <a:r>
              <a:rPr lang="es-ES" sz="1110" dirty="0">
                <a:solidFill>
                  <a:schemeClr val="dk1"/>
                </a:solidFill>
                <a:latin typeface="Calibri"/>
                <a:ea typeface="Calibri"/>
                <a:cs typeface="Calibri"/>
                <a:sym typeface="Calibri"/>
              </a:rPr>
              <a:t> cas, </a:t>
            </a:r>
            <a:r>
              <a:rPr lang="es-ES" sz="1110" dirty="0" err="1">
                <a:solidFill>
                  <a:schemeClr val="dk1"/>
                </a:solidFill>
                <a:latin typeface="Calibri"/>
                <a:ea typeface="Calibri"/>
                <a:cs typeface="Calibri"/>
                <a:sym typeface="Calibri"/>
              </a:rPr>
              <a:t>l’ACP</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constitue</a:t>
            </a:r>
            <a:r>
              <a:rPr lang="es-ES" sz="1110" dirty="0">
                <a:solidFill>
                  <a:schemeClr val="dk1"/>
                </a:solidFill>
                <a:latin typeface="Calibri"/>
                <a:ea typeface="Calibri"/>
                <a:cs typeface="Calibri"/>
                <a:sym typeface="Calibri"/>
              </a:rPr>
              <a:t> une </a:t>
            </a:r>
            <a:r>
              <a:rPr lang="es-ES" sz="1110" dirty="0" err="1">
                <a:solidFill>
                  <a:schemeClr val="dk1"/>
                </a:solidFill>
                <a:latin typeface="Calibri"/>
                <a:ea typeface="Calibri"/>
                <a:cs typeface="Calibri"/>
                <a:sym typeface="Calibri"/>
              </a:rPr>
              <a:t>étape</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préalable</a:t>
            </a:r>
            <a:r>
              <a:rPr lang="es-ES" sz="1110" dirty="0">
                <a:solidFill>
                  <a:schemeClr val="dk1"/>
                </a:solidFill>
                <a:latin typeface="Calibri"/>
                <a:ea typeface="Calibri"/>
                <a:cs typeface="Calibri"/>
                <a:sym typeface="Calibri"/>
              </a:rPr>
              <a:t> à un </a:t>
            </a:r>
            <a:r>
              <a:rPr lang="es-ES" sz="1110" dirty="0" err="1">
                <a:solidFill>
                  <a:schemeClr val="dk1"/>
                </a:solidFill>
                <a:latin typeface="Calibri"/>
                <a:ea typeface="Calibri"/>
                <a:cs typeface="Calibri"/>
                <a:sym typeface="Calibri"/>
              </a:rPr>
              <a:t>traitement</a:t>
            </a:r>
            <a:endParaRPr dirty="0"/>
          </a:p>
          <a:p>
            <a:pPr marL="0" lvl="0" indent="0" algn="just" rtl="0">
              <a:lnSpc>
                <a:spcPct val="80000"/>
              </a:lnSpc>
              <a:spcBef>
                <a:spcPts val="0"/>
              </a:spcBef>
              <a:spcAft>
                <a:spcPts val="0"/>
              </a:spcAft>
              <a:buNone/>
            </a:pPr>
            <a:r>
              <a:rPr lang="es-ES" sz="1110" dirty="0" err="1">
                <a:solidFill>
                  <a:schemeClr val="dk1"/>
                </a:solidFill>
                <a:latin typeface="Calibri"/>
                <a:ea typeface="Calibri"/>
                <a:cs typeface="Calibri"/>
                <a:sym typeface="Calibri"/>
              </a:rPr>
              <a:t>chimiométrique</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ultérieur</a:t>
            </a:r>
            <a:r>
              <a:rPr lang="es-ES" sz="1110" dirty="0">
                <a:solidFill>
                  <a:schemeClr val="dk1"/>
                </a:solidFill>
                <a:latin typeface="Calibri"/>
                <a:ea typeface="Calibri"/>
                <a:cs typeface="Calibri"/>
                <a:sym typeface="Calibri"/>
              </a:rPr>
              <a:t>.</a:t>
            </a:r>
            <a:endParaRPr dirty="0"/>
          </a:p>
          <a:p>
            <a:pPr marL="0" lvl="0" indent="0" algn="just" rtl="0">
              <a:lnSpc>
                <a:spcPct val="80000"/>
              </a:lnSpc>
              <a:spcBef>
                <a:spcPts val="0"/>
              </a:spcBef>
              <a:spcAft>
                <a:spcPts val="0"/>
              </a:spcAft>
              <a:buNone/>
            </a:pPr>
            <a:r>
              <a:rPr lang="es-ES" sz="1110" dirty="0">
                <a:solidFill>
                  <a:schemeClr val="dk1"/>
                </a:solidFill>
                <a:latin typeface="Calibri"/>
                <a:ea typeface="Calibri"/>
                <a:cs typeface="Calibri"/>
                <a:sym typeface="Calibri"/>
              </a:rPr>
              <a:t>Par </a:t>
            </a:r>
            <a:r>
              <a:rPr lang="es-ES" sz="1110" dirty="0" err="1">
                <a:solidFill>
                  <a:schemeClr val="dk1"/>
                </a:solidFill>
                <a:latin typeface="Calibri"/>
                <a:ea typeface="Calibri"/>
                <a:cs typeface="Calibri"/>
                <a:sym typeface="Calibri"/>
              </a:rPr>
              <a:t>exemple</a:t>
            </a:r>
            <a:r>
              <a:rPr lang="es-ES" sz="1110" dirty="0">
                <a:solidFill>
                  <a:schemeClr val="dk1"/>
                </a:solidFill>
                <a:latin typeface="Calibri"/>
                <a:ea typeface="Calibri"/>
                <a:cs typeface="Calibri"/>
                <a:sym typeface="Calibri"/>
              </a:rPr>
              <a:t>, une ACP </a:t>
            </a:r>
            <a:r>
              <a:rPr lang="es-ES" sz="1110" dirty="0" err="1">
                <a:solidFill>
                  <a:schemeClr val="dk1"/>
                </a:solidFill>
                <a:latin typeface="Calibri"/>
                <a:ea typeface="Calibri"/>
                <a:cs typeface="Calibri"/>
                <a:sym typeface="Calibri"/>
              </a:rPr>
              <a:t>peut</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être</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réalisée</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avant</a:t>
            </a:r>
            <a:r>
              <a:rPr lang="es-ES" sz="1110" dirty="0">
                <a:solidFill>
                  <a:schemeClr val="dk1"/>
                </a:solidFill>
                <a:latin typeface="Calibri"/>
                <a:ea typeface="Calibri"/>
                <a:cs typeface="Calibri"/>
                <a:sym typeface="Calibri"/>
              </a:rPr>
              <a:t> une </a:t>
            </a:r>
            <a:r>
              <a:rPr lang="es-ES" sz="1110" dirty="0" err="1">
                <a:solidFill>
                  <a:schemeClr val="dk1"/>
                </a:solidFill>
                <a:latin typeface="Calibri"/>
                <a:ea typeface="Calibri"/>
                <a:cs typeface="Calibri"/>
                <a:sym typeface="Calibri"/>
              </a:rPr>
              <a:t>classification</a:t>
            </a:r>
            <a:r>
              <a:rPr lang="es-ES" sz="1110" dirty="0">
                <a:solidFill>
                  <a:schemeClr val="dk1"/>
                </a:solidFill>
                <a:latin typeface="Calibri"/>
                <a:ea typeface="Calibri"/>
                <a:cs typeface="Calibri"/>
                <a:sym typeface="Calibri"/>
              </a:rPr>
              <a:t> non </a:t>
            </a:r>
            <a:r>
              <a:rPr lang="es-ES" sz="1110" dirty="0" err="1">
                <a:solidFill>
                  <a:schemeClr val="dk1"/>
                </a:solidFill>
                <a:latin typeface="Calibri"/>
                <a:ea typeface="Calibri"/>
                <a:cs typeface="Calibri"/>
                <a:sym typeface="Calibri"/>
              </a:rPr>
              <a:t>supervisée</a:t>
            </a:r>
            <a:r>
              <a:rPr lang="es-ES" sz="1110" dirty="0">
                <a:solidFill>
                  <a:schemeClr val="dk1"/>
                </a:solidFill>
                <a:latin typeface="Calibri"/>
                <a:ea typeface="Calibri"/>
                <a:cs typeface="Calibri"/>
                <a:sym typeface="Calibri"/>
              </a:rPr>
              <a:t>,</a:t>
            </a:r>
            <a:endParaRPr dirty="0"/>
          </a:p>
          <a:p>
            <a:pPr marL="0" lvl="0" indent="0" algn="just" rtl="0">
              <a:lnSpc>
                <a:spcPct val="80000"/>
              </a:lnSpc>
              <a:spcBef>
                <a:spcPts val="0"/>
              </a:spcBef>
              <a:spcAft>
                <a:spcPts val="0"/>
              </a:spcAft>
              <a:buNone/>
            </a:pPr>
            <a:r>
              <a:rPr lang="es-ES" sz="1110" dirty="0">
                <a:solidFill>
                  <a:schemeClr val="dk1"/>
                </a:solidFill>
                <a:latin typeface="Calibri"/>
                <a:ea typeface="Calibri"/>
                <a:cs typeface="Calibri"/>
                <a:sym typeface="Calibri"/>
              </a:rPr>
              <a:t>de </a:t>
            </a:r>
            <a:r>
              <a:rPr lang="es-ES" sz="1110" dirty="0" err="1">
                <a:solidFill>
                  <a:schemeClr val="dk1"/>
                </a:solidFill>
                <a:latin typeface="Calibri"/>
                <a:ea typeface="Calibri"/>
                <a:cs typeface="Calibri"/>
                <a:sym typeface="Calibri"/>
              </a:rPr>
              <a:t>façon</a:t>
            </a:r>
            <a:r>
              <a:rPr lang="es-ES" sz="1110" dirty="0">
                <a:solidFill>
                  <a:schemeClr val="dk1"/>
                </a:solidFill>
                <a:latin typeface="Calibri"/>
                <a:ea typeface="Calibri"/>
                <a:cs typeface="Calibri"/>
                <a:sym typeface="Calibri"/>
              </a:rPr>
              <a:t> à </a:t>
            </a:r>
            <a:r>
              <a:rPr lang="es-ES" sz="1110" dirty="0" err="1">
                <a:solidFill>
                  <a:schemeClr val="dk1"/>
                </a:solidFill>
                <a:latin typeface="Calibri"/>
                <a:ea typeface="Calibri"/>
                <a:cs typeface="Calibri"/>
                <a:sym typeface="Calibri"/>
              </a:rPr>
              <a:t>réduire</a:t>
            </a:r>
            <a:r>
              <a:rPr lang="es-ES" sz="1110" dirty="0">
                <a:solidFill>
                  <a:schemeClr val="dk1"/>
                </a:solidFill>
                <a:latin typeface="Calibri"/>
                <a:ea typeface="Calibri"/>
                <a:cs typeface="Calibri"/>
                <a:sym typeface="Calibri"/>
              </a:rPr>
              <a:t> la </a:t>
            </a:r>
            <a:r>
              <a:rPr lang="es-ES" sz="1110" dirty="0" err="1">
                <a:solidFill>
                  <a:schemeClr val="dk1"/>
                </a:solidFill>
                <a:latin typeface="Calibri"/>
                <a:ea typeface="Calibri"/>
                <a:cs typeface="Calibri"/>
                <a:sym typeface="Calibri"/>
              </a:rPr>
              <a:t>dimensionnalité</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initiale</a:t>
            </a:r>
            <a:r>
              <a:rPr lang="es-ES" sz="1110" dirty="0">
                <a:solidFill>
                  <a:schemeClr val="dk1"/>
                </a:solidFill>
                <a:latin typeface="Calibri"/>
                <a:ea typeface="Calibri"/>
                <a:cs typeface="Calibri"/>
                <a:sym typeface="Calibri"/>
              </a:rPr>
              <a:t> du </a:t>
            </a:r>
            <a:r>
              <a:rPr lang="es-ES" sz="1110" dirty="0" err="1">
                <a:solidFill>
                  <a:schemeClr val="dk1"/>
                </a:solidFill>
                <a:latin typeface="Calibri"/>
                <a:ea typeface="Calibri"/>
                <a:cs typeface="Calibri"/>
                <a:sym typeface="Calibri"/>
              </a:rPr>
              <a:t>jeu</a:t>
            </a:r>
            <a:r>
              <a:rPr lang="es-ES" sz="1110" dirty="0">
                <a:solidFill>
                  <a:schemeClr val="dk1"/>
                </a:solidFill>
                <a:latin typeface="Calibri"/>
                <a:ea typeface="Calibri"/>
                <a:cs typeface="Calibri"/>
                <a:sym typeface="Calibri"/>
              </a:rPr>
              <a:t> de </a:t>
            </a:r>
            <a:r>
              <a:rPr lang="es-ES" sz="1110" dirty="0" err="1">
                <a:solidFill>
                  <a:schemeClr val="dk1"/>
                </a:solidFill>
                <a:latin typeface="Calibri"/>
                <a:ea typeface="Calibri"/>
                <a:cs typeface="Calibri"/>
                <a:sym typeface="Calibri"/>
              </a:rPr>
              <a:t>données</a:t>
            </a:r>
            <a:r>
              <a:rPr lang="es-ES" sz="1110" dirty="0">
                <a:solidFill>
                  <a:schemeClr val="dk1"/>
                </a:solidFill>
                <a:latin typeface="Calibri"/>
                <a:ea typeface="Calibri"/>
                <a:cs typeface="Calibri"/>
                <a:sym typeface="Calibri"/>
              </a:rPr>
              <a:t>.</a:t>
            </a:r>
            <a:endParaRPr dirty="0"/>
          </a:p>
          <a:p>
            <a:pPr marL="0" lvl="0" indent="0" algn="just" rtl="0">
              <a:lnSpc>
                <a:spcPct val="80000"/>
              </a:lnSpc>
              <a:spcBef>
                <a:spcPts val="0"/>
              </a:spcBef>
              <a:spcAft>
                <a:spcPts val="0"/>
              </a:spcAft>
              <a:buNone/>
            </a:pPr>
            <a:r>
              <a:rPr lang="es-ES" sz="1110" dirty="0" err="1">
                <a:solidFill>
                  <a:schemeClr val="dk1"/>
                </a:solidFill>
                <a:latin typeface="Calibri"/>
                <a:ea typeface="Calibri"/>
                <a:cs typeface="Calibri"/>
                <a:sym typeface="Calibri"/>
              </a:rPr>
              <a:t>Pour</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certaines</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méthodes</a:t>
            </a:r>
            <a:r>
              <a:rPr lang="es-ES" sz="1110" dirty="0">
                <a:solidFill>
                  <a:schemeClr val="dk1"/>
                </a:solidFill>
                <a:latin typeface="Calibri"/>
                <a:ea typeface="Calibri"/>
                <a:cs typeface="Calibri"/>
                <a:sym typeface="Calibri"/>
              </a:rPr>
              <a:t> de </a:t>
            </a:r>
            <a:r>
              <a:rPr lang="es-ES" sz="1110" dirty="0" err="1">
                <a:solidFill>
                  <a:schemeClr val="dk1"/>
                </a:solidFill>
                <a:latin typeface="Calibri"/>
                <a:ea typeface="Calibri"/>
                <a:cs typeface="Calibri"/>
                <a:sym typeface="Calibri"/>
              </a:rPr>
              <a:t>discrimination</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comme</a:t>
            </a:r>
            <a:r>
              <a:rPr lang="es-ES" sz="1110" dirty="0">
                <a:solidFill>
                  <a:schemeClr val="dk1"/>
                </a:solidFill>
                <a:latin typeface="Calibri"/>
                <a:ea typeface="Calibri"/>
                <a:cs typeface="Calibri"/>
                <a:sym typeface="Calibri"/>
              </a:rPr>
              <a:t> SIMCA (</a:t>
            </a:r>
            <a:r>
              <a:rPr lang="es-ES" sz="1110" dirty="0" err="1">
                <a:solidFill>
                  <a:schemeClr val="dk1"/>
                </a:solidFill>
                <a:latin typeface="Calibri"/>
                <a:ea typeface="Calibri"/>
                <a:cs typeface="Calibri"/>
                <a:sym typeface="Calibri"/>
              </a:rPr>
              <a:t>Soft</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Independent</a:t>
            </a:r>
            <a:endParaRPr dirty="0"/>
          </a:p>
          <a:p>
            <a:pPr marL="0" lvl="0" indent="0" algn="just" rtl="0">
              <a:lnSpc>
                <a:spcPct val="80000"/>
              </a:lnSpc>
              <a:spcBef>
                <a:spcPts val="0"/>
              </a:spcBef>
              <a:spcAft>
                <a:spcPts val="0"/>
              </a:spcAft>
              <a:buNone/>
            </a:pPr>
            <a:r>
              <a:rPr lang="es-ES" sz="1110" dirty="0" err="1">
                <a:solidFill>
                  <a:schemeClr val="dk1"/>
                </a:solidFill>
                <a:latin typeface="Calibri"/>
                <a:ea typeface="Calibri"/>
                <a:cs typeface="Calibri"/>
                <a:sym typeface="Calibri"/>
              </a:rPr>
              <a:t>Modeling</a:t>
            </a:r>
            <a:r>
              <a:rPr lang="es-ES" sz="1110" dirty="0">
                <a:solidFill>
                  <a:schemeClr val="dk1"/>
                </a:solidFill>
                <a:latin typeface="Calibri"/>
                <a:ea typeface="Calibri"/>
                <a:cs typeface="Calibri"/>
                <a:sym typeface="Calibri"/>
              </a:rPr>
              <a:t> of </a:t>
            </a:r>
            <a:r>
              <a:rPr lang="es-ES" sz="1110" dirty="0" err="1">
                <a:solidFill>
                  <a:schemeClr val="dk1"/>
                </a:solidFill>
                <a:latin typeface="Calibri"/>
                <a:ea typeface="Calibri"/>
                <a:cs typeface="Calibri"/>
                <a:sym typeface="Calibri"/>
              </a:rPr>
              <a:t>Class</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Analogies</a:t>
            </a:r>
            <a:r>
              <a:rPr lang="es-ES" sz="1110" dirty="0">
                <a:solidFill>
                  <a:schemeClr val="dk1"/>
                </a:solidFill>
                <a:latin typeface="Calibri"/>
                <a:ea typeface="Calibri"/>
                <a:cs typeface="Calibri"/>
                <a:sym typeface="Calibri"/>
              </a:rPr>
              <a:t>), la </a:t>
            </a:r>
            <a:r>
              <a:rPr lang="es-ES" sz="1110" dirty="0" err="1">
                <a:solidFill>
                  <a:schemeClr val="dk1"/>
                </a:solidFill>
                <a:latin typeface="Calibri"/>
                <a:ea typeface="Calibri"/>
                <a:cs typeface="Calibri"/>
                <a:sym typeface="Calibri"/>
              </a:rPr>
              <a:t>modélisation</a:t>
            </a:r>
            <a:r>
              <a:rPr lang="es-ES" sz="1110" dirty="0">
                <a:solidFill>
                  <a:schemeClr val="dk1"/>
                </a:solidFill>
                <a:latin typeface="Calibri"/>
                <a:ea typeface="Calibri"/>
                <a:cs typeface="Calibri"/>
                <a:sym typeface="Calibri"/>
              </a:rPr>
              <a:t> de chaque </a:t>
            </a:r>
            <a:r>
              <a:rPr lang="es-ES" sz="1110" dirty="0" err="1">
                <a:solidFill>
                  <a:schemeClr val="dk1"/>
                </a:solidFill>
                <a:latin typeface="Calibri"/>
                <a:ea typeface="Calibri"/>
                <a:cs typeface="Calibri"/>
                <a:sym typeface="Calibri"/>
              </a:rPr>
              <a:t>classe</a:t>
            </a:r>
            <a:r>
              <a:rPr lang="es-ES" sz="1110" dirty="0">
                <a:solidFill>
                  <a:schemeClr val="dk1"/>
                </a:solidFill>
                <a:latin typeface="Calibri"/>
                <a:ea typeface="Calibri"/>
                <a:cs typeface="Calibri"/>
                <a:sym typeface="Calibri"/>
              </a:rPr>
              <a:t> se </a:t>
            </a:r>
            <a:r>
              <a:rPr lang="es-ES" sz="1110" dirty="0" err="1">
                <a:solidFill>
                  <a:schemeClr val="dk1"/>
                </a:solidFill>
                <a:latin typeface="Calibri"/>
                <a:ea typeface="Calibri"/>
                <a:cs typeface="Calibri"/>
                <a:sym typeface="Calibri"/>
              </a:rPr>
              <a:t>réalise</a:t>
            </a:r>
            <a:r>
              <a:rPr lang="es-ES" sz="1110" dirty="0">
                <a:solidFill>
                  <a:schemeClr val="dk1"/>
                </a:solidFill>
                <a:latin typeface="Calibri"/>
                <a:ea typeface="Calibri"/>
                <a:cs typeface="Calibri"/>
                <a:sym typeface="Calibri"/>
              </a:rPr>
              <a:t> à </a:t>
            </a:r>
            <a:r>
              <a:rPr lang="es-ES" sz="1110" dirty="0" err="1">
                <a:solidFill>
                  <a:schemeClr val="dk1"/>
                </a:solidFill>
                <a:latin typeface="Calibri"/>
                <a:ea typeface="Calibri"/>
                <a:cs typeface="Calibri"/>
                <a:sym typeface="Calibri"/>
              </a:rPr>
              <a:t>l’aide</a:t>
            </a:r>
            <a:endParaRPr dirty="0"/>
          </a:p>
          <a:p>
            <a:pPr marL="0" lvl="0" indent="0" algn="just" rtl="0">
              <a:lnSpc>
                <a:spcPct val="80000"/>
              </a:lnSpc>
              <a:spcBef>
                <a:spcPts val="0"/>
              </a:spcBef>
              <a:spcAft>
                <a:spcPts val="0"/>
              </a:spcAft>
              <a:buNone/>
            </a:pPr>
            <a:r>
              <a:rPr lang="es-ES" sz="1110" dirty="0" err="1">
                <a:solidFill>
                  <a:schemeClr val="dk1"/>
                </a:solidFill>
                <a:latin typeface="Calibri"/>
                <a:ea typeface="Calibri"/>
                <a:cs typeface="Calibri"/>
                <a:sym typeface="Calibri"/>
              </a:rPr>
              <a:t>d’une</a:t>
            </a:r>
            <a:r>
              <a:rPr lang="es-ES" sz="1110" dirty="0">
                <a:solidFill>
                  <a:schemeClr val="dk1"/>
                </a:solidFill>
                <a:latin typeface="Calibri"/>
                <a:ea typeface="Calibri"/>
                <a:cs typeface="Calibri"/>
                <a:sym typeface="Calibri"/>
              </a:rPr>
              <a:t> ACP [3].</a:t>
            </a:r>
            <a:endParaRPr dirty="0"/>
          </a:p>
          <a:p>
            <a:pPr marL="0" lvl="0" indent="0" algn="just" rtl="0">
              <a:lnSpc>
                <a:spcPct val="80000"/>
              </a:lnSpc>
              <a:spcBef>
                <a:spcPts val="0"/>
              </a:spcBef>
              <a:spcAft>
                <a:spcPts val="0"/>
              </a:spcAft>
              <a:buNone/>
            </a:pPr>
            <a:r>
              <a:rPr lang="es-ES" sz="1110" dirty="0" err="1">
                <a:solidFill>
                  <a:schemeClr val="dk1"/>
                </a:solidFill>
                <a:latin typeface="Calibri"/>
                <a:ea typeface="Calibri"/>
                <a:cs typeface="Calibri"/>
                <a:sym typeface="Calibri"/>
              </a:rPr>
              <a:t>Enfin</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certaines</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applications</a:t>
            </a:r>
            <a:r>
              <a:rPr lang="es-ES" sz="1110" dirty="0">
                <a:solidFill>
                  <a:schemeClr val="dk1"/>
                </a:solidFill>
                <a:latin typeface="Calibri"/>
                <a:ea typeface="Calibri"/>
                <a:cs typeface="Calibri"/>
                <a:sym typeface="Calibri"/>
              </a:rPr>
              <a:t> de </a:t>
            </a:r>
            <a:r>
              <a:rPr lang="es-ES" sz="1110" dirty="0" err="1">
                <a:solidFill>
                  <a:schemeClr val="dk1"/>
                </a:solidFill>
                <a:latin typeface="Calibri"/>
                <a:ea typeface="Calibri"/>
                <a:cs typeface="Calibri"/>
                <a:sym typeface="Calibri"/>
              </a:rPr>
              <a:t>supervision</a:t>
            </a:r>
            <a:r>
              <a:rPr lang="es-ES" sz="1110" dirty="0">
                <a:solidFill>
                  <a:schemeClr val="dk1"/>
                </a:solidFill>
                <a:latin typeface="Calibri"/>
                <a:ea typeface="Calibri"/>
                <a:cs typeface="Calibri"/>
                <a:sym typeface="Calibri"/>
              </a:rPr>
              <a:t> de </a:t>
            </a:r>
            <a:r>
              <a:rPr lang="es-ES" sz="1110" dirty="0" err="1">
                <a:solidFill>
                  <a:schemeClr val="dk1"/>
                </a:solidFill>
                <a:latin typeface="Calibri"/>
                <a:ea typeface="Calibri"/>
                <a:cs typeface="Calibri"/>
                <a:sym typeface="Calibri"/>
              </a:rPr>
              <a:t>procédés</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utilisent</a:t>
            </a:r>
            <a:r>
              <a:rPr lang="es-ES" sz="1110" dirty="0">
                <a:solidFill>
                  <a:schemeClr val="dk1"/>
                </a:solidFill>
                <a:latin typeface="Calibri"/>
                <a:ea typeface="Calibri"/>
                <a:cs typeface="Calibri"/>
                <a:sym typeface="Calibri"/>
              </a:rPr>
              <a:t> le </a:t>
            </a:r>
            <a:r>
              <a:rPr lang="es-ES" sz="1110" dirty="0" err="1">
                <a:solidFill>
                  <a:schemeClr val="dk1"/>
                </a:solidFill>
                <a:latin typeface="Calibri"/>
                <a:ea typeface="Calibri"/>
                <a:cs typeface="Calibri"/>
                <a:sym typeface="Calibri"/>
              </a:rPr>
              <a:t>suivi</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dans</a:t>
            </a:r>
            <a:r>
              <a:rPr lang="es-ES" sz="1110" dirty="0">
                <a:solidFill>
                  <a:schemeClr val="dk1"/>
                </a:solidFill>
                <a:latin typeface="Calibri"/>
                <a:ea typeface="Calibri"/>
                <a:cs typeface="Calibri"/>
                <a:sym typeface="Calibri"/>
              </a:rPr>
              <a:t> le</a:t>
            </a:r>
            <a:endParaRPr dirty="0"/>
          </a:p>
          <a:p>
            <a:pPr marL="0" lvl="0" indent="0" algn="just" rtl="0">
              <a:lnSpc>
                <a:spcPct val="80000"/>
              </a:lnSpc>
              <a:spcBef>
                <a:spcPts val="0"/>
              </a:spcBef>
              <a:spcAft>
                <a:spcPts val="0"/>
              </a:spcAft>
              <a:buNone/>
            </a:pPr>
            <a:r>
              <a:rPr lang="es-ES" sz="1110" dirty="0" err="1">
                <a:solidFill>
                  <a:schemeClr val="dk1"/>
                </a:solidFill>
                <a:latin typeface="Calibri"/>
                <a:ea typeface="Calibri"/>
                <a:cs typeface="Calibri"/>
                <a:sym typeface="Calibri"/>
              </a:rPr>
              <a:t>temps</a:t>
            </a:r>
            <a:r>
              <a:rPr lang="es-ES" sz="1110" dirty="0">
                <a:solidFill>
                  <a:schemeClr val="dk1"/>
                </a:solidFill>
                <a:latin typeface="Calibri"/>
                <a:ea typeface="Calibri"/>
                <a:cs typeface="Calibri"/>
                <a:sym typeface="Calibri"/>
              </a:rPr>
              <a:t> des scores </a:t>
            </a:r>
            <a:r>
              <a:rPr lang="es-ES" sz="1110" dirty="0" err="1">
                <a:solidFill>
                  <a:schemeClr val="dk1"/>
                </a:solidFill>
                <a:latin typeface="Calibri"/>
                <a:ea typeface="Calibri"/>
                <a:cs typeface="Calibri"/>
                <a:sym typeface="Calibri"/>
              </a:rPr>
              <a:t>issus</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d’une</a:t>
            </a:r>
            <a:r>
              <a:rPr lang="es-ES" sz="1110" dirty="0">
                <a:solidFill>
                  <a:schemeClr val="dk1"/>
                </a:solidFill>
                <a:latin typeface="Calibri"/>
                <a:ea typeface="Calibri"/>
                <a:cs typeface="Calibri"/>
                <a:sym typeface="Calibri"/>
              </a:rPr>
              <a:t> ACP </a:t>
            </a:r>
            <a:r>
              <a:rPr lang="es-ES" sz="1110" dirty="0" err="1">
                <a:solidFill>
                  <a:schemeClr val="dk1"/>
                </a:solidFill>
                <a:latin typeface="Calibri"/>
                <a:ea typeface="Calibri"/>
                <a:cs typeface="Calibri"/>
                <a:sym typeface="Calibri"/>
              </a:rPr>
              <a:t>pour</a:t>
            </a:r>
            <a:r>
              <a:rPr lang="es-ES" sz="1110" dirty="0">
                <a:solidFill>
                  <a:schemeClr val="dk1"/>
                </a:solidFill>
                <a:latin typeface="Calibri"/>
                <a:ea typeface="Calibri"/>
                <a:cs typeface="Calibri"/>
                <a:sym typeface="Calibri"/>
              </a:rPr>
              <a:t> la </a:t>
            </a:r>
            <a:r>
              <a:rPr lang="es-ES" sz="1110" dirty="0" err="1">
                <a:solidFill>
                  <a:schemeClr val="dk1"/>
                </a:solidFill>
                <a:latin typeface="Calibri"/>
                <a:ea typeface="Calibri"/>
                <a:cs typeface="Calibri"/>
                <a:sym typeface="Calibri"/>
              </a:rPr>
              <a:t>détection</a:t>
            </a:r>
            <a:r>
              <a:rPr lang="es-ES" sz="1110" dirty="0">
                <a:solidFill>
                  <a:schemeClr val="dk1"/>
                </a:solidFill>
                <a:latin typeface="Calibri"/>
                <a:ea typeface="Calibri"/>
                <a:cs typeface="Calibri"/>
                <a:sym typeface="Calibri"/>
              </a:rPr>
              <a:t> des </a:t>
            </a:r>
            <a:r>
              <a:rPr lang="es-ES" sz="1110" dirty="0" err="1">
                <a:solidFill>
                  <a:schemeClr val="dk1"/>
                </a:solidFill>
                <a:latin typeface="Calibri"/>
                <a:ea typeface="Calibri"/>
                <a:cs typeface="Calibri"/>
                <a:sym typeface="Calibri"/>
              </a:rPr>
              <a:t>dérives</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ou</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d’événements</a:t>
            </a:r>
            <a:endParaRPr dirty="0"/>
          </a:p>
          <a:p>
            <a:pPr marL="0" lvl="0" indent="0" algn="just" rtl="0">
              <a:lnSpc>
                <a:spcPct val="80000"/>
              </a:lnSpc>
              <a:spcBef>
                <a:spcPts val="0"/>
              </a:spcBef>
              <a:spcAft>
                <a:spcPts val="0"/>
              </a:spcAft>
              <a:buNone/>
            </a:pPr>
            <a:r>
              <a:rPr lang="es-ES" sz="1110" dirty="0" err="1">
                <a:solidFill>
                  <a:schemeClr val="dk1"/>
                </a:solidFill>
                <a:latin typeface="Calibri"/>
                <a:ea typeface="Calibri"/>
                <a:cs typeface="Calibri"/>
                <a:sym typeface="Calibri"/>
              </a:rPr>
              <a:t>anormaux</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survenant</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au</a:t>
            </a:r>
            <a:r>
              <a:rPr lang="es-ES" sz="1110" dirty="0">
                <a:solidFill>
                  <a:schemeClr val="dk1"/>
                </a:solidFill>
                <a:latin typeface="Calibri"/>
                <a:ea typeface="Calibri"/>
                <a:cs typeface="Calibri"/>
                <a:sym typeface="Calibri"/>
              </a:rPr>
              <a:t> </a:t>
            </a:r>
            <a:r>
              <a:rPr lang="es-ES" sz="1110" dirty="0" err="1">
                <a:solidFill>
                  <a:schemeClr val="dk1"/>
                </a:solidFill>
                <a:latin typeface="Calibri"/>
                <a:ea typeface="Calibri"/>
                <a:cs typeface="Calibri"/>
                <a:sym typeface="Calibri"/>
              </a:rPr>
              <a:t>cours</a:t>
            </a:r>
            <a:r>
              <a:rPr lang="es-ES" sz="1110" dirty="0">
                <a:solidFill>
                  <a:schemeClr val="dk1"/>
                </a:solidFill>
                <a:latin typeface="Calibri"/>
                <a:ea typeface="Calibri"/>
                <a:cs typeface="Calibri"/>
                <a:sym typeface="Calibri"/>
              </a:rPr>
              <a:t> du </a:t>
            </a:r>
            <a:r>
              <a:rPr lang="es-ES" sz="1110" dirty="0" err="1">
                <a:solidFill>
                  <a:schemeClr val="dk1"/>
                </a:solidFill>
                <a:latin typeface="Calibri"/>
                <a:ea typeface="Calibri"/>
                <a:cs typeface="Calibri"/>
                <a:sym typeface="Calibri"/>
              </a:rPr>
              <a:t>déroulement</a:t>
            </a:r>
            <a:r>
              <a:rPr lang="es-ES" sz="1110" dirty="0">
                <a:solidFill>
                  <a:schemeClr val="dk1"/>
                </a:solidFill>
                <a:latin typeface="Calibri"/>
                <a:ea typeface="Calibri"/>
                <a:cs typeface="Calibri"/>
                <a:sym typeface="Calibri"/>
              </a:rPr>
              <a:t> du </a:t>
            </a:r>
            <a:r>
              <a:rPr lang="es-ES" sz="1110" dirty="0" err="1">
                <a:solidFill>
                  <a:schemeClr val="dk1"/>
                </a:solidFill>
                <a:latin typeface="Calibri"/>
                <a:ea typeface="Calibri"/>
                <a:cs typeface="Calibri"/>
                <a:sym typeface="Calibri"/>
              </a:rPr>
              <a:t>procédé</a:t>
            </a:r>
            <a:r>
              <a:rPr lang="es-ES" sz="1110" dirty="0">
                <a:solidFill>
                  <a:schemeClr val="dk1"/>
                </a:solidFill>
                <a:latin typeface="Calibri"/>
                <a:ea typeface="Calibri"/>
                <a:cs typeface="Calibri"/>
                <a:sym typeface="Calibri"/>
              </a:rPr>
              <a:t>.</a:t>
            </a:r>
            <a:endParaRPr dirty="0"/>
          </a:p>
        </p:txBody>
      </p:sp>
      <p:sp>
        <p:nvSpPr>
          <p:cNvPr id="466" name="Google Shape;46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"Describe the variation in multivariate data through a small number of uncorrelated variables (Principal Components, PC). Combines the original variables into a set of new variables in a way that the most information in the original data prevails in the new variables. Reduces dimensionality while preserving the maximum variance. The PCs are uncorrelated and are ordered in a way that the first ones retain most of the variation present in the original set of variables.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New Latent Variables are constructed, variables that had not been measured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original variables are </a:t>
            </a:r>
            <a:r>
              <a:rPr lang="en-US" dirty="0" err="1"/>
              <a:t>proyected</a:t>
            </a:r>
            <a:r>
              <a:rPr lang="en-US" dirty="0"/>
              <a:t> into new Latent Variables</a:t>
            </a:r>
            <a:endParaRPr dirty="0"/>
          </a:p>
        </p:txBody>
      </p:sp>
      <p:sp>
        <p:nvSpPr>
          <p:cNvPr id="472" name="Google Shape;4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None/>
            </a:pPr>
            <a:endParaRPr sz="1020" dirty="0"/>
          </a:p>
          <a:p>
            <a:pPr marL="0" lvl="0" indent="0" algn="l" rtl="0">
              <a:lnSpc>
                <a:spcPct val="80000"/>
              </a:lnSpc>
              <a:spcBef>
                <a:spcPts val="0"/>
              </a:spcBef>
              <a:spcAft>
                <a:spcPts val="0"/>
              </a:spcAft>
              <a:buNone/>
            </a:pPr>
            <a:r>
              <a:rPr lang="es-ES" sz="1020" dirty="0"/>
              <a:t>Si usamos el umbral de varianza para eliminar Y, el número de características, también conocido como la dimensionalidad del conjunto de características, se reduce en uno. Geométricamente, esto corresponde a los datos bidimensionales x-y que se proyectan en el eje de la característica restante X.. Una medida de la información que se pierde es el error de proyección, que es la distancia total entre los puntos de datos originales y proyectados. Para este conjunto de características, está claro que el error incurrido al proyectar en el eje x es mucho más pequeño que si en su lugar hubiéramos proyectado en el eje y. Al observar una muestra del segundo conjunto de características, está claro que los errores de proyección serán grandes tanto para el eje x como para el eje y, y ninguno de los ejes minimizará el error. </a:t>
            </a:r>
          </a:p>
          <a:p>
            <a:pPr marL="0" lvl="0" indent="0" algn="l" rtl="0">
              <a:lnSpc>
                <a:spcPct val="80000"/>
              </a:lnSpc>
              <a:spcBef>
                <a:spcPts val="0"/>
              </a:spcBef>
              <a:spcAft>
                <a:spcPts val="0"/>
              </a:spcAft>
              <a:buNone/>
            </a:pPr>
            <a:endParaRPr lang="es-ES" sz="1020" dirty="0"/>
          </a:p>
          <a:p>
            <a:pPr marL="0" lvl="0" indent="0" algn="l" rtl="0">
              <a:lnSpc>
                <a:spcPct val="80000"/>
              </a:lnSpc>
              <a:spcBef>
                <a:spcPts val="0"/>
              </a:spcBef>
              <a:spcAft>
                <a:spcPts val="0"/>
              </a:spcAft>
              <a:buNone/>
            </a:pPr>
            <a:endParaRPr lang="es-ES" sz="1020" dirty="0"/>
          </a:p>
          <a:p>
            <a:pPr marL="0" lvl="0" indent="0" algn="l" rtl="0">
              <a:lnSpc>
                <a:spcPct val="80000"/>
              </a:lnSpc>
              <a:spcBef>
                <a:spcPts val="0"/>
              </a:spcBef>
              <a:spcAft>
                <a:spcPts val="0"/>
              </a:spcAft>
              <a:buNone/>
            </a:pPr>
            <a:r>
              <a:rPr lang="en-US" sz="1020" dirty="0"/>
              <a:t>When using a variance threshold to eliminate a feature Y, the number of features, also known as the dimensionality of the feature set, is reduced by one. Geometrically, this corresponds to two-dimensional data, x-y, being projected onto the axis of the remaining feature X. A measure of the lost information is the projection error, which is the total distance between the original data points and the projected ones. For this feature set, it's clear that the error incurred when projecting onto the x-axis is much smaller than if we had projected onto the y-axis instead. When looking at a sample from the second feature set, it's evident that the projection errors will be large for both the x and y axes, and neither axis will minimize the error."</a:t>
            </a:r>
            <a:endParaRPr sz="1020" dirty="0"/>
          </a:p>
        </p:txBody>
      </p:sp>
      <p:sp>
        <p:nvSpPr>
          <p:cNvPr id="487" name="Google Shape;48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14</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br>
              <a:rPr lang="en-US" b="0" i="0" dirty="0">
                <a:solidFill>
                  <a:srgbClr val="374151"/>
                </a:solidFill>
                <a:effectLst/>
                <a:latin typeface="Söhne"/>
              </a:rPr>
            </a:br>
            <a:r>
              <a:rPr lang="en-US" b="0" i="0" dirty="0">
                <a:solidFill>
                  <a:srgbClr val="374151"/>
                </a:solidFill>
                <a:effectLst/>
                <a:latin typeface="Söhne"/>
              </a:rPr>
              <a:t>"However, you can minimize the projection error by defining a new axis. The direction of this special axis is called the first principal component of the feature set. Principal components have a couple of properties that make them especially useful for dimensionality reduction.</a:t>
            </a:r>
          </a:p>
          <a:p>
            <a:pPr algn="l"/>
            <a:r>
              <a:rPr lang="en-US" b="0" i="0" dirty="0">
                <a:solidFill>
                  <a:srgbClr val="374151"/>
                </a:solidFill>
                <a:effectLst/>
                <a:latin typeface="Söhne"/>
              </a:rPr>
              <a:t>They determine the axis direction that minimizes the projection error, and as a result, this is also the direction of maximum variance. In this example, since the principal component axes capture most of the variance, you can use it to define a new feature, P. You can then replace X and Y with P, reducing the dimensionality of the feature set by one. The values of the new entity are determined by projecting the values of the original entity onto the new axis and measuring the signed distance from the origin to each projection. These values are commonly known as the scores of the principal components."</a:t>
            </a:r>
          </a:p>
          <a:p>
            <a:pPr marL="0" lvl="0" indent="0" algn="l" rtl="0">
              <a:spcBef>
                <a:spcPts val="0"/>
              </a:spcBef>
              <a:spcAft>
                <a:spcPts val="0"/>
              </a:spcAft>
              <a:buNone/>
            </a:pPr>
            <a:endParaRPr dirty="0"/>
          </a:p>
        </p:txBody>
      </p:sp>
      <p:sp>
        <p:nvSpPr>
          <p:cNvPr id="498" name="Google Shape;49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nl-NL"/>
              <a:t>Klik om de stijl te bewerken</a:t>
            </a:r>
            <a:endParaRPr lang="en-GB"/>
          </a:p>
        </p:txBody>
      </p:sp>
      <p:sp>
        <p:nvSpPr>
          <p:cNvPr id="14" name="Tijdelijke aanduiding voor afbeelding 24"/>
          <p:cNvSpPr>
            <a:spLocks noGrp="1" noChangeAspect="1"/>
          </p:cNvSpPr>
          <p:nvPr>
            <p:ph type="pic" sz="quarter" idx="13"/>
          </p:nvPr>
        </p:nvSpPr>
        <p:spPr bwMode="auto">
          <a:xfrm>
            <a:off x="467564"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15" name="Tijdelijke aanduiding voor afbeelding 24"/>
          <p:cNvSpPr>
            <a:spLocks noGrp="1" noChangeAspect="1"/>
          </p:cNvSpPr>
          <p:nvPr>
            <p:ph type="pic" sz="quarter" idx="19"/>
          </p:nvPr>
        </p:nvSpPr>
        <p:spPr bwMode="auto">
          <a:xfrm>
            <a:off x="6553175"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16" name="Tijdelijke aanduiding voor afbeelding 24"/>
          <p:cNvSpPr>
            <a:spLocks noGrp="1" noChangeAspect="1"/>
          </p:cNvSpPr>
          <p:nvPr>
            <p:ph type="pic" sz="quarter" idx="16"/>
          </p:nvPr>
        </p:nvSpPr>
        <p:spPr bwMode="auto">
          <a:xfrm>
            <a:off x="4959012"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17" name="Tijdelijke aanduiding voor afbeelding 24"/>
          <p:cNvSpPr>
            <a:spLocks noGrp="1" noChangeAspect="1"/>
          </p:cNvSpPr>
          <p:nvPr>
            <p:ph type="pic" sz="quarter" idx="15"/>
          </p:nvPr>
        </p:nvSpPr>
        <p:spPr bwMode="auto">
          <a:xfrm>
            <a:off x="3364849"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18" name="Tijdelijke aanduiding voor tekst 21"/>
          <p:cNvSpPr>
            <a:spLocks noGrp="1"/>
          </p:cNvSpPr>
          <p:nvPr>
            <p:ph type="body" sz="quarter" idx="20"/>
          </p:nvPr>
        </p:nvSpPr>
        <p:spPr>
          <a:xfrm>
            <a:off x="505856" y="1234871"/>
            <a:ext cx="8385731" cy="330620"/>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
        <p:nvSpPr>
          <p:cNvPr id="19" name="Tijdelijke aanduiding voor tekst 21"/>
          <p:cNvSpPr>
            <a:spLocks noGrp="1"/>
          </p:cNvSpPr>
          <p:nvPr>
            <p:ph type="body" sz="quarter" idx="21"/>
          </p:nvPr>
        </p:nvSpPr>
        <p:spPr>
          <a:xfrm>
            <a:off x="505856" y="1648186"/>
            <a:ext cx="8385731" cy="330620"/>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Tree>
    <p:extLst>
      <p:ext uri="{BB962C8B-B14F-4D97-AF65-F5344CB8AC3E}">
        <p14:creationId xmlns:p14="http://schemas.microsoft.com/office/powerpoint/2010/main" val="4239833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box with rectangular image">
    <p:spTree>
      <p:nvGrpSpPr>
        <p:cNvPr id="1" name=""/>
        <p:cNvGrpSpPr/>
        <p:nvPr/>
      </p:nvGrpSpPr>
      <p:grpSpPr>
        <a:xfrm>
          <a:off x="0" y="0"/>
          <a:ext cx="0" cy="0"/>
          <a:chOff x="0" y="0"/>
          <a:chExt cx="0" cy="0"/>
        </a:xfrm>
      </p:grpSpPr>
      <p:sp>
        <p:nvSpPr>
          <p:cNvPr id="4" name="Tijdelijke aanduiding voor tekst 4"/>
          <p:cNvSpPr>
            <a:spLocks noGrp="1"/>
          </p:cNvSpPr>
          <p:nvPr>
            <p:ph type="body" sz="quarter" idx="17"/>
          </p:nvPr>
        </p:nvSpPr>
        <p:spPr>
          <a:xfrm>
            <a:off x="504000" y="1368000"/>
            <a:ext cx="3874036" cy="3091979"/>
          </a:xfrm>
        </p:spPr>
        <p:txBody>
          <a:bodyPr lIns="90000"/>
          <a:lstStyle>
            <a:lvl1pPr marL="0" indent="0">
              <a:buNone/>
              <a:defRPr>
                <a:solidFill>
                  <a:schemeClr val="tx1"/>
                </a:solidFill>
              </a:defRPr>
            </a:lvl1pPr>
          </a:lstStyle>
          <a:p>
            <a:pPr lvl="0"/>
            <a:r>
              <a:rPr lang="en-GB"/>
              <a:t>Klik om de modelstijlen te bewerken</a:t>
            </a:r>
            <a:endParaRPr lang="en-GB" dirty="0"/>
          </a:p>
        </p:txBody>
      </p:sp>
      <p:sp>
        <p:nvSpPr>
          <p:cNvPr id="6" name="Titel 5"/>
          <p:cNvSpPr>
            <a:spLocks noGrp="1"/>
          </p:cNvSpPr>
          <p:nvPr>
            <p:ph type="title"/>
          </p:nvPr>
        </p:nvSpPr>
        <p:spPr>
          <a:xfrm>
            <a:off x="561600" y="169210"/>
            <a:ext cx="3816000" cy="972000"/>
          </a:xfrm>
        </p:spPr>
        <p:txBody>
          <a:bodyPr/>
          <a:lstStyle/>
          <a:p>
            <a:r>
              <a:rPr lang="nl-NL"/>
              <a:t>Klik om de stijl te bewerken</a:t>
            </a:r>
            <a:endParaRPr lang="en-GB"/>
          </a:p>
        </p:txBody>
      </p:sp>
      <p:sp>
        <p:nvSpPr>
          <p:cNvPr id="7" name="Tijdelijke aanduiding voor dianummer 6"/>
          <p:cNvSpPr>
            <a:spLocks noGrp="1"/>
          </p:cNvSpPr>
          <p:nvPr>
            <p:ph type="sldNum" sz="quarter" idx="18"/>
          </p:nvPr>
        </p:nvSpPr>
        <p:spPr/>
        <p:txBody>
          <a:bodyPr/>
          <a:lstStyle/>
          <a:p>
            <a:pPr algn="r"/>
            <a:fld id="{F25965E0-7062-474C-8671-DB3A3CE669B0}" type="slidenum">
              <a:rPr lang="nl-NL" smtClean="0"/>
              <a:pPr algn="r"/>
              <a:t>‹#›</a:t>
            </a:fld>
            <a:endParaRPr lang="nl-NL"/>
          </a:p>
        </p:txBody>
      </p:sp>
      <p:sp>
        <p:nvSpPr>
          <p:cNvPr id="8" name="Tijdelijke aanduiding voor afbeelding 24"/>
          <p:cNvSpPr>
            <a:spLocks noGrp="1" noChangeAspect="1"/>
          </p:cNvSpPr>
          <p:nvPr>
            <p:ph type="pic" sz="quarter" idx="16"/>
          </p:nvPr>
        </p:nvSpPr>
        <p:spPr>
          <a:xfrm>
            <a:off x="4607588" y="170100"/>
            <a:ext cx="4284000" cy="42840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Tree>
    <p:extLst>
      <p:ext uri="{BB962C8B-B14F-4D97-AF65-F5344CB8AC3E}">
        <p14:creationId xmlns:p14="http://schemas.microsoft.com/office/powerpoint/2010/main" val="4107234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images with text boxes">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a:xfrm>
            <a:off x="620713" y="1473201"/>
            <a:ext cx="2556000" cy="1980000"/>
          </a:xfrm>
          <a:prstGeom prst="rect">
            <a:avLst/>
          </a:prstGeom>
          <a:solidFill>
            <a:schemeClr val="accent3"/>
          </a:solidFill>
        </p:spPr>
        <p:txBody>
          <a:bodyPr anchor="ctr"/>
          <a:lstStyle>
            <a:lvl1pPr marL="0" indent="0" algn="ctr">
              <a:buNone/>
              <a:defRPr sz="800"/>
            </a:lvl1pPr>
          </a:lstStyle>
          <a:p>
            <a:pPr lvl="0"/>
            <a:r>
              <a:rPr lang="nl-NL" noProof="0" dirty="0"/>
              <a:t>Klik op het pictogram als u een afbeelding wilt toevoegen</a:t>
            </a:r>
          </a:p>
        </p:txBody>
      </p:sp>
      <p:sp>
        <p:nvSpPr>
          <p:cNvPr id="4" name="Tijdelijke aanduiding voor afbeelding 24"/>
          <p:cNvSpPr>
            <a:spLocks noGrp="1" noChangeAspect="1"/>
          </p:cNvSpPr>
          <p:nvPr>
            <p:ph type="pic" sz="quarter" idx="17"/>
          </p:nvPr>
        </p:nvSpPr>
        <p:spPr>
          <a:xfrm>
            <a:off x="3478944" y="1473201"/>
            <a:ext cx="2556000" cy="19800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5" name="Tijdelijke aanduiding voor afbeelding 24"/>
          <p:cNvSpPr>
            <a:spLocks noGrp="1" noChangeAspect="1"/>
          </p:cNvSpPr>
          <p:nvPr>
            <p:ph type="pic" sz="quarter" idx="18"/>
          </p:nvPr>
        </p:nvSpPr>
        <p:spPr>
          <a:xfrm>
            <a:off x="6337175" y="1473201"/>
            <a:ext cx="2556000" cy="19800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13" name="Tijdelijke aanduiding voor dianummer 12"/>
          <p:cNvSpPr>
            <a:spLocks noGrp="1"/>
          </p:cNvSpPr>
          <p:nvPr>
            <p:ph type="sldNum" sz="quarter" idx="25"/>
          </p:nvPr>
        </p:nvSpPr>
        <p:spPr/>
        <p:txBody>
          <a:bodyPr/>
          <a:lstStyle/>
          <a:p>
            <a:pPr algn="r"/>
            <a:fld id="{F25965E0-7062-474C-8671-DB3A3CE669B0}" type="slidenum">
              <a:rPr lang="nl-NL" smtClean="0"/>
              <a:pPr algn="r"/>
              <a:t>‹#›</a:t>
            </a:fld>
            <a:endParaRPr lang="nl-NL"/>
          </a:p>
        </p:txBody>
      </p:sp>
      <p:sp>
        <p:nvSpPr>
          <p:cNvPr id="14" name="Titel 13"/>
          <p:cNvSpPr>
            <a:spLocks noGrp="1"/>
          </p:cNvSpPr>
          <p:nvPr>
            <p:ph type="title"/>
          </p:nvPr>
        </p:nvSpPr>
        <p:spPr/>
        <p:txBody>
          <a:bodyPr/>
          <a:lstStyle/>
          <a:p>
            <a:r>
              <a:rPr lang="nl-NL"/>
              <a:t>Klik om de stijl te bewerken</a:t>
            </a:r>
            <a:endParaRPr lang="en-GB"/>
          </a:p>
        </p:txBody>
      </p:sp>
      <p:sp>
        <p:nvSpPr>
          <p:cNvPr id="15" name="Tijdelijke aanduiding voor tekst 21"/>
          <p:cNvSpPr>
            <a:spLocks noGrp="1"/>
          </p:cNvSpPr>
          <p:nvPr>
            <p:ph type="body" sz="quarter" idx="20"/>
          </p:nvPr>
        </p:nvSpPr>
        <p:spPr>
          <a:xfrm>
            <a:off x="505856" y="3507017"/>
            <a:ext cx="2673132" cy="955446"/>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
        <p:nvSpPr>
          <p:cNvPr id="17" name="Tijdelijke aanduiding voor tekst 21"/>
          <p:cNvSpPr>
            <a:spLocks noGrp="1"/>
          </p:cNvSpPr>
          <p:nvPr>
            <p:ph type="body" sz="quarter" idx="26"/>
          </p:nvPr>
        </p:nvSpPr>
        <p:spPr>
          <a:xfrm>
            <a:off x="6215589" y="3507854"/>
            <a:ext cx="2673132" cy="955446"/>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
        <p:nvSpPr>
          <p:cNvPr id="18" name="Tijdelijke aanduiding voor tekst 21"/>
          <p:cNvSpPr>
            <a:spLocks noGrp="1"/>
          </p:cNvSpPr>
          <p:nvPr>
            <p:ph type="body" sz="quarter" idx="27"/>
          </p:nvPr>
        </p:nvSpPr>
        <p:spPr>
          <a:xfrm>
            <a:off x="3364454" y="3507854"/>
            <a:ext cx="2673132" cy="955446"/>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Tree>
    <p:extLst>
      <p:ext uri="{BB962C8B-B14F-4D97-AF65-F5344CB8AC3E}">
        <p14:creationId xmlns:p14="http://schemas.microsoft.com/office/powerpoint/2010/main" val="2791031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te with 2 square images">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a:xfrm>
            <a:off x="620713" y="1473201"/>
            <a:ext cx="4059604" cy="2987862"/>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5" name="Tijdelijke aanduiding voor afbeelding 24"/>
          <p:cNvSpPr>
            <a:spLocks noGrp="1" noChangeAspect="1"/>
          </p:cNvSpPr>
          <p:nvPr>
            <p:ph type="pic" sz="quarter" idx="17"/>
          </p:nvPr>
        </p:nvSpPr>
        <p:spPr>
          <a:xfrm>
            <a:off x="4826161" y="1474463"/>
            <a:ext cx="4060800" cy="29880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6" name="Titel 5"/>
          <p:cNvSpPr>
            <a:spLocks noGrp="1"/>
          </p:cNvSpPr>
          <p:nvPr>
            <p:ph type="title"/>
          </p:nvPr>
        </p:nvSpPr>
        <p:spPr/>
        <p:txBody>
          <a:bodyPr/>
          <a:lstStyle/>
          <a:p>
            <a:r>
              <a:rPr lang="nl-NL"/>
              <a:t>Klik om de stijl te bewerken</a:t>
            </a:r>
            <a:endParaRPr lang="en-GB"/>
          </a:p>
        </p:txBody>
      </p:sp>
      <p:sp>
        <p:nvSpPr>
          <p:cNvPr id="7" name="Tijdelijke aanduiding voor dianummer 6"/>
          <p:cNvSpPr>
            <a:spLocks noGrp="1"/>
          </p:cNvSpPr>
          <p:nvPr>
            <p:ph type="sldNum" sz="quarter" idx="18"/>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2432627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large image">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a:t>Klik om de stijl te bewerken</a:t>
            </a:r>
            <a:endParaRPr lang="en-GB"/>
          </a:p>
        </p:txBody>
      </p:sp>
      <p:sp>
        <p:nvSpPr>
          <p:cNvPr id="6" name="Tijdelijke aanduiding voor dianummer 5"/>
          <p:cNvSpPr>
            <a:spLocks noGrp="1"/>
          </p:cNvSpPr>
          <p:nvPr>
            <p:ph type="sldNum" sz="quarter" idx="17"/>
          </p:nvPr>
        </p:nvSpPr>
        <p:spPr/>
        <p:txBody>
          <a:bodyPr/>
          <a:lstStyle/>
          <a:p>
            <a:pPr algn="r"/>
            <a:fld id="{F25965E0-7062-474C-8671-DB3A3CE669B0}" type="slidenum">
              <a:rPr lang="nl-NL" smtClean="0"/>
              <a:pPr algn="r"/>
              <a:t>‹#›</a:t>
            </a:fld>
            <a:endParaRPr lang="nl-NL"/>
          </a:p>
        </p:txBody>
      </p:sp>
      <p:sp>
        <p:nvSpPr>
          <p:cNvPr id="7" name="Tijdelijke aanduiding voor afbeelding 24"/>
          <p:cNvSpPr>
            <a:spLocks noGrp="1" noChangeAspect="1"/>
          </p:cNvSpPr>
          <p:nvPr>
            <p:ph type="pic" sz="quarter" idx="16"/>
          </p:nvPr>
        </p:nvSpPr>
        <p:spPr>
          <a:xfrm>
            <a:off x="618745" y="1107712"/>
            <a:ext cx="8274430" cy="33480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Tree>
    <p:extLst>
      <p:ext uri="{BB962C8B-B14F-4D97-AF65-F5344CB8AC3E}">
        <p14:creationId xmlns:p14="http://schemas.microsoft.com/office/powerpoint/2010/main" val="2178015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rectangular images">
    <p:spTree>
      <p:nvGrpSpPr>
        <p:cNvPr id="1" name=""/>
        <p:cNvGrpSpPr/>
        <p:nvPr/>
      </p:nvGrpSpPr>
      <p:grpSpPr>
        <a:xfrm>
          <a:off x="0" y="0"/>
          <a:ext cx="0" cy="0"/>
          <a:chOff x="0" y="0"/>
          <a:chExt cx="0" cy="0"/>
        </a:xfrm>
      </p:grpSpPr>
      <p:sp>
        <p:nvSpPr>
          <p:cNvPr id="5" name="Tijdelijke aanduiding voor dianummer 4"/>
          <p:cNvSpPr>
            <a:spLocks noGrp="1"/>
          </p:cNvSpPr>
          <p:nvPr>
            <p:ph type="sldNum" sz="quarter" idx="18"/>
          </p:nvPr>
        </p:nvSpPr>
        <p:spPr/>
        <p:txBody>
          <a:bodyPr/>
          <a:lstStyle/>
          <a:p>
            <a:pPr algn="r"/>
            <a:fld id="{F25965E0-7062-474C-8671-DB3A3CE669B0}" type="slidenum">
              <a:rPr lang="nl-NL" smtClean="0"/>
              <a:pPr algn="r"/>
              <a:t>‹#›</a:t>
            </a:fld>
            <a:endParaRPr lang="nl-NL"/>
          </a:p>
        </p:txBody>
      </p:sp>
      <p:sp>
        <p:nvSpPr>
          <p:cNvPr id="6" name="Tijdelijke aanduiding voor afbeelding 24"/>
          <p:cNvSpPr>
            <a:spLocks noGrp="1" noChangeAspect="1"/>
          </p:cNvSpPr>
          <p:nvPr>
            <p:ph type="pic" sz="quarter" idx="16"/>
          </p:nvPr>
        </p:nvSpPr>
        <p:spPr>
          <a:xfrm>
            <a:off x="615950" y="166688"/>
            <a:ext cx="4032000" cy="42903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7" name="Tijdelijke aanduiding voor afbeelding 24"/>
          <p:cNvSpPr>
            <a:spLocks noGrp="1" noChangeAspect="1"/>
          </p:cNvSpPr>
          <p:nvPr>
            <p:ph type="pic" sz="quarter" idx="17"/>
          </p:nvPr>
        </p:nvSpPr>
        <p:spPr>
          <a:xfrm>
            <a:off x="4859588" y="166688"/>
            <a:ext cx="4032000" cy="4289669"/>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Tree>
    <p:extLst>
      <p:ext uri="{BB962C8B-B14F-4D97-AF65-F5344CB8AC3E}">
        <p14:creationId xmlns:p14="http://schemas.microsoft.com/office/powerpoint/2010/main" val="27044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to beeldvullend">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bwMode="gray">
          <a:xfrm>
            <a:off x="1" y="0"/>
            <a:ext cx="9143999" cy="51435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5" name="Tijdelijke aanduiding voor dianummer 4"/>
          <p:cNvSpPr>
            <a:spLocks noGrp="1"/>
          </p:cNvSpPr>
          <p:nvPr>
            <p:ph type="sldNum" sz="quarter" idx="17"/>
          </p:nvPr>
        </p:nvSpPr>
        <p:spPr/>
        <p:txBody>
          <a:bodyPr/>
          <a:lstStyle>
            <a:lvl1pPr>
              <a:defRPr>
                <a:solidFill>
                  <a:schemeClr val="bg1"/>
                </a:solidFill>
              </a:defRPr>
            </a:lvl1pPr>
          </a:lstStyle>
          <a:p>
            <a:pPr algn="r"/>
            <a:fld id="{F25965E0-7062-474C-8671-DB3A3CE669B0}" type="slidenum">
              <a:rPr lang="nl-NL" smtClean="0"/>
              <a:pPr algn="r"/>
              <a:t>‹#›</a:t>
            </a:fld>
            <a:endParaRPr lang="nl-NL"/>
          </a:p>
        </p:txBody>
      </p:sp>
      <p:sp>
        <p:nvSpPr>
          <p:cNvPr id="6" name="Titel 1"/>
          <p:cNvSpPr>
            <a:spLocks noGrp="1"/>
          </p:cNvSpPr>
          <p:nvPr>
            <p:ph type="title"/>
          </p:nvPr>
        </p:nvSpPr>
        <p:spPr bwMode="white">
          <a:xfrm>
            <a:off x="561600" y="172641"/>
            <a:ext cx="8330400" cy="612000"/>
          </a:xfrm>
          <a:noFill/>
          <a:ln w="0">
            <a:gradFill>
              <a:gsLst>
                <a:gs pos="0">
                  <a:schemeClr val="bg1"/>
                </a:gs>
                <a:gs pos="1000">
                  <a:schemeClr val="bg1">
                    <a:alpha val="0"/>
                  </a:schemeClr>
                </a:gs>
                <a:gs pos="99000">
                  <a:srgbClr val="FFFFFF">
                    <a:alpha val="0"/>
                  </a:srgbClr>
                </a:gs>
                <a:gs pos="100000">
                  <a:schemeClr val="bg1"/>
                </a:gs>
              </a:gsLst>
              <a:lin ang="5400000" scaled="0"/>
            </a:gradFill>
          </a:ln>
        </p:spPr>
        <p:txBody>
          <a:bodyPr/>
          <a:lstStyle>
            <a:lvl1pPr>
              <a:defRPr>
                <a:solidFill>
                  <a:schemeClr val="bg1"/>
                </a:solidFill>
              </a:defRPr>
            </a:lvl1pPr>
          </a:lstStyle>
          <a:p>
            <a:r>
              <a:rPr lang="nl-NL" dirty="0"/>
              <a:t>Klik om de stijl te bewerken</a:t>
            </a:r>
          </a:p>
        </p:txBody>
      </p:sp>
    </p:spTree>
    <p:extLst>
      <p:ext uri="{BB962C8B-B14F-4D97-AF65-F5344CB8AC3E}">
        <p14:creationId xmlns:p14="http://schemas.microsoft.com/office/powerpoint/2010/main" val="926628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0"/>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2401582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slide">
    <p:spTree>
      <p:nvGrpSpPr>
        <p:cNvPr id="1" name=""/>
        <p:cNvGrpSpPr/>
        <p:nvPr/>
      </p:nvGrpSpPr>
      <p:grpSpPr>
        <a:xfrm>
          <a:off x="0" y="0"/>
          <a:ext cx="0" cy="0"/>
          <a:chOff x="0" y="0"/>
          <a:chExt cx="0" cy="0"/>
        </a:xfrm>
      </p:grpSpPr>
      <p:sp>
        <p:nvSpPr>
          <p:cNvPr id="3" name="Tijdelijke aanduiding voor grafiek 5"/>
          <p:cNvSpPr>
            <a:spLocks noGrp="1"/>
          </p:cNvSpPr>
          <p:nvPr>
            <p:ph type="chart" sz="quarter" idx="17"/>
          </p:nvPr>
        </p:nvSpPr>
        <p:spPr>
          <a:xfrm>
            <a:off x="498238" y="1365481"/>
            <a:ext cx="8394937" cy="3092400"/>
          </a:xfrm>
          <a:noFill/>
        </p:spPr>
        <p:txBody>
          <a:bodyPr/>
          <a:lstStyle>
            <a:lvl1pPr>
              <a:defRPr>
                <a:solidFill>
                  <a:schemeClr val="bg2"/>
                </a:solidFill>
              </a:defRPr>
            </a:lvl1pPr>
          </a:lstStyle>
          <a:p>
            <a:endParaRPr lang="nl-NL" dirty="0"/>
          </a:p>
        </p:txBody>
      </p:sp>
      <p:sp>
        <p:nvSpPr>
          <p:cNvPr id="5" name="Titel 4"/>
          <p:cNvSpPr>
            <a:spLocks noGrp="1"/>
          </p:cNvSpPr>
          <p:nvPr>
            <p:ph type="title"/>
          </p:nvPr>
        </p:nvSpPr>
        <p:spPr/>
        <p:txBody>
          <a:bodyPr/>
          <a:lstStyle/>
          <a:p>
            <a:r>
              <a:rPr lang="nl-NL"/>
              <a:t>Klik om de stijl te bewerken</a:t>
            </a:r>
            <a:endParaRPr lang="en-GB"/>
          </a:p>
        </p:txBody>
      </p:sp>
      <p:sp>
        <p:nvSpPr>
          <p:cNvPr id="6" name="Tijdelijke aanduiding voor dianummer 5"/>
          <p:cNvSpPr>
            <a:spLocks noGrp="1"/>
          </p:cNvSpPr>
          <p:nvPr>
            <p:ph type="sldNum" sz="quarter" idx="18"/>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41613773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 name="Tijdelijke aanduiding voor tabel 4"/>
          <p:cNvSpPr>
            <a:spLocks noGrp="1"/>
          </p:cNvSpPr>
          <p:nvPr>
            <p:ph type="tbl" sz="quarter" idx="10"/>
          </p:nvPr>
        </p:nvSpPr>
        <p:spPr>
          <a:xfrm>
            <a:off x="620713" y="1473200"/>
            <a:ext cx="8272462" cy="2989264"/>
          </a:xfrm>
        </p:spPr>
        <p:txBody>
          <a:bodyPr/>
          <a:lstStyle>
            <a:lvl1pPr>
              <a:defRPr>
                <a:solidFill>
                  <a:schemeClr val="bg2"/>
                </a:solidFill>
              </a:defRPr>
            </a:lvl1pPr>
          </a:lstStyle>
          <a:p>
            <a:endParaRPr lang="nl-NL" dirty="0"/>
          </a:p>
        </p:txBody>
      </p:sp>
      <p:sp>
        <p:nvSpPr>
          <p:cNvPr id="4" name="Titel 3"/>
          <p:cNvSpPr>
            <a:spLocks noGrp="1"/>
          </p:cNvSpPr>
          <p:nvPr>
            <p:ph type="title"/>
          </p:nvPr>
        </p:nvSpPr>
        <p:spPr/>
        <p:txBody>
          <a:bodyPr/>
          <a:lstStyle/>
          <a:p>
            <a:r>
              <a:rPr lang="nl-NL"/>
              <a:t>Klik om de stijl te bewerken</a:t>
            </a:r>
            <a:endParaRPr lang="en-GB"/>
          </a:p>
        </p:txBody>
      </p:sp>
      <p:sp>
        <p:nvSpPr>
          <p:cNvPr id="6" name="Tijdelijke aanduiding voor dianummer 5"/>
          <p:cNvSpPr>
            <a:spLocks noGrp="1"/>
          </p:cNvSpPr>
          <p:nvPr>
            <p:ph type="sldNum" sz="quarter" idx="11"/>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1369337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with circle image">
    <p:spTree>
      <p:nvGrpSpPr>
        <p:cNvPr id="1" name=""/>
        <p:cNvGrpSpPr/>
        <p:nvPr/>
      </p:nvGrpSpPr>
      <p:grpSpPr>
        <a:xfrm>
          <a:off x="0" y="0"/>
          <a:ext cx="0" cy="0"/>
          <a:chOff x="0" y="0"/>
          <a:chExt cx="0" cy="0"/>
        </a:xfrm>
      </p:grpSpPr>
      <p:sp>
        <p:nvSpPr>
          <p:cNvPr id="7" name="Tijdelijke aanduiding voor afbeelding 24"/>
          <p:cNvSpPr>
            <a:spLocks noGrp="1" noChangeAspect="1"/>
          </p:cNvSpPr>
          <p:nvPr>
            <p:ph type="pic" sz="quarter" idx="16"/>
          </p:nvPr>
        </p:nvSpPr>
        <p:spPr>
          <a:xfrm>
            <a:off x="4598375" y="168357"/>
            <a:ext cx="4294800" cy="4294105"/>
          </a:xfrm>
          <a:prstGeom prst="ellipse">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4" name="Titel 3"/>
          <p:cNvSpPr>
            <a:spLocks noGrp="1"/>
          </p:cNvSpPr>
          <p:nvPr>
            <p:ph type="title"/>
          </p:nvPr>
        </p:nvSpPr>
        <p:spPr>
          <a:xfrm>
            <a:off x="561600" y="169210"/>
            <a:ext cx="3816000" cy="972000"/>
          </a:xfrm>
        </p:spPr>
        <p:txBody>
          <a:bodyPr/>
          <a:lstStyle/>
          <a:p>
            <a:r>
              <a:rPr lang="nl-NL"/>
              <a:t>Klik om de stijl te bewerken</a:t>
            </a:r>
            <a:endParaRPr lang="en-GB"/>
          </a:p>
        </p:txBody>
      </p:sp>
      <p:sp>
        <p:nvSpPr>
          <p:cNvPr id="5" name="Tijdelijke aanduiding voor dianummer 4"/>
          <p:cNvSpPr>
            <a:spLocks noGrp="1"/>
          </p:cNvSpPr>
          <p:nvPr>
            <p:ph type="sldNum" sz="quarter" idx="18"/>
          </p:nvPr>
        </p:nvSpPr>
        <p:spPr/>
        <p:txBody>
          <a:bodyPr/>
          <a:lstStyle/>
          <a:p>
            <a:pPr algn="r"/>
            <a:fld id="{F25965E0-7062-474C-8671-DB3A3CE669B0}" type="slidenum">
              <a:rPr lang="nl-NL" smtClean="0"/>
              <a:pPr algn="r"/>
              <a:t>‹#›</a:t>
            </a:fld>
            <a:endParaRPr lang="nl-NL"/>
          </a:p>
        </p:txBody>
      </p:sp>
      <p:sp>
        <p:nvSpPr>
          <p:cNvPr id="6" name="Tijdelijke aanduiding voor afbeelding 24"/>
          <p:cNvSpPr>
            <a:spLocks noGrp="1"/>
          </p:cNvSpPr>
          <p:nvPr>
            <p:ph type="pic" sz="quarter" idx="19" hasCustomPrompt="1"/>
          </p:nvPr>
        </p:nvSpPr>
        <p:spPr>
          <a:xfrm>
            <a:off x="2293449"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9" name="Tijdelijke aanduiding voor afbeelding 24"/>
          <p:cNvSpPr>
            <a:spLocks noGrp="1"/>
          </p:cNvSpPr>
          <p:nvPr>
            <p:ph type="pic" sz="quarter" idx="24" hasCustomPrompt="1"/>
          </p:nvPr>
        </p:nvSpPr>
        <p:spPr>
          <a:xfrm>
            <a:off x="3643126"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0" name="Tijdelijke aanduiding voor afbeelding 24"/>
          <p:cNvSpPr>
            <a:spLocks noGrp="1"/>
          </p:cNvSpPr>
          <p:nvPr>
            <p:ph type="pic" sz="quarter" idx="25" hasCustomPrompt="1"/>
          </p:nvPr>
        </p:nvSpPr>
        <p:spPr>
          <a:xfrm>
            <a:off x="4992803"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1" name="Tijdelijke aanduiding voor afbeelding 24"/>
          <p:cNvSpPr>
            <a:spLocks noGrp="1"/>
          </p:cNvSpPr>
          <p:nvPr>
            <p:ph type="pic" sz="quarter" idx="26" hasCustomPrompt="1"/>
          </p:nvPr>
        </p:nvSpPr>
        <p:spPr>
          <a:xfrm>
            <a:off x="6342480"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2" name="Tijdelijke aanduiding voor tekst 4"/>
          <p:cNvSpPr>
            <a:spLocks noGrp="1"/>
          </p:cNvSpPr>
          <p:nvPr>
            <p:ph type="body" sz="quarter" idx="17"/>
          </p:nvPr>
        </p:nvSpPr>
        <p:spPr>
          <a:xfrm>
            <a:off x="504000" y="1368000"/>
            <a:ext cx="3874036" cy="3091979"/>
          </a:xfrm>
        </p:spPr>
        <p:txBody>
          <a:bodyPr lIns="90000"/>
          <a:lstStyle>
            <a:lvl1pPr marL="0" indent="0">
              <a:buNone/>
              <a:defRPr>
                <a:solidFill>
                  <a:schemeClr val="tx1"/>
                </a:solidFill>
              </a:defRPr>
            </a:lvl1pPr>
          </a:lstStyle>
          <a:p>
            <a:pPr lvl="0"/>
            <a:r>
              <a:rPr lang="en-GB"/>
              <a:t>Klik om de modelstijlen te bewerken</a:t>
            </a:r>
            <a:endParaRPr lang="en-GB" dirty="0"/>
          </a:p>
        </p:txBody>
      </p:sp>
    </p:spTree>
    <p:extLst>
      <p:ext uri="{BB962C8B-B14F-4D97-AF65-F5344CB8AC3E}">
        <p14:creationId xmlns:p14="http://schemas.microsoft.com/office/powerpoint/2010/main" val="320345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with bullets">
    <p:spTree>
      <p:nvGrpSpPr>
        <p:cNvPr id="1" name=""/>
        <p:cNvGrpSpPr/>
        <p:nvPr/>
      </p:nvGrpSpPr>
      <p:grpSpPr>
        <a:xfrm>
          <a:off x="0" y="0"/>
          <a:ext cx="0" cy="0"/>
          <a:chOff x="0" y="0"/>
          <a:chExt cx="0" cy="0"/>
        </a:xfrm>
      </p:grpSpPr>
      <p:sp>
        <p:nvSpPr>
          <p:cNvPr id="3" name="Tijdelijke aanduiding voor tekst 6"/>
          <p:cNvSpPr>
            <a:spLocks noGrp="1"/>
          </p:cNvSpPr>
          <p:nvPr>
            <p:ph type="body" sz="quarter" idx="10"/>
          </p:nvPr>
        </p:nvSpPr>
        <p:spPr>
          <a:xfrm>
            <a:off x="493200" y="1368000"/>
            <a:ext cx="83988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p>
          <a:p>
            <a:pPr lvl="3"/>
            <a:r>
              <a:rPr lang="en-GB"/>
              <a:t>Vierde niveau</a:t>
            </a:r>
          </a:p>
          <a:p>
            <a:pPr lvl="4"/>
            <a:r>
              <a:rPr lang="en-GB"/>
              <a:t>Vijfde niveau</a:t>
            </a:r>
            <a:endParaRPr lang="en-GB" dirty="0"/>
          </a:p>
        </p:txBody>
      </p:sp>
      <p:sp>
        <p:nvSpPr>
          <p:cNvPr id="5" name="Titel 4"/>
          <p:cNvSpPr>
            <a:spLocks noGrp="1"/>
          </p:cNvSpPr>
          <p:nvPr>
            <p:ph type="title"/>
          </p:nvPr>
        </p:nvSpPr>
        <p:spPr/>
        <p:txBody>
          <a:bodyPr/>
          <a:lstStyle/>
          <a:p>
            <a:r>
              <a:rPr lang="nl-NL"/>
              <a:t>Klik om de stijl te bewerken</a:t>
            </a:r>
            <a:endParaRPr lang="en-GB"/>
          </a:p>
        </p:txBody>
      </p:sp>
      <p:sp>
        <p:nvSpPr>
          <p:cNvPr id="6" name="Tijdelijke aanduiding voor dianummer 5"/>
          <p:cNvSpPr>
            <a:spLocks noGrp="1"/>
          </p:cNvSpPr>
          <p:nvPr>
            <p:ph type="sldNum" sz="quarter" idx="11"/>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24033010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with multiple logo's">
    <p:spTree>
      <p:nvGrpSpPr>
        <p:cNvPr id="1" name=""/>
        <p:cNvGrpSpPr/>
        <p:nvPr/>
      </p:nvGrpSpPr>
      <p:grpSpPr>
        <a:xfrm>
          <a:off x="0" y="0"/>
          <a:ext cx="0" cy="0"/>
          <a:chOff x="0" y="0"/>
          <a:chExt cx="0" cy="0"/>
        </a:xfrm>
      </p:grpSpPr>
      <p:sp>
        <p:nvSpPr>
          <p:cNvPr id="3" name="Titel 2"/>
          <p:cNvSpPr>
            <a:spLocks noGrp="1"/>
          </p:cNvSpPr>
          <p:nvPr>
            <p:ph type="title"/>
          </p:nvPr>
        </p:nvSpPr>
        <p:spPr>
          <a:xfrm>
            <a:off x="561600" y="169210"/>
            <a:ext cx="3816000" cy="972000"/>
          </a:xfrm>
        </p:spPr>
        <p:txBody>
          <a:bodyPr/>
          <a:lstStyle/>
          <a:p>
            <a:r>
              <a:rPr lang="nl-NL"/>
              <a:t>Klik om de stijl te bewerken</a:t>
            </a:r>
            <a:endParaRPr lang="en-GB"/>
          </a:p>
        </p:txBody>
      </p:sp>
      <p:sp>
        <p:nvSpPr>
          <p:cNvPr id="4" name="Tijdelijke aanduiding voor dianummer 3"/>
          <p:cNvSpPr>
            <a:spLocks noGrp="1"/>
          </p:cNvSpPr>
          <p:nvPr>
            <p:ph type="sldNum" sz="quarter" idx="27"/>
          </p:nvPr>
        </p:nvSpPr>
        <p:spPr/>
        <p:txBody>
          <a:bodyPr/>
          <a:lstStyle/>
          <a:p>
            <a:pPr algn="r"/>
            <a:fld id="{F25965E0-7062-474C-8671-DB3A3CE669B0}" type="slidenum">
              <a:rPr lang="nl-NL" smtClean="0"/>
              <a:pPr algn="r"/>
              <a:t>‹#›</a:t>
            </a:fld>
            <a:endParaRPr lang="nl-NL"/>
          </a:p>
        </p:txBody>
      </p:sp>
      <p:sp>
        <p:nvSpPr>
          <p:cNvPr id="10" name="Tijdelijke aanduiding voor afbeelding 24"/>
          <p:cNvSpPr>
            <a:spLocks noGrp="1" noChangeAspect="1"/>
          </p:cNvSpPr>
          <p:nvPr>
            <p:ph type="pic" sz="quarter" idx="16"/>
          </p:nvPr>
        </p:nvSpPr>
        <p:spPr>
          <a:xfrm>
            <a:off x="4598375" y="168357"/>
            <a:ext cx="4294800" cy="4294105"/>
          </a:xfrm>
          <a:prstGeom prst="ellipse">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11" name="Tijdelijke aanduiding voor tekst 4"/>
          <p:cNvSpPr>
            <a:spLocks noGrp="1"/>
          </p:cNvSpPr>
          <p:nvPr>
            <p:ph type="body" sz="quarter" idx="17"/>
          </p:nvPr>
        </p:nvSpPr>
        <p:spPr>
          <a:xfrm>
            <a:off x="504000" y="1368000"/>
            <a:ext cx="3874036" cy="3091979"/>
          </a:xfrm>
        </p:spPr>
        <p:txBody>
          <a:bodyPr lIns="90000"/>
          <a:lstStyle>
            <a:lvl1pPr marL="0" indent="0">
              <a:buNone/>
              <a:defRPr>
                <a:solidFill>
                  <a:schemeClr val="tx1"/>
                </a:solidFill>
              </a:defRPr>
            </a:lvl1pPr>
          </a:lstStyle>
          <a:p>
            <a:pPr lvl="0"/>
            <a:r>
              <a:rPr lang="en-GB"/>
              <a:t>Klik om de modelstijlen te bewerken</a:t>
            </a:r>
            <a:endParaRPr lang="en-GB" dirty="0"/>
          </a:p>
        </p:txBody>
      </p:sp>
    </p:spTree>
    <p:extLst>
      <p:ext uri="{BB962C8B-B14F-4D97-AF65-F5344CB8AC3E}">
        <p14:creationId xmlns:p14="http://schemas.microsoft.com/office/powerpoint/2010/main" val="3911264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561600" y="169210"/>
            <a:ext cx="8330400" cy="987200"/>
          </a:xfrm>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pPr>
              <a:defRPr/>
            </a:pPr>
            <a:fld id="{88281808-A151-408E-8667-49350E574A8A}" type="datetimeFigureOut">
              <a:rPr lang="es-ES_tradnl" smtClean="0"/>
              <a:pPr>
                <a:defRPr/>
              </a:pPr>
              <a:t>17/10/2023</a:t>
            </a:fld>
            <a:endParaRPr lang="es-ES_tradnl"/>
          </a:p>
        </p:txBody>
      </p:sp>
      <p:sp>
        <p:nvSpPr>
          <p:cNvPr id="5" name="Marcador de pie de página 4"/>
          <p:cNvSpPr>
            <a:spLocks noGrp="1"/>
          </p:cNvSpPr>
          <p:nvPr>
            <p:ph type="ftr" sz="quarter" idx="11"/>
          </p:nvPr>
        </p:nvSpPr>
        <p:spPr/>
        <p:txBody>
          <a:bodyPr/>
          <a:lstStyle/>
          <a:p>
            <a:pPr>
              <a:defRPr/>
            </a:pPr>
            <a:endParaRPr lang="es-ES_tradnl"/>
          </a:p>
        </p:txBody>
      </p:sp>
      <p:sp>
        <p:nvSpPr>
          <p:cNvPr id="6" name="Marcador de número de diapositiva 5"/>
          <p:cNvSpPr>
            <a:spLocks noGrp="1"/>
          </p:cNvSpPr>
          <p:nvPr>
            <p:ph type="sldNum" sz="quarter" idx="12"/>
          </p:nvPr>
        </p:nvSpPr>
        <p:spPr/>
        <p:txBody>
          <a:bodyPr/>
          <a:lstStyle/>
          <a:p>
            <a:fld id="{1BAE00D1-BDB5-483E-8B48-ADC8E85E650C}" type="slidenum">
              <a:rPr lang="es-ES_tradnl" altLang="es-ES" smtClean="0"/>
              <a:pPr/>
              <a:t>‹#›</a:t>
            </a:fld>
            <a:endParaRPr lang="es-ES_tradnl" altLang="es-ES"/>
          </a:p>
        </p:txBody>
      </p:sp>
    </p:spTree>
    <p:extLst>
      <p:ext uri="{BB962C8B-B14F-4D97-AF65-F5344CB8AC3E}">
        <p14:creationId xmlns:p14="http://schemas.microsoft.com/office/powerpoint/2010/main" val="417568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text box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Klik om de stijl te bewerken</a:t>
            </a:r>
          </a:p>
        </p:txBody>
      </p:sp>
      <p:sp>
        <p:nvSpPr>
          <p:cNvPr id="3" name="Tijdelijke aanduiding voor tekst 6"/>
          <p:cNvSpPr>
            <a:spLocks noGrp="1"/>
          </p:cNvSpPr>
          <p:nvPr>
            <p:ph type="body" sz="quarter" idx="10"/>
          </p:nvPr>
        </p:nvSpPr>
        <p:spPr>
          <a:xfrm>
            <a:off x="493200" y="1368000"/>
            <a:ext cx="41040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endParaRPr lang="en-GB" dirty="0"/>
          </a:p>
        </p:txBody>
      </p:sp>
      <p:sp>
        <p:nvSpPr>
          <p:cNvPr id="4" name="Tijdelijke aanduiding voor tekst 6"/>
          <p:cNvSpPr>
            <a:spLocks noGrp="1"/>
          </p:cNvSpPr>
          <p:nvPr>
            <p:ph type="body" sz="quarter" idx="11"/>
          </p:nvPr>
        </p:nvSpPr>
        <p:spPr>
          <a:xfrm>
            <a:off x="4785800" y="1368000"/>
            <a:ext cx="41040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endParaRPr lang="en-GB" dirty="0"/>
          </a:p>
        </p:txBody>
      </p:sp>
      <p:sp>
        <p:nvSpPr>
          <p:cNvPr id="6" name="Tijdelijke aanduiding voor dianummer 5"/>
          <p:cNvSpPr>
            <a:spLocks noGrp="1"/>
          </p:cNvSpPr>
          <p:nvPr>
            <p:ph type="sldNum" sz="quarter" idx="12"/>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1270493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box with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Klik om de stijl te bewerken</a:t>
            </a:r>
          </a:p>
        </p:txBody>
      </p:sp>
      <p:sp>
        <p:nvSpPr>
          <p:cNvPr id="6" name="Tijdelijke aanduiding voor dianummer 5"/>
          <p:cNvSpPr>
            <a:spLocks noGrp="1"/>
          </p:cNvSpPr>
          <p:nvPr>
            <p:ph type="sldNum" sz="quarter" idx="18"/>
          </p:nvPr>
        </p:nvSpPr>
        <p:spPr/>
        <p:txBody>
          <a:bodyPr/>
          <a:lstStyle/>
          <a:p>
            <a:pPr algn="r"/>
            <a:fld id="{F25965E0-7062-474C-8671-DB3A3CE669B0}" type="slidenum">
              <a:rPr lang="nl-NL" smtClean="0"/>
              <a:pPr algn="r"/>
              <a:t>‹#›</a:t>
            </a:fld>
            <a:endParaRPr lang="nl-NL"/>
          </a:p>
        </p:txBody>
      </p:sp>
      <p:sp>
        <p:nvSpPr>
          <p:cNvPr id="7" name="Tijdelijke aanduiding voor tekst 6"/>
          <p:cNvSpPr>
            <a:spLocks noGrp="1"/>
          </p:cNvSpPr>
          <p:nvPr>
            <p:ph type="body" sz="quarter" idx="10"/>
          </p:nvPr>
        </p:nvSpPr>
        <p:spPr>
          <a:xfrm>
            <a:off x="493200" y="1368000"/>
            <a:ext cx="41040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endParaRPr lang="en-GB" dirty="0"/>
          </a:p>
        </p:txBody>
      </p:sp>
      <p:sp>
        <p:nvSpPr>
          <p:cNvPr id="8" name="Tijdelijke aanduiding voor afbeelding 24"/>
          <p:cNvSpPr>
            <a:spLocks noGrp="1" noChangeAspect="1"/>
          </p:cNvSpPr>
          <p:nvPr>
            <p:ph type="pic" sz="quarter" idx="17"/>
          </p:nvPr>
        </p:nvSpPr>
        <p:spPr>
          <a:xfrm>
            <a:off x="4828401" y="1474788"/>
            <a:ext cx="4051491" cy="2986087"/>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Tree>
    <p:extLst>
      <p:ext uri="{BB962C8B-B14F-4D97-AF65-F5344CB8AC3E}">
        <p14:creationId xmlns:p14="http://schemas.microsoft.com/office/powerpoint/2010/main" val="3295017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with graph">
    <p:spTree>
      <p:nvGrpSpPr>
        <p:cNvPr id="1" name=""/>
        <p:cNvGrpSpPr/>
        <p:nvPr/>
      </p:nvGrpSpPr>
      <p:grpSpPr>
        <a:xfrm>
          <a:off x="0" y="0"/>
          <a:ext cx="0" cy="0"/>
          <a:chOff x="0" y="0"/>
          <a:chExt cx="0" cy="0"/>
        </a:xfrm>
      </p:grpSpPr>
      <p:sp>
        <p:nvSpPr>
          <p:cNvPr id="6" name="Tijdelijke aanduiding voor grafiek 5"/>
          <p:cNvSpPr>
            <a:spLocks noGrp="1"/>
          </p:cNvSpPr>
          <p:nvPr>
            <p:ph type="chart" sz="quarter" idx="17"/>
          </p:nvPr>
        </p:nvSpPr>
        <p:spPr>
          <a:xfrm>
            <a:off x="4791075" y="1364830"/>
            <a:ext cx="4102100" cy="3097633"/>
          </a:xfrm>
          <a:noFill/>
        </p:spPr>
        <p:txBody>
          <a:bodyPr/>
          <a:lstStyle>
            <a:lvl1pPr>
              <a:defRPr>
                <a:solidFill>
                  <a:schemeClr val="bg2"/>
                </a:solidFill>
              </a:defRPr>
            </a:lvl1pPr>
          </a:lstStyle>
          <a:p>
            <a:endParaRPr lang="nl-NL" dirty="0"/>
          </a:p>
        </p:txBody>
      </p:sp>
      <p:sp>
        <p:nvSpPr>
          <p:cNvPr id="5" name="Titel 4"/>
          <p:cNvSpPr>
            <a:spLocks noGrp="1"/>
          </p:cNvSpPr>
          <p:nvPr>
            <p:ph type="title"/>
          </p:nvPr>
        </p:nvSpPr>
        <p:spPr/>
        <p:txBody>
          <a:bodyPr/>
          <a:lstStyle/>
          <a:p>
            <a:r>
              <a:rPr lang="nl-NL"/>
              <a:t>Klik om de stijl te bewerken</a:t>
            </a:r>
            <a:endParaRPr lang="en-GB"/>
          </a:p>
        </p:txBody>
      </p:sp>
      <p:sp>
        <p:nvSpPr>
          <p:cNvPr id="7" name="Tijdelijke aanduiding voor dianummer 6"/>
          <p:cNvSpPr>
            <a:spLocks noGrp="1"/>
          </p:cNvSpPr>
          <p:nvPr>
            <p:ph type="sldNum" sz="quarter" idx="18"/>
          </p:nvPr>
        </p:nvSpPr>
        <p:spPr/>
        <p:txBody>
          <a:bodyPr/>
          <a:lstStyle/>
          <a:p>
            <a:pPr algn="r"/>
            <a:fld id="{F25965E0-7062-474C-8671-DB3A3CE669B0}" type="slidenum">
              <a:rPr lang="nl-NL" smtClean="0"/>
              <a:pPr algn="r"/>
              <a:t>‹#›</a:t>
            </a:fld>
            <a:endParaRPr lang="nl-NL"/>
          </a:p>
        </p:txBody>
      </p:sp>
      <p:sp>
        <p:nvSpPr>
          <p:cNvPr id="8" name="Tijdelijke aanduiding voor tekst 6"/>
          <p:cNvSpPr>
            <a:spLocks noGrp="1"/>
          </p:cNvSpPr>
          <p:nvPr>
            <p:ph type="body" sz="quarter" idx="10"/>
          </p:nvPr>
        </p:nvSpPr>
        <p:spPr>
          <a:xfrm>
            <a:off x="493200" y="1368000"/>
            <a:ext cx="41040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endParaRPr lang="en-GB" dirty="0"/>
          </a:p>
        </p:txBody>
      </p:sp>
    </p:spTree>
    <p:extLst>
      <p:ext uri="{BB962C8B-B14F-4D97-AF65-F5344CB8AC3E}">
        <p14:creationId xmlns:p14="http://schemas.microsoft.com/office/powerpoint/2010/main" val="895406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with tab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Klik om de stijl te bewerken</a:t>
            </a:r>
          </a:p>
        </p:txBody>
      </p:sp>
      <p:sp>
        <p:nvSpPr>
          <p:cNvPr id="5" name="Tijdelijke aanduiding voor tabel 4"/>
          <p:cNvSpPr>
            <a:spLocks noGrp="1"/>
          </p:cNvSpPr>
          <p:nvPr>
            <p:ph type="tbl" sz="quarter" idx="11"/>
          </p:nvPr>
        </p:nvSpPr>
        <p:spPr>
          <a:xfrm>
            <a:off x="4791075" y="1473200"/>
            <a:ext cx="4102100" cy="2989264"/>
          </a:xfrm>
        </p:spPr>
        <p:txBody>
          <a:bodyPr/>
          <a:lstStyle>
            <a:lvl1pPr>
              <a:defRPr>
                <a:solidFill>
                  <a:schemeClr val="bg2"/>
                </a:solidFill>
              </a:defRPr>
            </a:lvl1pPr>
          </a:lstStyle>
          <a:p>
            <a:endParaRPr lang="nl-NL" dirty="0"/>
          </a:p>
        </p:txBody>
      </p:sp>
      <p:sp>
        <p:nvSpPr>
          <p:cNvPr id="6" name="Tijdelijke aanduiding voor dianummer 5"/>
          <p:cNvSpPr>
            <a:spLocks noGrp="1"/>
          </p:cNvSpPr>
          <p:nvPr>
            <p:ph type="sldNum" sz="quarter" idx="12"/>
          </p:nvPr>
        </p:nvSpPr>
        <p:spPr/>
        <p:txBody>
          <a:bodyPr/>
          <a:lstStyle/>
          <a:p>
            <a:pPr algn="r"/>
            <a:fld id="{F25965E0-7062-474C-8671-DB3A3CE669B0}" type="slidenum">
              <a:rPr lang="nl-NL" smtClean="0"/>
              <a:pPr algn="r"/>
              <a:t>‹#›</a:t>
            </a:fld>
            <a:endParaRPr lang="nl-NL"/>
          </a:p>
        </p:txBody>
      </p:sp>
      <p:sp>
        <p:nvSpPr>
          <p:cNvPr id="7" name="Tijdelijke aanduiding voor tekst 6"/>
          <p:cNvSpPr>
            <a:spLocks noGrp="1"/>
          </p:cNvSpPr>
          <p:nvPr>
            <p:ph type="body" sz="quarter" idx="10"/>
          </p:nvPr>
        </p:nvSpPr>
        <p:spPr>
          <a:xfrm>
            <a:off x="493200" y="1368000"/>
            <a:ext cx="41040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endParaRPr lang="en-GB" dirty="0"/>
          </a:p>
        </p:txBody>
      </p:sp>
    </p:spTree>
    <p:extLst>
      <p:ext uri="{BB962C8B-B14F-4D97-AF65-F5344CB8AC3E}">
        <p14:creationId xmlns:p14="http://schemas.microsoft.com/office/powerpoint/2010/main" val="1628394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rganogram">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Klik om de stijl te bewerken</a:t>
            </a:r>
          </a:p>
        </p:txBody>
      </p:sp>
      <p:sp>
        <p:nvSpPr>
          <p:cNvPr id="4" name="Tijdelijke aanduiding voor dianummer 3"/>
          <p:cNvSpPr>
            <a:spLocks noGrp="1"/>
          </p:cNvSpPr>
          <p:nvPr>
            <p:ph type="sldNum" sz="quarter" idx="11"/>
          </p:nvPr>
        </p:nvSpPr>
        <p:spPr/>
        <p:txBody>
          <a:bodyPr/>
          <a:lstStyle/>
          <a:p>
            <a:pPr algn="r"/>
            <a:fld id="{F25965E0-7062-474C-8671-DB3A3CE669B0}" type="slidenum">
              <a:rPr lang="nl-NL" smtClean="0"/>
              <a:pPr algn="r"/>
              <a:t>‹#›</a:t>
            </a:fld>
            <a:endParaRPr lang="nl-NL"/>
          </a:p>
        </p:txBody>
      </p:sp>
      <p:sp>
        <p:nvSpPr>
          <p:cNvPr id="5" name="Tijdelijke aanduiding voor SmartArt 7"/>
          <p:cNvSpPr>
            <a:spLocks noGrp="1"/>
          </p:cNvSpPr>
          <p:nvPr>
            <p:ph type="dgm" sz="quarter" idx="10"/>
          </p:nvPr>
        </p:nvSpPr>
        <p:spPr>
          <a:xfrm>
            <a:off x="493200" y="1368000"/>
            <a:ext cx="8398800" cy="3092400"/>
          </a:xfrm>
        </p:spPr>
        <p:txBody>
          <a:bodyPr/>
          <a:lstStyle/>
          <a:p>
            <a:endParaRPr lang="nl-NL" dirty="0"/>
          </a:p>
        </p:txBody>
      </p:sp>
    </p:spTree>
    <p:extLst>
      <p:ext uri="{BB962C8B-B14F-4D97-AF65-F5344CB8AC3E}">
        <p14:creationId xmlns:p14="http://schemas.microsoft.com/office/powerpoint/2010/main" val="460759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Klik om de stijl te bewerken</a:t>
            </a:r>
            <a:endParaRPr lang="en-GB" dirty="0"/>
          </a:p>
        </p:txBody>
      </p:sp>
      <p:sp>
        <p:nvSpPr>
          <p:cNvPr id="4" name="Tijdelijke aanduiding voor dianummer 3"/>
          <p:cNvSpPr>
            <a:spLocks noGrp="1"/>
          </p:cNvSpPr>
          <p:nvPr>
            <p:ph type="sldNum" sz="quarter" idx="10"/>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32035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multiple logo's">
    <p:spTree>
      <p:nvGrpSpPr>
        <p:cNvPr id="1" name=""/>
        <p:cNvGrpSpPr/>
        <p:nvPr/>
      </p:nvGrpSpPr>
      <p:grpSpPr>
        <a:xfrm>
          <a:off x="0" y="0"/>
          <a:ext cx="0" cy="0"/>
          <a:chOff x="0" y="0"/>
          <a:chExt cx="0" cy="0"/>
        </a:xfrm>
      </p:grpSpPr>
      <p:sp>
        <p:nvSpPr>
          <p:cNvPr id="3" name="Tijdelijke aanduiding voor afbeelding 24"/>
          <p:cNvSpPr>
            <a:spLocks noGrp="1"/>
          </p:cNvSpPr>
          <p:nvPr>
            <p:ph type="pic" sz="quarter" idx="16" hasCustomPrompt="1"/>
          </p:nvPr>
        </p:nvSpPr>
        <p:spPr>
          <a:xfrm>
            <a:off x="2293449"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6" name="Tijdelijke aanduiding voor afbeelding 24"/>
          <p:cNvSpPr>
            <a:spLocks noGrp="1"/>
          </p:cNvSpPr>
          <p:nvPr>
            <p:ph type="pic" sz="quarter" idx="24" hasCustomPrompt="1"/>
          </p:nvPr>
        </p:nvSpPr>
        <p:spPr>
          <a:xfrm>
            <a:off x="3643126"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7" name="Tijdelijke aanduiding voor afbeelding 24"/>
          <p:cNvSpPr>
            <a:spLocks noGrp="1"/>
          </p:cNvSpPr>
          <p:nvPr>
            <p:ph type="pic" sz="quarter" idx="25" hasCustomPrompt="1"/>
          </p:nvPr>
        </p:nvSpPr>
        <p:spPr>
          <a:xfrm>
            <a:off x="4992803"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8" name="Tijdelijke aanduiding voor afbeelding 24"/>
          <p:cNvSpPr>
            <a:spLocks noGrp="1"/>
          </p:cNvSpPr>
          <p:nvPr>
            <p:ph type="pic" sz="quarter" idx="26" hasCustomPrompt="1"/>
          </p:nvPr>
        </p:nvSpPr>
        <p:spPr>
          <a:xfrm>
            <a:off x="6342480"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2" name="Tijdelijke aanduiding voor dianummer 1"/>
          <p:cNvSpPr>
            <a:spLocks noGrp="1"/>
          </p:cNvSpPr>
          <p:nvPr>
            <p:ph type="sldNum" sz="quarter" idx="27"/>
          </p:nvPr>
        </p:nvSpPr>
        <p:spPr/>
        <p:txBody>
          <a:bodyPr/>
          <a:lstStyle/>
          <a:p>
            <a:pPr algn="r"/>
            <a:fld id="{F25965E0-7062-474C-8671-DB3A3CE669B0}" type="slidenum">
              <a:rPr lang="nl-NL" smtClean="0"/>
              <a:pPr algn="r"/>
              <a:t>‹#›</a:t>
            </a:fld>
            <a:endParaRPr lang="nl-NL"/>
          </a:p>
        </p:txBody>
      </p:sp>
      <p:sp>
        <p:nvSpPr>
          <p:cNvPr id="4" name="Titel 3"/>
          <p:cNvSpPr>
            <a:spLocks noGrp="1"/>
          </p:cNvSpPr>
          <p:nvPr>
            <p:ph type="title"/>
          </p:nvPr>
        </p:nvSpPr>
        <p:spPr/>
        <p:txBody>
          <a:bodyPr/>
          <a:lstStyle/>
          <a:p>
            <a:r>
              <a:rPr lang="nl-NL"/>
              <a:t>Klik om de stijl te bewerken</a:t>
            </a:r>
            <a:endParaRPr lang="en-GB"/>
          </a:p>
        </p:txBody>
      </p:sp>
      <p:sp>
        <p:nvSpPr>
          <p:cNvPr id="23" name="Tijdelijke aanduiding voor afbeelding 24"/>
          <p:cNvSpPr>
            <a:spLocks noGrp="1" noChangeAspect="1"/>
          </p:cNvSpPr>
          <p:nvPr>
            <p:ph type="pic" sz="quarter" idx="13"/>
          </p:nvPr>
        </p:nvSpPr>
        <p:spPr bwMode="auto">
          <a:xfrm>
            <a:off x="467564"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24" name="Tijdelijke aanduiding voor afbeelding 24"/>
          <p:cNvSpPr>
            <a:spLocks noGrp="1" noChangeAspect="1"/>
          </p:cNvSpPr>
          <p:nvPr>
            <p:ph type="pic" sz="quarter" idx="19"/>
          </p:nvPr>
        </p:nvSpPr>
        <p:spPr bwMode="auto">
          <a:xfrm>
            <a:off x="6553175"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25" name="Tijdelijke aanduiding voor afbeelding 24"/>
          <p:cNvSpPr>
            <a:spLocks noGrp="1" noChangeAspect="1"/>
          </p:cNvSpPr>
          <p:nvPr>
            <p:ph type="pic" sz="quarter" idx="28"/>
          </p:nvPr>
        </p:nvSpPr>
        <p:spPr bwMode="auto">
          <a:xfrm>
            <a:off x="4959012"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26" name="Tijdelijke aanduiding voor afbeelding 24"/>
          <p:cNvSpPr>
            <a:spLocks noGrp="1" noChangeAspect="1"/>
          </p:cNvSpPr>
          <p:nvPr>
            <p:ph type="pic" sz="quarter" idx="15"/>
          </p:nvPr>
        </p:nvSpPr>
        <p:spPr bwMode="auto">
          <a:xfrm>
            <a:off x="3364849"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27" name="Tijdelijke aanduiding voor tekst 21"/>
          <p:cNvSpPr>
            <a:spLocks noGrp="1"/>
          </p:cNvSpPr>
          <p:nvPr>
            <p:ph type="body" sz="quarter" idx="20"/>
          </p:nvPr>
        </p:nvSpPr>
        <p:spPr>
          <a:xfrm>
            <a:off x="505856" y="1234871"/>
            <a:ext cx="8385731" cy="330620"/>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
        <p:nvSpPr>
          <p:cNvPr id="28" name="Tijdelijke aanduiding voor tekst 21"/>
          <p:cNvSpPr>
            <a:spLocks noGrp="1"/>
          </p:cNvSpPr>
          <p:nvPr>
            <p:ph type="body" sz="quarter" idx="21"/>
          </p:nvPr>
        </p:nvSpPr>
        <p:spPr>
          <a:xfrm>
            <a:off x="505856" y="1648186"/>
            <a:ext cx="8385731" cy="330620"/>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Tree>
    <p:extLst>
      <p:ext uri="{BB962C8B-B14F-4D97-AF65-F5344CB8AC3E}">
        <p14:creationId xmlns:p14="http://schemas.microsoft.com/office/powerpoint/2010/main" val="386451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a:blip r:embed="rId23"/>
          <a:stretch>
            <a:fillRect/>
          </a:stretch>
        </a:blip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561600" y="169210"/>
            <a:ext cx="8330400" cy="612000"/>
          </a:xfrm>
          <a:prstGeom prst="rect">
            <a:avLst/>
          </a:prstGeom>
          <a:noFill/>
          <a:ln w="0">
            <a:gradFill>
              <a:gsLst>
                <a:gs pos="0">
                  <a:schemeClr val="tx1"/>
                </a:gs>
                <a:gs pos="1000">
                  <a:schemeClr val="tx1">
                    <a:alpha val="0"/>
                  </a:schemeClr>
                </a:gs>
                <a:gs pos="99000">
                  <a:srgbClr val="005172">
                    <a:alpha val="0"/>
                  </a:srgbClr>
                </a:gs>
                <a:gs pos="100000">
                  <a:schemeClr val="tx1"/>
                </a:gs>
              </a:gsLst>
              <a:lin ang="5400000" scaled="0"/>
            </a:gradFill>
          </a:ln>
        </p:spPr>
        <p:txBody>
          <a:bodyPr vert="horz" wrap="square" lIns="18000" tIns="18000" rIns="91440" bIns="180000" numCol="1" anchor="t" anchorCtr="0" compatLnSpc="1">
            <a:prstTxWarp prst="textNoShape">
              <a:avLst/>
            </a:prstTxWarp>
            <a:spAutoFit/>
          </a:bodyPr>
          <a:lstStyle/>
          <a:p>
            <a:pPr lvl="0"/>
            <a:r>
              <a:rPr lang="en-GB" dirty="0" err="1"/>
              <a:t>Klik</a:t>
            </a:r>
            <a:r>
              <a:rPr lang="en-GB" dirty="0"/>
              <a:t> om de </a:t>
            </a:r>
            <a:r>
              <a:rPr lang="en-GB" dirty="0" err="1"/>
              <a:t>stijl</a:t>
            </a:r>
            <a:r>
              <a:rPr lang="en-GB" dirty="0"/>
              <a:t> </a:t>
            </a:r>
            <a:r>
              <a:rPr lang="en-GB" dirty="0" err="1"/>
              <a:t>te</a:t>
            </a:r>
            <a:r>
              <a:rPr lang="en-GB" dirty="0"/>
              <a:t> </a:t>
            </a:r>
            <a:r>
              <a:rPr lang="en-GB" dirty="0" err="1"/>
              <a:t>bewerken</a:t>
            </a:r>
            <a:endParaRPr lang="en-GB" dirty="0"/>
          </a:p>
        </p:txBody>
      </p:sp>
      <p:sp>
        <p:nvSpPr>
          <p:cNvPr id="1028" name="Tijdelijke aanduiding voor tekst 23"/>
          <p:cNvSpPr>
            <a:spLocks noGrp="1"/>
          </p:cNvSpPr>
          <p:nvPr>
            <p:ph type="body" idx="1"/>
          </p:nvPr>
        </p:nvSpPr>
        <p:spPr bwMode="auto">
          <a:xfrm>
            <a:off x="501567" y="1368000"/>
            <a:ext cx="8391607" cy="30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a:p>
            <a:pPr lvl="4"/>
            <a:endParaRPr lang="en-GB" dirty="0"/>
          </a:p>
        </p:txBody>
      </p:sp>
      <p:sp>
        <p:nvSpPr>
          <p:cNvPr id="4" name="Tijdelijke aanduiding voor dianummer 1"/>
          <p:cNvSpPr>
            <a:spLocks noGrp="1"/>
          </p:cNvSpPr>
          <p:nvPr>
            <p:ph type="sldNum" sz="quarter" idx="4"/>
          </p:nvPr>
        </p:nvSpPr>
        <p:spPr>
          <a:xfrm>
            <a:off x="8463600" y="4773600"/>
            <a:ext cx="468000" cy="123188"/>
          </a:xfrm>
          <a:prstGeom prst="rect">
            <a:avLst/>
          </a:prstGeom>
          <a:noFill/>
        </p:spPr>
        <p:txBody>
          <a:bodyPr wrap="square" tIns="0" rIns="36000" bIns="0" rtlCol="0">
            <a:noAutofit/>
          </a:bodyPr>
          <a:lstStyle>
            <a:lvl1pPr>
              <a:lnSpc>
                <a:spcPts val="900"/>
              </a:lnSpc>
              <a:defRPr lang="nl-NL" sz="800" smtClean="0">
                <a:latin typeface="Verdana" pitchFamily="34" charset="0"/>
              </a:defRPr>
            </a:lvl1pPr>
          </a:lstStyle>
          <a:p>
            <a:pPr algn="r"/>
            <a:fld id="{F25965E0-7062-474C-8671-DB3A3CE669B0}" type="slidenum">
              <a:rPr lang="nl-NL" smtClean="0"/>
              <a:pPr algn="r"/>
              <a:t>‹#›</a:t>
            </a:fld>
            <a:endParaRPr lang="nl-NL"/>
          </a:p>
        </p:txBody>
      </p:sp>
      <p:pic>
        <p:nvPicPr>
          <p:cNvPr id="3" name="Picture 2">
            <a:extLst>
              <a:ext uri="{FF2B5EF4-FFF2-40B4-BE49-F238E27FC236}">
                <a16:creationId xmlns:a16="http://schemas.microsoft.com/office/drawing/2014/main" id="{5DB6653A-CCD4-F6E5-AB30-E7E7036047A9}"/>
              </a:ext>
            </a:extLst>
          </p:cNvPr>
          <p:cNvPicPr>
            <a:picLocks/>
          </p:cNvPicPr>
          <p:nvPr userDrawn="1"/>
        </p:nvPicPr>
        <p:blipFill>
          <a:blip r:embed="rId24"/>
          <a:stretch>
            <a:fillRect/>
          </a:stretch>
        </p:blipFill>
        <p:spPr bwMode="hidden">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67" r:id="rId2"/>
    <p:sldLayoutId id="2147483669" r:id="rId3"/>
    <p:sldLayoutId id="2147483670" r:id="rId4"/>
    <p:sldLayoutId id="2147483671" r:id="rId5"/>
    <p:sldLayoutId id="2147483672" r:id="rId6"/>
    <p:sldLayoutId id="2147483673" r:id="rId7"/>
    <p:sldLayoutId id="2147483668" r:id="rId8"/>
    <p:sldLayoutId id="2147483664" r:id="rId9"/>
    <p:sldLayoutId id="2147483653" r:id="rId10"/>
    <p:sldLayoutId id="2147483655" r:id="rId11"/>
    <p:sldLayoutId id="2147483656" r:id="rId12"/>
    <p:sldLayoutId id="2147483657" r:id="rId13"/>
    <p:sldLayoutId id="2147483659" r:id="rId14"/>
    <p:sldLayoutId id="2147483660" r:id="rId15"/>
    <p:sldLayoutId id="2147483661" r:id="rId16"/>
    <p:sldLayoutId id="2147483663" r:id="rId17"/>
    <p:sldLayoutId id="2147483665" r:id="rId18"/>
    <p:sldLayoutId id="2147483654" r:id="rId19"/>
    <p:sldLayoutId id="2147483666" r:id="rId20"/>
    <p:sldLayoutId id="2147483675" r:id="rId21"/>
  </p:sldLayoutIdLst>
  <p:hf hdr="0" ftr="0" dt="0"/>
  <p:txStyles>
    <p:titleStyle>
      <a:lvl1pPr algn="l" rtl="0" fontAlgn="base">
        <a:lnSpc>
          <a:spcPts val="3200"/>
        </a:lnSpc>
        <a:spcBef>
          <a:spcPct val="0"/>
        </a:spcBef>
        <a:spcAft>
          <a:spcPct val="0"/>
        </a:spcAft>
        <a:defRPr sz="2600" kern="1200">
          <a:solidFill>
            <a:schemeClr val="bg2"/>
          </a:solidFill>
          <a:latin typeface="Verdana" pitchFamily="34" charset="0"/>
          <a:ea typeface="+mj-ea"/>
          <a:cs typeface="+mj-cs"/>
        </a:defRPr>
      </a:lvl1pPr>
      <a:lvl2pPr algn="l" rtl="0" fontAlgn="base">
        <a:lnSpc>
          <a:spcPts val="4000"/>
        </a:lnSpc>
        <a:spcBef>
          <a:spcPct val="0"/>
        </a:spcBef>
        <a:spcAft>
          <a:spcPct val="0"/>
        </a:spcAft>
        <a:defRPr sz="3200">
          <a:solidFill>
            <a:schemeClr val="bg1"/>
          </a:solidFill>
          <a:latin typeface="Verdana" pitchFamily="34" charset="0"/>
        </a:defRPr>
      </a:lvl2pPr>
      <a:lvl3pPr algn="l" rtl="0" fontAlgn="base">
        <a:lnSpc>
          <a:spcPts val="4000"/>
        </a:lnSpc>
        <a:spcBef>
          <a:spcPct val="0"/>
        </a:spcBef>
        <a:spcAft>
          <a:spcPct val="0"/>
        </a:spcAft>
        <a:defRPr sz="3200">
          <a:solidFill>
            <a:schemeClr val="bg1"/>
          </a:solidFill>
          <a:latin typeface="Verdana" pitchFamily="34" charset="0"/>
        </a:defRPr>
      </a:lvl3pPr>
      <a:lvl4pPr algn="l" rtl="0" fontAlgn="base">
        <a:lnSpc>
          <a:spcPts val="4000"/>
        </a:lnSpc>
        <a:spcBef>
          <a:spcPct val="0"/>
        </a:spcBef>
        <a:spcAft>
          <a:spcPct val="0"/>
        </a:spcAft>
        <a:defRPr sz="3200">
          <a:solidFill>
            <a:schemeClr val="bg1"/>
          </a:solidFill>
          <a:latin typeface="Verdana" pitchFamily="34" charset="0"/>
        </a:defRPr>
      </a:lvl4pPr>
      <a:lvl5pPr algn="l" rtl="0" fontAlgn="base">
        <a:lnSpc>
          <a:spcPts val="4000"/>
        </a:lnSpc>
        <a:spcBef>
          <a:spcPct val="0"/>
        </a:spcBef>
        <a:spcAft>
          <a:spcPct val="0"/>
        </a:spcAft>
        <a:defRPr sz="3200">
          <a:solidFill>
            <a:schemeClr val="bg1"/>
          </a:solidFill>
          <a:latin typeface="Verdana" pitchFamily="34" charset="0"/>
        </a:defRPr>
      </a:lvl5pPr>
      <a:lvl6pPr marL="457200" algn="l" rtl="0" fontAlgn="base">
        <a:lnSpc>
          <a:spcPts val="4000"/>
        </a:lnSpc>
        <a:spcBef>
          <a:spcPct val="0"/>
        </a:spcBef>
        <a:spcAft>
          <a:spcPct val="0"/>
        </a:spcAft>
        <a:defRPr sz="3200">
          <a:solidFill>
            <a:schemeClr val="bg1"/>
          </a:solidFill>
          <a:latin typeface="Verdana" pitchFamily="34" charset="0"/>
        </a:defRPr>
      </a:lvl6pPr>
      <a:lvl7pPr marL="914400" algn="l" rtl="0" fontAlgn="base">
        <a:lnSpc>
          <a:spcPts val="4000"/>
        </a:lnSpc>
        <a:spcBef>
          <a:spcPct val="0"/>
        </a:spcBef>
        <a:spcAft>
          <a:spcPct val="0"/>
        </a:spcAft>
        <a:defRPr sz="3200">
          <a:solidFill>
            <a:schemeClr val="bg1"/>
          </a:solidFill>
          <a:latin typeface="Verdana" pitchFamily="34" charset="0"/>
        </a:defRPr>
      </a:lvl7pPr>
      <a:lvl8pPr marL="1371600" algn="l" rtl="0" fontAlgn="base">
        <a:lnSpc>
          <a:spcPts val="4000"/>
        </a:lnSpc>
        <a:spcBef>
          <a:spcPct val="0"/>
        </a:spcBef>
        <a:spcAft>
          <a:spcPct val="0"/>
        </a:spcAft>
        <a:defRPr sz="3200">
          <a:solidFill>
            <a:schemeClr val="bg1"/>
          </a:solidFill>
          <a:latin typeface="Verdana" pitchFamily="34" charset="0"/>
        </a:defRPr>
      </a:lvl8pPr>
      <a:lvl9pPr marL="1828800" algn="l" rtl="0" fontAlgn="base">
        <a:lnSpc>
          <a:spcPts val="4000"/>
        </a:lnSpc>
        <a:spcBef>
          <a:spcPct val="0"/>
        </a:spcBef>
        <a:spcAft>
          <a:spcPct val="0"/>
        </a:spcAft>
        <a:defRPr sz="3200">
          <a:solidFill>
            <a:schemeClr val="bg1"/>
          </a:solidFill>
          <a:latin typeface="Verdana" pitchFamily="34" charset="0"/>
        </a:defRPr>
      </a:lvl9pPr>
    </p:titleStyle>
    <p:bodyStyle>
      <a:lvl1pPr marL="252413" indent="-252413" algn="l" rtl="0" fontAlgn="base">
        <a:lnSpc>
          <a:spcPts val="2400"/>
        </a:lnSpc>
        <a:spcBef>
          <a:spcPts val="1100"/>
        </a:spcBef>
        <a:spcAft>
          <a:spcPct val="0"/>
        </a:spcAft>
        <a:buClr>
          <a:schemeClr val="bg2"/>
        </a:buClr>
        <a:buSzPct val="140000"/>
        <a:buFont typeface="Wingdings" pitchFamily="2" charset="2"/>
        <a:buChar char="§"/>
        <a:defRPr sz="1800" kern="1200">
          <a:solidFill>
            <a:schemeClr val="bg2"/>
          </a:solidFill>
          <a:latin typeface="Verdana" pitchFamily="34" charset="0"/>
          <a:ea typeface="+mn-ea"/>
          <a:cs typeface="+mn-cs"/>
        </a:defRPr>
      </a:lvl1pPr>
      <a:lvl2pPr marL="982663" indent="-285750" algn="l" rtl="0" fontAlgn="base">
        <a:lnSpc>
          <a:spcPts val="2400"/>
        </a:lnSpc>
        <a:spcBef>
          <a:spcPts val="900"/>
        </a:spcBef>
        <a:spcAft>
          <a:spcPct val="0"/>
        </a:spcAft>
        <a:buClr>
          <a:schemeClr val="bg2"/>
        </a:buClr>
        <a:buSzPct val="115000"/>
        <a:buFont typeface="Verdana" pitchFamily="34" charset="0"/>
        <a:buChar char="●"/>
        <a:defRPr sz="1800" kern="1200">
          <a:solidFill>
            <a:schemeClr val="bg2"/>
          </a:solidFill>
          <a:latin typeface="Verdana" pitchFamily="34" charset="0"/>
          <a:ea typeface="+mn-ea"/>
          <a:cs typeface="+mn-cs"/>
        </a:defRPr>
      </a:lvl2pPr>
      <a:lvl3pPr marL="1879600" indent="-319088" algn="l" rtl="0" fontAlgn="base">
        <a:lnSpc>
          <a:spcPts val="2400"/>
        </a:lnSpc>
        <a:spcBef>
          <a:spcPts val="900"/>
        </a:spcBef>
        <a:spcAft>
          <a:spcPct val="0"/>
        </a:spcAft>
        <a:buSzPct val="115000"/>
        <a:buFont typeface="Verdana" pitchFamily="34" charset="0"/>
        <a:buChar char="●"/>
        <a:defRPr sz="1800" kern="1200">
          <a:solidFill>
            <a:schemeClr val="bg2"/>
          </a:solidFill>
          <a:latin typeface="Verdana" pitchFamily="34" charset="0"/>
          <a:ea typeface="+mn-ea"/>
          <a:cs typeface="+mn-cs"/>
        </a:defRPr>
      </a:lvl3pPr>
      <a:lvl4pPr marL="2692400" indent="-360363" algn="l" rtl="0" fontAlgn="base">
        <a:lnSpc>
          <a:spcPts val="2400"/>
        </a:lnSpc>
        <a:spcBef>
          <a:spcPts val="900"/>
        </a:spcBef>
        <a:spcAft>
          <a:spcPct val="0"/>
        </a:spcAft>
        <a:buSzPct val="115000"/>
        <a:buFont typeface="Verdana" pitchFamily="34" charset="0"/>
        <a:buChar char="●"/>
        <a:defRPr sz="1800" kern="1200" baseline="0">
          <a:solidFill>
            <a:schemeClr val="bg2"/>
          </a:solidFill>
          <a:latin typeface="Verdana" pitchFamily="34" charset="0"/>
          <a:ea typeface="+mn-ea"/>
          <a:cs typeface="+mn-cs"/>
        </a:defRPr>
      </a:lvl4pPr>
      <a:lvl5pPr marL="3405188" indent="-352425" algn="l" rtl="0" fontAlgn="base">
        <a:lnSpc>
          <a:spcPts val="2400"/>
        </a:lnSpc>
        <a:spcBef>
          <a:spcPts val="900"/>
        </a:spcBef>
        <a:spcAft>
          <a:spcPct val="0"/>
        </a:spcAft>
        <a:buSzPct val="115000"/>
        <a:buFont typeface="Verdana" pitchFamily="34" charset="0"/>
        <a:buChar char="●"/>
        <a:defRPr sz="1800" kern="1200">
          <a:solidFill>
            <a:schemeClr val="bg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1.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1.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21.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1.xml"/><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1.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1.xml"/><Relationship Id="rId5" Type="http://schemas.openxmlformats.org/officeDocument/2006/relationships/image" Target="../media/image45.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21.xml"/><Relationship Id="rId5" Type="http://schemas.openxmlformats.org/officeDocument/2006/relationships/image" Target="../media/image7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2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1.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561600" y="169210"/>
            <a:ext cx="8330400" cy="576832"/>
          </a:xfrm>
        </p:spPr>
        <p:txBody>
          <a:bodyPr/>
          <a:lstStyle/>
          <a:p>
            <a:r>
              <a:rPr lang="en-GB" dirty="0"/>
              <a:t>Hands on data: Chemometrics </a:t>
            </a:r>
          </a:p>
        </p:txBody>
      </p:sp>
      <p:pic>
        <p:nvPicPr>
          <p:cNvPr id="9" name="Picture Placeholder 8" descr="A beaker with blue liquid and red arrows&#10;&#10;Description automatically generated">
            <a:extLst>
              <a:ext uri="{FF2B5EF4-FFF2-40B4-BE49-F238E27FC236}">
                <a16:creationId xmlns:a16="http://schemas.microsoft.com/office/drawing/2014/main" id="{ABBE1B58-42DD-BC22-B7F8-726664906EC5}"/>
              </a:ext>
            </a:extLst>
          </p:cNvPr>
          <p:cNvPicPr>
            <a:picLocks noGrp="1" noChangeAspect="1"/>
          </p:cNvPicPr>
          <p:nvPr>
            <p:ph type="pic" sz="quarter" idx="13"/>
          </p:nvPr>
        </p:nvPicPr>
        <p:blipFill>
          <a:blip r:embed="rId2"/>
          <a:srcRect/>
          <a:stretch>
            <a:fillRect/>
          </a:stretch>
        </p:blipFill>
        <p:spPr>
          <a:xfrm>
            <a:off x="505856" y="2241525"/>
            <a:ext cx="2340000" cy="2340000"/>
          </a:xfrm>
        </p:spPr>
      </p:pic>
      <p:pic>
        <p:nvPicPr>
          <p:cNvPr id="16" name="Tijdelijke aanduiding voor afbeelding 15"/>
          <p:cNvPicPr>
            <a:picLocks noGrp="1" noChangeAspect="1"/>
          </p:cNvPicPr>
          <p:nvPr>
            <p:ph type="pic" sz="quarter" idx="19"/>
          </p:nvPr>
        </p:nvPicPr>
        <p:blipFill>
          <a:blip r:embed="rId3" cstate="print">
            <a:extLst>
              <a:ext uri="{28A0092B-C50C-407E-A947-70E740481C1C}">
                <a14:useLocalDpi xmlns:a14="http://schemas.microsoft.com/office/drawing/2010/main" val="0"/>
              </a:ext>
            </a:extLst>
          </a:blip>
          <a:srcRect/>
          <a:stretch>
            <a:fillRect/>
          </a:stretch>
        </p:blipFill>
        <p:spPr/>
      </p:pic>
      <p:pic>
        <p:nvPicPr>
          <p:cNvPr id="14" name="Tijdelijke aanduiding voor afbeelding 13"/>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a:stretch>
            <a:fillRect/>
          </a:stretch>
        </p:blipFill>
        <p:spPr/>
      </p:pic>
      <p:pic>
        <p:nvPicPr>
          <p:cNvPr id="13" name="Tijdelijke aanduiding voor afbeelding 12"/>
          <p:cNvPicPr>
            <a:picLocks noGrp="1" noChangeAspect="1"/>
          </p:cNvPicPr>
          <p:nvPr>
            <p:ph type="pic" sz="quarter" idx="15"/>
          </p:nvPr>
        </p:nvPicPr>
        <p:blipFill>
          <a:blip r:embed="rId5" cstate="print">
            <a:extLst>
              <a:ext uri="{28A0092B-C50C-407E-A947-70E740481C1C}">
                <a14:useLocalDpi xmlns:a14="http://schemas.microsoft.com/office/drawing/2010/main" val="0"/>
              </a:ext>
            </a:extLst>
          </a:blip>
          <a:srcRect/>
          <a:stretch>
            <a:fillRect/>
          </a:stretch>
        </p:blipFill>
        <p:spPr/>
      </p:pic>
      <p:sp>
        <p:nvSpPr>
          <p:cNvPr id="4" name="Tijdelijke aanduiding voor tekst 3"/>
          <p:cNvSpPr>
            <a:spLocks noGrp="1"/>
          </p:cNvSpPr>
          <p:nvPr>
            <p:ph type="body" sz="quarter" idx="20"/>
          </p:nvPr>
        </p:nvSpPr>
        <p:spPr/>
        <p:txBody>
          <a:bodyPr/>
          <a:lstStyle/>
          <a:p>
            <a:r>
              <a:rPr lang="en-GB" dirty="0"/>
              <a:t>Mathematical modelling </a:t>
            </a:r>
          </a:p>
        </p:txBody>
      </p:sp>
      <p:sp>
        <p:nvSpPr>
          <p:cNvPr id="5" name="Tijdelijke aanduiding voor tekst 4"/>
          <p:cNvSpPr>
            <a:spLocks noGrp="1"/>
          </p:cNvSpPr>
          <p:nvPr>
            <p:ph type="body" sz="quarter" idx="21"/>
          </p:nvPr>
        </p:nvSpPr>
        <p:spPr/>
        <p:txBody>
          <a:bodyPr/>
          <a:lstStyle/>
          <a:p>
            <a:r>
              <a:rPr lang="en-GB" dirty="0"/>
              <a:t>27</a:t>
            </a:r>
            <a:r>
              <a:rPr lang="en-GB" baseline="30000" dirty="0"/>
              <a:t>th</a:t>
            </a:r>
            <a:r>
              <a:rPr lang="en-GB" dirty="0"/>
              <a:t> October, Mercedes Bertotto</a:t>
            </a:r>
          </a:p>
        </p:txBody>
      </p:sp>
    </p:spTree>
    <p:extLst>
      <p:ext uri="{BB962C8B-B14F-4D97-AF65-F5344CB8AC3E}">
        <p14:creationId xmlns:p14="http://schemas.microsoft.com/office/powerpoint/2010/main" val="1983885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6710D3-43A5-D392-5CB6-C1D4E116B6DC}"/>
              </a:ext>
            </a:extLst>
          </p:cNvPr>
          <p:cNvSpPr>
            <a:spLocks noGrp="1"/>
          </p:cNvSpPr>
          <p:nvPr>
            <p:ph type="title"/>
          </p:nvPr>
        </p:nvSpPr>
        <p:spPr>
          <a:xfrm>
            <a:off x="477888" y="2204072"/>
            <a:ext cx="8330400" cy="2218307"/>
          </a:xfrm>
        </p:spPr>
        <p:txBody>
          <a:bodyPr/>
          <a:lstStyle/>
          <a:p>
            <a:r>
              <a:rPr lang="en-US" dirty="0"/>
              <a:t>Part 3: Exploratory analysis and Outlier Detection</a:t>
            </a:r>
            <a:br>
              <a:rPr lang="en-US" sz="2000" dirty="0"/>
            </a:br>
            <a:br>
              <a:rPr lang="en-US" dirty="0"/>
            </a:br>
            <a:br>
              <a:rPr lang="en-US" dirty="0"/>
            </a:br>
            <a:endParaRPr lang="nl-NL" dirty="0"/>
          </a:p>
        </p:txBody>
      </p:sp>
      <p:sp>
        <p:nvSpPr>
          <p:cNvPr id="4" name="Slide Number Placeholder 3">
            <a:extLst>
              <a:ext uri="{FF2B5EF4-FFF2-40B4-BE49-F238E27FC236}">
                <a16:creationId xmlns:a16="http://schemas.microsoft.com/office/drawing/2014/main" id="{0ACD842B-F47E-0085-19E4-CAB91DA3A64D}"/>
              </a:ext>
            </a:extLst>
          </p:cNvPr>
          <p:cNvSpPr>
            <a:spLocks noGrp="1"/>
          </p:cNvSpPr>
          <p:nvPr>
            <p:ph type="sldNum" sz="quarter" idx="11"/>
          </p:nvPr>
        </p:nvSpPr>
        <p:spPr/>
        <p:txBody>
          <a:bodyPr/>
          <a:lstStyle/>
          <a:p>
            <a:pPr algn="r"/>
            <a:fld id="{F25965E0-7062-474C-8671-DB3A3CE669B0}" type="slidenum">
              <a:rPr lang="nl-NL" smtClean="0"/>
              <a:pPr algn="r"/>
              <a:t>10</a:t>
            </a:fld>
            <a:endParaRPr lang="nl-NL"/>
          </a:p>
        </p:txBody>
      </p:sp>
    </p:spTree>
    <p:extLst>
      <p:ext uri="{BB962C8B-B14F-4D97-AF65-F5344CB8AC3E}">
        <p14:creationId xmlns:p14="http://schemas.microsoft.com/office/powerpoint/2010/main" val="212926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
          <p:cNvSpPr txBox="1">
            <a:spLocks noGrp="1"/>
          </p:cNvSpPr>
          <p:nvPr>
            <p:ph type="title"/>
          </p:nvPr>
        </p:nvSpPr>
        <p:spPr>
          <a:xfrm>
            <a:off x="457200" y="211795"/>
            <a:ext cx="7772400" cy="1092200"/>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ctr">
              <a:spcBef>
                <a:spcPts val="0"/>
              </a:spcBef>
              <a:spcAft>
                <a:spcPts val="0"/>
              </a:spcAft>
              <a:buClr>
                <a:schemeClr val="lt1"/>
              </a:buClr>
              <a:buSzPts val="2800"/>
            </a:pPr>
            <a:r>
              <a:rPr lang="nl-NL" b="1" dirty="0" err="1"/>
              <a:t>Reducing</a:t>
            </a:r>
            <a:r>
              <a:rPr lang="nl-NL" b="1" dirty="0"/>
              <a:t> </a:t>
            </a:r>
            <a:r>
              <a:rPr lang="nl-NL" b="1" dirty="0" err="1"/>
              <a:t>dimensionality</a:t>
            </a:r>
            <a:endParaRPr b="1" dirty="0"/>
          </a:p>
        </p:txBody>
      </p:sp>
      <p:sp>
        <p:nvSpPr>
          <p:cNvPr id="432" name="Google Shape;432;p2"/>
          <p:cNvSpPr txBox="1">
            <a:spLocks noGrp="1"/>
          </p:cNvSpPr>
          <p:nvPr>
            <p:ph type="body" idx="1"/>
          </p:nvPr>
        </p:nvSpPr>
        <p:spPr>
          <a:xfrm>
            <a:off x="685800" y="823059"/>
            <a:ext cx="7772400" cy="2736850"/>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marL="214313" indent="-214313">
              <a:spcBef>
                <a:spcPts val="0"/>
              </a:spcBef>
              <a:spcAft>
                <a:spcPts val="0"/>
              </a:spcAft>
              <a:buSzPts val="2400"/>
              <a:buFont typeface="Noto Sans Symbols"/>
              <a:buChar char="❑"/>
            </a:pPr>
            <a:endParaRPr lang="en-US" dirty="0"/>
          </a:p>
          <a:p>
            <a:pPr marL="214313" indent="-214313">
              <a:spcBef>
                <a:spcPts val="0"/>
              </a:spcBef>
              <a:spcAft>
                <a:spcPts val="0"/>
              </a:spcAft>
              <a:buSzPts val="2400"/>
              <a:buFont typeface="Noto Sans Symbols"/>
              <a:buChar char="❑"/>
            </a:pPr>
            <a:r>
              <a:rPr lang="en-US" dirty="0"/>
              <a:t>Identifying and Removing Irrelevant Variables to:</a:t>
            </a:r>
          </a:p>
          <a:p>
            <a:pPr marL="214313" indent="-214313">
              <a:spcBef>
                <a:spcPts val="0"/>
              </a:spcBef>
              <a:spcAft>
                <a:spcPts val="0"/>
              </a:spcAft>
              <a:buSzPts val="2400"/>
              <a:buFont typeface="Noto Sans Symbols"/>
              <a:buChar char="❑"/>
            </a:pPr>
            <a:endParaRPr lang="en-US" dirty="0"/>
          </a:p>
          <a:p>
            <a:pPr marL="214313" indent="-214313">
              <a:spcBef>
                <a:spcPts val="0"/>
              </a:spcBef>
              <a:spcAft>
                <a:spcPts val="0"/>
              </a:spcAft>
              <a:buSzPts val="2400"/>
              <a:buFont typeface="Noto Sans Symbols"/>
              <a:buChar char="❑"/>
            </a:pPr>
            <a:r>
              <a:rPr lang="en-US" dirty="0"/>
              <a:t>Enhance Computational Performance.</a:t>
            </a:r>
          </a:p>
          <a:p>
            <a:pPr marL="214313" indent="-214313">
              <a:spcBef>
                <a:spcPts val="0"/>
              </a:spcBef>
              <a:spcAft>
                <a:spcPts val="0"/>
              </a:spcAft>
              <a:buSzPts val="2400"/>
              <a:buFont typeface="Noto Sans Symbols"/>
              <a:buChar char="❑"/>
            </a:pPr>
            <a:r>
              <a:rPr lang="en-US" dirty="0"/>
              <a:t>Improve Model Interpretability and Result Comprehension.</a:t>
            </a:r>
          </a:p>
          <a:p>
            <a:pPr marL="214313" indent="-214313">
              <a:spcBef>
                <a:spcPts val="0"/>
              </a:spcBef>
              <a:spcAft>
                <a:spcPts val="0"/>
              </a:spcAft>
              <a:buSzPts val="2400"/>
              <a:buFont typeface="Noto Sans Symbols"/>
              <a:buChar char="❑"/>
            </a:pPr>
            <a:r>
              <a:rPr lang="en-US" dirty="0"/>
              <a:t>Avoid overfitting and </a:t>
            </a:r>
            <a:r>
              <a:rPr lang="en-US" dirty="0" err="1"/>
              <a:t>colinearity</a:t>
            </a:r>
            <a:r>
              <a:rPr lang="en-US" dirty="0"/>
              <a:t>.</a:t>
            </a:r>
            <a:endParaRPr dirty="0"/>
          </a:p>
        </p:txBody>
      </p:sp>
      <p:sp>
        <p:nvSpPr>
          <p:cNvPr id="2" name="Rectangle 1">
            <a:extLst>
              <a:ext uri="{FF2B5EF4-FFF2-40B4-BE49-F238E27FC236}">
                <a16:creationId xmlns:a16="http://schemas.microsoft.com/office/drawing/2014/main" id="{1F8989E0-948C-1958-1412-114958C6EE43}"/>
              </a:ext>
            </a:extLst>
          </p:cNvPr>
          <p:cNvSpPr/>
          <p:nvPr/>
        </p:nvSpPr>
        <p:spPr>
          <a:xfrm>
            <a:off x="872197" y="3616698"/>
            <a:ext cx="6738424" cy="549757"/>
          </a:xfrm>
          <a:prstGeom prst="rect">
            <a:avLst/>
          </a:prstGeom>
          <a:ln/>
          <a:effectLst>
            <a:glow rad="1397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US" sz="1400" dirty="0">
                <a:solidFill>
                  <a:schemeClr val="tx1"/>
                </a:solidFill>
              </a:rPr>
              <a:t>One way to solve the problem: Transforming the initial set of variables into a lower-dimensional set while retaining most of the information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8"/>
          <p:cNvSpPr txBox="1">
            <a:spLocks noGrp="1"/>
          </p:cNvSpPr>
          <p:nvPr>
            <p:ph type="body" idx="1"/>
          </p:nvPr>
        </p:nvSpPr>
        <p:spPr>
          <a:xfrm>
            <a:off x="703383" y="833508"/>
            <a:ext cx="7957625" cy="3167232"/>
          </a:xfrm>
          <a:prstGeom prst="rect">
            <a:avLst/>
          </a:prstGeom>
          <a:noFill/>
          <a:ln>
            <a:noFill/>
          </a:ln>
        </p:spPr>
        <p:txBody>
          <a:bodyPr spcFirstLastPara="1" vert="horz" wrap="square" lIns="68569" tIns="34275" rIns="68569" bIns="34275" numCol="1" anchor="t" anchorCtr="0" compatLnSpc="1">
            <a:prstTxWarp prst="textNoShape">
              <a:avLst/>
            </a:prstTxWarp>
            <a:normAutofit fontScale="25000" lnSpcReduction="20000"/>
          </a:bodyPr>
          <a:lstStyle/>
          <a:p>
            <a:pPr marL="0" indent="0" algn="l">
              <a:buNone/>
            </a:pPr>
            <a:r>
              <a:rPr lang="en-US" sz="7200" b="0" i="0" u="sng" dirty="0">
                <a:solidFill>
                  <a:srgbClr val="374151"/>
                </a:solidFill>
                <a:effectLst/>
                <a:latin typeface="Söhne"/>
              </a:rPr>
              <a:t>Objectives:</a:t>
            </a:r>
          </a:p>
          <a:p>
            <a:pPr algn="l">
              <a:buFont typeface="Wingdings" panose="05000000000000000000" pitchFamily="2" charset="2"/>
              <a:buChar char="v"/>
            </a:pPr>
            <a:r>
              <a:rPr lang="en-US" sz="6400" b="0" i="0" dirty="0">
                <a:solidFill>
                  <a:srgbClr val="374151"/>
                </a:solidFill>
                <a:effectLst/>
                <a:latin typeface="+mn-lt"/>
              </a:rPr>
              <a:t> Exploration/ Description</a:t>
            </a:r>
          </a:p>
          <a:p>
            <a:pPr algn="l">
              <a:buFont typeface="Wingdings" panose="05000000000000000000" pitchFamily="2" charset="2"/>
              <a:buChar char="v"/>
            </a:pPr>
            <a:r>
              <a:rPr lang="en-US" sz="6400" b="0" i="0" dirty="0">
                <a:solidFill>
                  <a:srgbClr val="374151"/>
                </a:solidFill>
                <a:effectLst/>
                <a:latin typeface="+mn-lt"/>
              </a:rPr>
              <a:t> Dimensionality Reduction</a:t>
            </a:r>
          </a:p>
          <a:p>
            <a:pPr algn="l">
              <a:buFont typeface="Wingdings" panose="05000000000000000000" pitchFamily="2" charset="2"/>
              <a:buChar char="v"/>
            </a:pPr>
            <a:r>
              <a:rPr lang="en-US" sz="6400" b="0" i="0" dirty="0">
                <a:solidFill>
                  <a:srgbClr val="374151"/>
                </a:solidFill>
                <a:effectLst/>
                <a:latin typeface="+mn-lt"/>
              </a:rPr>
              <a:t> Preparation and Cleaning (Outlier Identification, Noise)</a:t>
            </a:r>
          </a:p>
          <a:p>
            <a:pPr algn="l">
              <a:buFont typeface="Wingdings" panose="05000000000000000000" pitchFamily="2" charset="2"/>
              <a:buChar char="v"/>
            </a:pPr>
            <a:r>
              <a:rPr lang="en-US" sz="6400" b="0" i="0" dirty="0">
                <a:solidFill>
                  <a:srgbClr val="374151"/>
                </a:solidFill>
                <a:effectLst/>
                <a:latin typeface="+mn-lt"/>
              </a:rPr>
              <a:t> Discrimination of Individual Groups</a:t>
            </a:r>
          </a:p>
          <a:p>
            <a:pPr algn="l">
              <a:buFont typeface="Wingdings" panose="05000000000000000000" pitchFamily="2" charset="2"/>
              <a:buChar char="v"/>
            </a:pPr>
            <a:r>
              <a:rPr lang="en-US" sz="6400" b="0" i="0" dirty="0">
                <a:solidFill>
                  <a:srgbClr val="374151"/>
                </a:solidFill>
                <a:effectLst/>
                <a:latin typeface="+mn-lt"/>
              </a:rPr>
              <a:t> Determination of Relationships Among Individuals</a:t>
            </a:r>
          </a:p>
          <a:p>
            <a:pPr algn="l">
              <a:buFont typeface="Wingdings" panose="05000000000000000000" pitchFamily="2" charset="2"/>
              <a:buChar char="v"/>
            </a:pPr>
            <a:r>
              <a:rPr lang="en-US" sz="6400" b="0" i="0" dirty="0">
                <a:solidFill>
                  <a:srgbClr val="374151"/>
                </a:solidFill>
                <a:effectLst/>
                <a:latin typeface="+mn-lt"/>
              </a:rPr>
              <a:t> Quantification of Variable Correlations (Individual-Variable Duality)</a:t>
            </a:r>
          </a:p>
          <a:p>
            <a:pPr algn="l">
              <a:buFont typeface="Wingdings" panose="05000000000000000000" pitchFamily="2" charset="2"/>
              <a:buChar char="v"/>
            </a:pPr>
            <a:r>
              <a:rPr lang="en-US" sz="6400" b="0" i="0" dirty="0">
                <a:solidFill>
                  <a:srgbClr val="374151"/>
                </a:solidFill>
                <a:effectLst/>
                <a:latin typeface="+mn-lt"/>
              </a:rPr>
              <a:t> Preliminary Stage for Further Chemometric Treatment</a:t>
            </a:r>
          </a:p>
          <a:p>
            <a:pPr marL="257175" indent="-257175">
              <a:spcBef>
                <a:spcPts val="750"/>
              </a:spcBef>
              <a:spcAft>
                <a:spcPts val="0"/>
              </a:spcAft>
              <a:buSzPct val="79999"/>
              <a:buNone/>
            </a:pPr>
            <a:endParaRPr sz="7200" b="1" dirty="0">
              <a:solidFill>
                <a:srgbClr val="FF0000"/>
              </a:solidFill>
              <a:latin typeface="Arial"/>
              <a:ea typeface="Arial"/>
              <a:cs typeface="Arial"/>
              <a:sym typeface="Arial"/>
            </a:endParaRPr>
          </a:p>
          <a:p>
            <a:pPr marL="257175" indent="-186690">
              <a:spcBef>
                <a:spcPts val="750"/>
              </a:spcBef>
              <a:spcAft>
                <a:spcPts val="0"/>
              </a:spcAft>
              <a:buSzPct val="80000"/>
              <a:buNone/>
            </a:pPr>
            <a:endParaRPr dirty="0"/>
          </a:p>
        </p:txBody>
      </p:sp>
      <p:sp>
        <p:nvSpPr>
          <p:cNvPr id="469" name="Google Shape;469;p8"/>
          <p:cNvSpPr txBox="1"/>
          <p:nvPr/>
        </p:nvSpPr>
        <p:spPr>
          <a:xfrm>
            <a:off x="1045229" y="341721"/>
            <a:ext cx="7053542" cy="1050398"/>
          </a:xfrm>
          <a:prstGeom prst="rect">
            <a:avLst/>
          </a:prstGeom>
          <a:noFill/>
          <a:ln>
            <a:noFill/>
          </a:ln>
        </p:spPr>
        <p:txBody>
          <a:bodyPr spcFirstLastPara="1" wrap="square" lIns="68569" tIns="34275" rIns="68569" bIns="34275" anchor="t" anchorCtr="0">
            <a:normAutofit/>
          </a:bodyPr>
          <a:lstStyle/>
          <a:p>
            <a:pPr algn="ctr">
              <a:spcBef>
                <a:spcPts val="0"/>
              </a:spcBef>
              <a:spcAft>
                <a:spcPts val="0"/>
              </a:spcAft>
              <a:buClr>
                <a:schemeClr val="lt2"/>
              </a:buClr>
              <a:buSzPts val="2800"/>
            </a:pPr>
            <a:r>
              <a:rPr lang="es-ES" sz="2100" b="1" dirty="0">
                <a:solidFill>
                  <a:srgbClr val="C00000"/>
                </a:solidFill>
                <a:latin typeface="Century Gothic"/>
                <a:ea typeface="Century Gothic"/>
                <a:cs typeface="Century Gothic"/>
                <a:sym typeface="Century Gothic"/>
              </a:rPr>
              <a:t>P</a:t>
            </a:r>
            <a:r>
              <a:rPr lang="es-ES" sz="2100" b="1" dirty="0">
                <a:solidFill>
                  <a:schemeClr val="lt2"/>
                </a:solidFill>
                <a:latin typeface="Century Gothic"/>
                <a:ea typeface="Century Gothic"/>
                <a:cs typeface="Century Gothic"/>
                <a:sym typeface="Century Gothic"/>
              </a:rPr>
              <a:t>rincipal </a:t>
            </a:r>
            <a:r>
              <a:rPr lang="es-ES" sz="2100" b="1" dirty="0" err="1">
                <a:solidFill>
                  <a:srgbClr val="C00000"/>
                </a:solidFill>
                <a:latin typeface="Century Gothic"/>
                <a:ea typeface="Century Gothic"/>
                <a:cs typeface="Century Gothic"/>
                <a:sym typeface="Century Gothic"/>
              </a:rPr>
              <a:t>C</a:t>
            </a:r>
            <a:r>
              <a:rPr lang="es-ES" sz="2100" b="1" dirty="0" err="1">
                <a:solidFill>
                  <a:schemeClr val="lt2"/>
                </a:solidFill>
                <a:latin typeface="Century Gothic"/>
                <a:ea typeface="Century Gothic"/>
                <a:cs typeface="Century Gothic"/>
                <a:sym typeface="Century Gothic"/>
              </a:rPr>
              <a:t>omponent</a:t>
            </a:r>
            <a:r>
              <a:rPr lang="es-ES" sz="2100" b="1" dirty="0">
                <a:solidFill>
                  <a:schemeClr val="lt2"/>
                </a:solidFill>
                <a:latin typeface="Century Gothic"/>
                <a:ea typeface="Century Gothic"/>
                <a:cs typeface="Century Gothic"/>
                <a:sym typeface="Century Gothic"/>
              </a:rPr>
              <a:t> </a:t>
            </a:r>
            <a:r>
              <a:rPr lang="es-ES" sz="2100" b="1" dirty="0" err="1">
                <a:solidFill>
                  <a:srgbClr val="C00000"/>
                </a:solidFill>
                <a:latin typeface="Century Gothic"/>
                <a:ea typeface="Century Gothic"/>
                <a:cs typeface="Century Gothic"/>
                <a:sym typeface="Century Gothic"/>
              </a:rPr>
              <a:t>A</a:t>
            </a:r>
            <a:r>
              <a:rPr lang="es-ES" sz="2100" b="1" dirty="0" err="1">
                <a:solidFill>
                  <a:schemeClr val="lt2"/>
                </a:solidFill>
                <a:latin typeface="Century Gothic"/>
                <a:ea typeface="Century Gothic"/>
                <a:cs typeface="Century Gothic"/>
                <a:sym typeface="Century Gothic"/>
              </a:rPr>
              <a:t>nalysis</a:t>
            </a:r>
            <a:r>
              <a:rPr lang="es-ES" sz="2100" b="1" dirty="0">
                <a:solidFill>
                  <a:schemeClr val="lt2"/>
                </a:solidFill>
                <a:latin typeface="Century Gothic"/>
                <a:ea typeface="Century Gothic"/>
                <a:cs typeface="Century Gothic"/>
                <a:sym typeface="Century Gothic"/>
              </a:rPr>
              <a:t> (PCA)</a:t>
            </a:r>
            <a:endParaRPr sz="2100" b="1" dirty="0">
              <a:solidFill>
                <a:schemeClr val="lt2"/>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9"/>
          <p:cNvPicPr preferRelativeResize="0">
            <a:picLocks noGrp="1"/>
          </p:cNvPicPr>
          <p:nvPr>
            <p:ph type="body" idx="1"/>
          </p:nvPr>
        </p:nvPicPr>
        <p:blipFill rotWithShape="1">
          <a:blip r:embed="rId3">
            <a:alphaModFix/>
          </a:blip>
          <a:srcRect/>
          <a:stretch/>
        </p:blipFill>
        <p:spPr>
          <a:xfrm>
            <a:off x="3043042" y="1241131"/>
            <a:ext cx="3262118" cy="3502484"/>
          </a:xfrm>
          <a:prstGeom prst="rect">
            <a:avLst/>
          </a:prstGeom>
          <a:noFill/>
          <a:ln>
            <a:noFill/>
          </a:ln>
        </p:spPr>
      </p:pic>
      <p:sp>
        <p:nvSpPr>
          <p:cNvPr id="2" name="Google Shape;469;p8">
            <a:extLst>
              <a:ext uri="{FF2B5EF4-FFF2-40B4-BE49-F238E27FC236}">
                <a16:creationId xmlns:a16="http://schemas.microsoft.com/office/drawing/2014/main" id="{FEE3F28C-41E9-E663-67E9-B7A061DF2C54}"/>
              </a:ext>
            </a:extLst>
          </p:cNvPr>
          <p:cNvSpPr txBox="1"/>
          <p:nvPr/>
        </p:nvSpPr>
        <p:spPr>
          <a:xfrm>
            <a:off x="1045229" y="341721"/>
            <a:ext cx="7053542" cy="1050398"/>
          </a:xfrm>
          <a:prstGeom prst="rect">
            <a:avLst/>
          </a:prstGeom>
          <a:noFill/>
          <a:ln>
            <a:noFill/>
          </a:ln>
        </p:spPr>
        <p:txBody>
          <a:bodyPr spcFirstLastPara="1" wrap="square" lIns="68569" tIns="34275" rIns="68569" bIns="34275" anchor="t" anchorCtr="0">
            <a:normAutofit/>
          </a:bodyPr>
          <a:lstStyle/>
          <a:p>
            <a:pPr algn="ctr">
              <a:spcBef>
                <a:spcPts val="0"/>
              </a:spcBef>
              <a:spcAft>
                <a:spcPts val="0"/>
              </a:spcAft>
              <a:buClr>
                <a:schemeClr val="lt2"/>
              </a:buClr>
              <a:buSzPts val="2800"/>
            </a:pPr>
            <a:r>
              <a:rPr lang="es-ES" sz="2100" b="1" dirty="0">
                <a:solidFill>
                  <a:srgbClr val="C00000"/>
                </a:solidFill>
                <a:latin typeface="Century Gothic"/>
                <a:ea typeface="Century Gothic"/>
                <a:cs typeface="Century Gothic"/>
                <a:sym typeface="Century Gothic"/>
              </a:rPr>
              <a:t>P</a:t>
            </a:r>
            <a:r>
              <a:rPr lang="es-ES" sz="2100" b="1" dirty="0">
                <a:solidFill>
                  <a:schemeClr val="lt2"/>
                </a:solidFill>
                <a:latin typeface="Century Gothic"/>
                <a:ea typeface="Century Gothic"/>
                <a:cs typeface="Century Gothic"/>
                <a:sym typeface="Century Gothic"/>
              </a:rPr>
              <a:t>rincipal </a:t>
            </a:r>
            <a:r>
              <a:rPr lang="es-ES" sz="2100" b="1" dirty="0" err="1">
                <a:solidFill>
                  <a:srgbClr val="C00000"/>
                </a:solidFill>
                <a:latin typeface="Century Gothic"/>
                <a:ea typeface="Century Gothic"/>
                <a:cs typeface="Century Gothic"/>
                <a:sym typeface="Century Gothic"/>
              </a:rPr>
              <a:t>C</a:t>
            </a:r>
            <a:r>
              <a:rPr lang="es-ES" sz="2100" b="1" dirty="0" err="1">
                <a:solidFill>
                  <a:schemeClr val="lt2"/>
                </a:solidFill>
                <a:latin typeface="Century Gothic"/>
                <a:ea typeface="Century Gothic"/>
                <a:cs typeface="Century Gothic"/>
                <a:sym typeface="Century Gothic"/>
              </a:rPr>
              <a:t>omponent</a:t>
            </a:r>
            <a:r>
              <a:rPr lang="es-ES" sz="2100" b="1" dirty="0">
                <a:solidFill>
                  <a:schemeClr val="lt2"/>
                </a:solidFill>
                <a:latin typeface="Century Gothic"/>
                <a:ea typeface="Century Gothic"/>
                <a:cs typeface="Century Gothic"/>
                <a:sym typeface="Century Gothic"/>
              </a:rPr>
              <a:t> </a:t>
            </a:r>
            <a:r>
              <a:rPr lang="es-ES" sz="2100" b="1" dirty="0" err="1">
                <a:solidFill>
                  <a:srgbClr val="C00000"/>
                </a:solidFill>
                <a:latin typeface="Century Gothic"/>
                <a:ea typeface="Century Gothic"/>
                <a:cs typeface="Century Gothic"/>
                <a:sym typeface="Century Gothic"/>
              </a:rPr>
              <a:t>A</a:t>
            </a:r>
            <a:r>
              <a:rPr lang="es-ES" sz="2100" b="1" dirty="0" err="1">
                <a:solidFill>
                  <a:schemeClr val="lt2"/>
                </a:solidFill>
                <a:latin typeface="Century Gothic"/>
                <a:ea typeface="Century Gothic"/>
                <a:cs typeface="Century Gothic"/>
                <a:sym typeface="Century Gothic"/>
              </a:rPr>
              <a:t>nalysis</a:t>
            </a:r>
            <a:r>
              <a:rPr lang="es-ES" sz="2100" b="1" dirty="0">
                <a:solidFill>
                  <a:schemeClr val="lt2"/>
                </a:solidFill>
                <a:latin typeface="Century Gothic"/>
                <a:ea typeface="Century Gothic"/>
                <a:cs typeface="Century Gothic"/>
                <a:sym typeface="Century Gothic"/>
              </a:rPr>
              <a:t> (PCA)</a:t>
            </a:r>
            <a:endParaRPr sz="2100" b="1" dirty="0">
              <a:solidFill>
                <a:schemeClr val="lt2"/>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11"/>
          <p:cNvPicPr preferRelativeResize="0">
            <a:picLocks noGrp="1"/>
          </p:cNvPicPr>
          <p:nvPr>
            <p:ph type="body" idx="1"/>
          </p:nvPr>
        </p:nvPicPr>
        <p:blipFill rotWithShape="1">
          <a:blip r:embed="rId3">
            <a:alphaModFix/>
          </a:blip>
          <a:srcRect/>
          <a:stretch/>
        </p:blipFill>
        <p:spPr>
          <a:xfrm>
            <a:off x="5868995" y="1503123"/>
            <a:ext cx="3051909" cy="2402941"/>
          </a:xfrm>
          <a:prstGeom prst="rect">
            <a:avLst/>
          </a:prstGeom>
          <a:noFill/>
          <a:ln>
            <a:noFill/>
          </a:ln>
        </p:spPr>
      </p:pic>
      <p:sp>
        <p:nvSpPr>
          <p:cNvPr id="490" name="Google Shape;490;p11"/>
          <p:cNvSpPr txBox="1"/>
          <p:nvPr/>
        </p:nvSpPr>
        <p:spPr>
          <a:xfrm>
            <a:off x="105134" y="3893958"/>
            <a:ext cx="2938545" cy="300052"/>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s-ES" sz="1500" b="1">
                <a:solidFill>
                  <a:schemeClr val="lt1"/>
                </a:solidFill>
                <a:latin typeface="Century Gothic"/>
                <a:ea typeface="Century Gothic"/>
                <a:cs typeface="Century Gothic"/>
                <a:sym typeface="Century Gothic"/>
              </a:rPr>
              <a:t>Error de proyección total: 11.3</a:t>
            </a:r>
            <a:endParaRPr/>
          </a:p>
        </p:txBody>
      </p:sp>
      <p:sp>
        <p:nvSpPr>
          <p:cNvPr id="491" name="Google Shape;491;p11"/>
          <p:cNvSpPr txBox="1"/>
          <p:nvPr/>
        </p:nvSpPr>
        <p:spPr>
          <a:xfrm>
            <a:off x="2930450" y="4043999"/>
            <a:ext cx="2938545" cy="300052"/>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s-ES" sz="1500" b="1" dirty="0">
                <a:solidFill>
                  <a:schemeClr val="lt1"/>
                </a:solidFill>
                <a:latin typeface="Century Gothic"/>
                <a:ea typeface="Century Gothic"/>
                <a:cs typeface="Century Gothic"/>
                <a:sym typeface="Century Gothic"/>
              </a:rPr>
              <a:t>Error de proyección total: 34,5</a:t>
            </a:r>
            <a:endParaRPr dirty="0"/>
          </a:p>
        </p:txBody>
      </p:sp>
      <p:sp>
        <p:nvSpPr>
          <p:cNvPr id="2" name="Google Shape;469;p8">
            <a:extLst>
              <a:ext uri="{FF2B5EF4-FFF2-40B4-BE49-F238E27FC236}">
                <a16:creationId xmlns:a16="http://schemas.microsoft.com/office/drawing/2014/main" id="{15B26DFA-22DA-8388-47A4-3AB1CA358CFB}"/>
              </a:ext>
            </a:extLst>
          </p:cNvPr>
          <p:cNvSpPr txBox="1"/>
          <p:nvPr/>
        </p:nvSpPr>
        <p:spPr>
          <a:xfrm>
            <a:off x="1045229" y="341721"/>
            <a:ext cx="7053542" cy="1050398"/>
          </a:xfrm>
          <a:prstGeom prst="rect">
            <a:avLst/>
          </a:prstGeom>
          <a:noFill/>
          <a:ln>
            <a:noFill/>
          </a:ln>
        </p:spPr>
        <p:txBody>
          <a:bodyPr spcFirstLastPara="1" wrap="square" lIns="68569" tIns="34275" rIns="68569" bIns="34275" anchor="t" anchorCtr="0">
            <a:normAutofit/>
          </a:bodyPr>
          <a:lstStyle/>
          <a:p>
            <a:pPr algn="ctr">
              <a:spcBef>
                <a:spcPts val="0"/>
              </a:spcBef>
              <a:spcAft>
                <a:spcPts val="0"/>
              </a:spcAft>
              <a:buClr>
                <a:schemeClr val="lt2"/>
              </a:buClr>
              <a:buSzPts val="2800"/>
            </a:pPr>
            <a:r>
              <a:rPr lang="es-ES" sz="2100" b="1" dirty="0">
                <a:solidFill>
                  <a:srgbClr val="C00000"/>
                </a:solidFill>
                <a:latin typeface="Century Gothic"/>
                <a:ea typeface="Century Gothic"/>
                <a:cs typeface="Century Gothic"/>
                <a:sym typeface="Century Gothic"/>
              </a:rPr>
              <a:t>P</a:t>
            </a:r>
            <a:r>
              <a:rPr lang="es-ES" sz="2100" b="1" dirty="0">
                <a:solidFill>
                  <a:schemeClr val="lt2"/>
                </a:solidFill>
                <a:latin typeface="Century Gothic"/>
                <a:ea typeface="Century Gothic"/>
                <a:cs typeface="Century Gothic"/>
                <a:sym typeface="Century Gothic"/>
              </a:rPr>
              <a:t>rincipal </a:t>
            </a:r>
            <a:r>
              <a:rPr lang="es-ES" sz="2100" b="1" dirty="0" err="1">
                <a:solidFill>
                  <a:srgbClr val="C00000"/>
                </a:solidFill>
                <a:latin typeface="Century Gothic"/>
                <a:ea typeface="Century Gothic"/>
                <a:cs typeface="Century Gothic"/>
                <a:sym typeface="Century Gothic"/>
              </a:rPr>
              <a:t>C</a:t>
            </a:r>
            <a:r>
              <a:rPr lang="es-ES" sz="2100" b="1" dirty="0" err="1">
                <a:solidFill>
                  <a:schemeClr val="lt2"/>
                </a:solidFill>
                <a:latin typeface="Century Gothic"/>
                <a:ea typeface="Century Gothic"/>
                <a:cs typeface="Century Gothic"/>
                <a:sym typeface="Century Gothic"/>
              </a:rPr>
              <a:t>omponent</a:t>
            </a:r>
            <a:r>
              <a:rPr lang="es-ES" sz="2100" b="1" dirty="0">
                <a:solidFill>
                  <a:schemeClr val="lt2"/>
                </a:solidFill>
                <a:latin typeface="Century Gothic"/>
                <a:ea typeface="Century Gothic"/>
                <a:cs typeface="Century Gothic"/>
                <a:sym typeface="Century Gothic"/>
              </a:rPr>
              <a:t> </a:t>
            </a:r>
            <a:r>
              <a:rPr lang="es-ES" sz="2100" b="1" dirty="0" err="1">
                <a:solidFill>
                  <a:srgbClr val="C00000"/>
                </a:solidFill>
                <a:latin typeface="Century Gothic"/>
                <a:ea typeface="Century Gothic"/>
                <a:cs typeface="Century Gothic"/>
                <a:sym typeface="Century Gothic"/>
              </a:rPr>
              <a:t>A</a:t>
            </a:r>
            <a:r>
              <a:rPr lang="es-ES" sz="2100" b="1" dirty="0" err="1">
                <a:solidFill>
                  <a:schemeClr val="lt2"/>
                </a:solidFill>
                <a:latin typeface="Century Gothic"/>
                <a:ea typeface="Century Gothic"/>
                <a:cs typeface="Century Gothic"/>
                <a:sym typeface="Century Gothic"/>
              </a:rPr>
              <a:t>nalysis</a:t>
            </a:r>
            <a:r>
              <a:rPr lang="es-ES" sz="2100" b="1" dirty="0">
                <a:solidFill>
                  <a:schemeClr val="lt2"/>
                </a:solidFill>
                <a:latin typeface="Century Gothic"/>
                <a:ea typeface="Century Gothic"/>
                <a:cs typeface="Century Gothic"/>
                <a:sym typeface="Century Gothic"/>
              </a:rPr>
              <a:t> (PCA)</a:t>
            </a:r>
            <a:endParaRPr sz="2100" b="1" dirty="0">
              <a:solidFill>
                <a:schemeClr val="lt2"/>
              </a:solidFill>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F48DF05A-A213-86F8-A8BD-726466D79CF1}"/>
              </a:ext>
            </a:extLst>
          </p:cNvPr>
          <p:cNvPicPr>
            <a:picLocks noChangeAspect="1"/>
          </p:cNvPicPr>
          <p:nvPr/>
        </p:nvPicPr>
        <p:blipFill>
          <a:blip r:embed="rId4"/>
          <a:stretch>
            <a:fillRect/>
          </a:stretch>
        </p:blipFill>
        <p:spPr>
          <a:xfrm>
            <a:off x="302818" y="1487373"/>
            <a:ext cx="2543175" cy="2362200"/>
          </a:xfrm>
          <a:prstGeom prst="rect">
            <a:avLst/>
          </a:prstGeom>
        </p:spPr>
      </p:pic>
      <p:pic>
        <p:nvPicPr>
          <p:cNvPr id="6" name="Picture 5">
            <a:extLst>
              <a:ext uri="{FF2B5EF4-FFF2-40B4-BE49-F238E27FC236}">
                <a16:creationId xmlns:a16="http://schemas.microsoft.com/office/drawing/2014/main" id="{C957C018-7D74-B0F6-C73B-1AA7D79E4C93}"/>
              </a:ext>
            </a:extLst>
          </p:cNvPr>
          <p:cNvPicPr>
            <a:picLocks noChangeAspect="1"/>
          </p:cNvPicPr>
          <p:nvPr/>
        </p:nvPicPr>
        <p:blipFill>
          <a:blip r:embed="rId5"/>
          <a:stretch>
            <a:fillRect/>
          </a:stretch>
        </p:blipFill>
        <p:spPr>
          <a:xfrm>
            <a:off x="3028756" y="1397229"/>
            <a:ext cx="2657475" cy="25717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12"/>
          <p:cNvPicPr preferRelativeResize="0"/>
          <p:nvPr/>
        </p:nvPicPr>
        <p:blipFill rotWithShape="1">
          <a:blip r:embed="rId3">
            <a:alphaModFix/>
          </a:blip>
          <a:srcRect/>
          <a:stretch/>
        </p:blipFill>
        <p:spPr>
          <a:xfrm>
            <a:off x="689297" y="1691546"/>
            <a:ext cx="3490230" cy="2924419"/>
          </a:xfrm>
          <a:prstGeom prst="rect">
            <a:avLst/>
          </a:prstGeom>
          <a:noFill/>
          <a:ln>
            <a:noFill/>
          </a:ln>
        </p:spPr>
      </p:pic>
      <p:pic>
        <p:nvPicPr>
          <p:cNvPr id="501" name="Google Shape;501;p12"/>
          <p:cNvPicPr preferRelativeResize="0"/>
          <p:nvPr/>
        </p:nvPicPr>
        <p:blipFill rotWithShape="1">
          <a:blip r:embed="rId4">
            <a:alphaModFix/>
          </a:blip>
          <a:srcRect/>
          <a:stretch/>
        </p:blipFill>
        <p:spPr>
          <a:xfrm>
            <a:off x="4484326" y="1842427"/>
            <a:ext cx="4431074" cy="2622656"/>
          </a:xfrm>
          <a:prstGeom prst="rect">
            <a:avLst/>
          </a:prstGeom>
          <a:noFill/>
          <a:ln>
            <a:noFill/>
          </a:ln>
        </p:spPr>
      </p:pic>
      <p:sp>
        <p:nvSpPr>
          <p:cNvPr id="2" name="Google Shape;469;p8">
            <a:extLst>
              <a:ext uri="{FF2B5EF4-FFF2-40B4-BE49-F238E27FC236}">
                <a16:creationId xmlns:a16="http://schemas.microsoft.com/office/drawing/2014/main" id="{733118B3-2DD0-1D59-8565-AE83E13E8EB3}"/>
              </a:ext>
            </a:extLst>
          </p:cNvPr>
          <p:cNvSpPr txBox="1"/>
          <p:nvPr/>
        </p:nvSpPr>
        <p:spPr>
          <a:xfrm>
            <a:off x="1045229" y="341721"/>
            <a:ext cx="7053542" cy="1050398"/>
          </a:xfrm>
          <a:prstGeom prst="rect">
            <a:avLst/>
          </a:prstGeom>
          <a:noFill/>
          <a:ln>
            <a:noFill/>
          </a:ln>
        </p:spPr>
        <p:txBody>
          <a:bodyPr spcFirstLastPara="1" wrap="square" lIns="68569" tIns="34275" rIns="68569" bIns="34275" anchor="t" anchorCtr="0">
            <a:normAutofit/>
          </a:bodyPr>
          <a:lstStyle/>
          <a:p>
            <a:pPr algn="ctr">
              <a:spcBef>
                <a:spcPts val="0"/>
              </a:spcBef>
              <a:spcAft>
                <a:spcPts val="0"/>
              </a:spcAft>
              <a:buClr>
                <a:schemeClr val="lt2"/>
              </a:buClr>
              <a:buSzPts val="2800"/>
            </a:pPr>
            <a:r>
              <a:rPr lang="es-ES" sz="2100" b="1" dirty="0">
                <a:solidFill>
                  <a:srgbClr val="C00000"/>
                </a:solidFill>
                <a:latin typeface="Century Gothic"/>
                <a:ea typeface="Century Gothic"/>
                <a:cs typeface="Century Gothic"/>
                <a:sym typeface="Century Gothic"/>
              </a:rPr>
              <a:t>P</a:t>
            </a:r>
            <a:r>
              <a:rPr lang="es-ES" sz="2100" b="1" dirty="0">
                <a:solidFill>
                  <a:schemeClr val="lt2"/>
                </a:solidFill>
                <a:latin typeface="Century Gothic"/>
                <a:ea typeface="Century Gothic"/>
                <a:cs typeface="Century Gothic"/>
                <a:sym typeface="Century Gothic"/>
              </a:rPr>
              <a:t>rincipal </a:t>
            </a:r>
            <a:r>
              <a:rPr lang="es-ES" sz="2100" b="1" dirty="0" err="1">
                <a:solidFill>
                  <a:srgbClr val="C00000"/>
                </a:solidFill>
                <a:latin typeface="Century Gothic"/>
                <a:ea typeface="Century Gothic"/>
                <a:cs typeface="Century Gothic"/>
                <a:sym typeface="Century Gothic"/>
              </a:rPr>
              <a:t>C</a:t>
            </a:r>
            <a:r>
              <a:rPr lang="es-ES" sz="2100" b="1" dirty="0" err="1">
                <a:solidFill>
                  <a:schemeClr val="lt2"/>
                </a:solidFill>
                <a:latin typeface="Century Gothic"/>
                <a:ea typeface="Century Gothic"/>
                <a:cs typeface="Century Gothic"/>
                <a:sym typeface="Century Gothic"/>
              </a:rPr>
              <a:t>omponent</a:t>
            </a:r>
            <a:r>
              <a:rPr lang="es-ES" sz="2100" b="1" dirty="0">
                <a:solidFill>
                  <a:schemeClr val="lt2"/>
                </a:solidFill>
                <a:latin typeface="Century Gothic"/>
                <a:ea typeface="Century Gothic"/>
                <a:cs typeface="Century Gothic"/>
                <a:sym typeface="Century Gothic"/>
              </a:rPr>
              <a:t> </a:t>
            </a:r>
            <a:r>
              <a:rPr lang="es-ES" sz="2100" b="1" dirty="0" err="1">
                <a:solidFill>
                  <a:srgbClr val="C00000"/>
                </a:solidFill>
                <a:latin typeface="Century Gothic"/>
                <a:ea typeface="Century Gothic"/>
                <a:cs typeface="Century Gothic"/>
                <a:sym typeface="Century Gothic"/>
              </a:rPr>
              <a:t>A</a:t>
            </a:r>
            <a:r>
              <a:rPr lang="es-ES" sz="2100" b="1" dirty="0" err="1">
                <a:solidFill>
                  <a:schemeClr val="lt2"/>
                </a:solidFill>
                <a:latin typeface="Century Gothic"/>
                <a:ea typeface="Century Gothic"/>
                <a:cs typeface="Century Gothic"/>
                <a:sym typeface="Century Gothic"/>
              </a:rPr>
              <a:t>nalysis</a:t>
            </a:r>
            <a:r>
              <a:rPr lang="es-ES" sz="2100" b="1" dirty="0">
                <a:solidFill>
                  <a:schemeClr val="lt2"/>
                </a:solidFill>
                <a:latin typeface="Century Gothic"/>
                <a:ea typeface="Century Gothic"/>
                <a:cs typeface="Century Gothic"/>
                <a:sym typeface="Century Gothic"/>
              </a:rPr>
              <a:t> (PCA)</a:t>
            </a:r>
            <a:endParaRPr sz="2100" b="1" dirty="0">
              <a:solidFill>
                <a:schemeClr val="lt2"/>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13"/>
          <p:cNvPicPr preferRelativeResize="0"/>
          <p:nvPr/>
        </p:nvPicPr>
        <p:blipFill rotWithShape="1">
          <a:blip r:embed="rId3">
            <a:alphaModFix/>
          </a:blip>
          <a:srcRect/>
          <a:stretch/>
        </p:blipFill>
        <p:spPr>
          <a:xfrm>
            <a:off x="223912" y="1445752"/>
            <a:ext cx="2700998" cy="2412896"/>
          </a:xfrm>
          <a:prstGeom prst="rect">
            <a:avLst/>
          </a:prstGeom>
          <a:noFill/>
          <a:ln>
            <a:noFill/>
          </a:ln>
        </p:spPr>
      </p:pic>
      <p:sp>
        <p:nvSpPr>
          <p:cNvPr id="2" name="Google Shape;469;p8">
            <a:extLst>
              <a:ext uri="{FF2B5EF4-FFF2-40B4-BE49-F238E27FC236}">
                <a16:creationId xmlns:a16="http://schemas.microsoft.com/office/drawing/2014/main" id="{32035FB6-4E4F-0BC6-9560-B8453D4FB58D}"/>
              </a:ext>
            </a:extLst>
          </p:cNvPr>
          <p:cNvSpPr txBox="1"/>
          <p:nvPr/>
        </p:nvSpPr>
        <p:spPr>
          <a:xfrm>
            <a:off x="1045229" y="341721"/>
            <a:ext cx="7053542" cy="1050398"/>
          </a:xfrm>
          <a:prstGeom prst="rect">
            <a:avLst/>
          </a:prstGeom>
          <a:noFill/>
          <a:ln>
            <a:noFill/>
          </a:ln>
        </p:spPr>
        <p:txBody>
          <a:bodyPr spcFirstLastPara="1" wrap="square" lIns="68569" tIns="34275" rIns="68569" bIns="34275" anchor="t" anchorCtr="0">
            <a:normAutofit/>
          </a:bodyPr>
          <a:lstStyle/>
          <a:p>
            <a:pPr algn="ctr">
              <a:spcBef>
                <a:spcPts val="0"/>
              </a:spcBef>
              <a:spcAft>
                <a:spcPts val="0"/>
              </a:spcAft>
              <a:buClr>
                <a:schemeClr val="lt2"/>
              </a:buClr>
              <a:buSzPts val="2800"/>
            </a:pPr>
            <a:r>
              <a:rPr lang="es-ES" sz="2100" b="1" dirty="0">
                <a:solidFill>
                  <a:srgbClr val="C00000"/>
                </a:solidFill>
                <a:latin typeface="Century Gothic"/>
                <a:ea typeface="Century Gothic"/>
                <a:cs typeface="Century Gothic"/>
                <a:sym typeface="Century Gothic"/>
              </a:rPr>
              <a:t>P</a:t>
            </a:r>
            <a:r>
              <a:rPr lang="es-ES" sz="2100" b="1" dirty="0">
                <a:solidFill>
                  <a:schemeClr val="lt2"/>
                </a:solidFill>
                <a:latin typeface="Century Gothic"/>
                <a:ea typeface="Century Gothic"/>
                <a:cs typeface="Century Gothic"/>
                <a:sym typeface="Century Gothic"/>
              </a:rPr>
              <a:t>rincipal </a:t>
            </a:r>
            <a:r>
              <a:rPr lang="es-ES" sz="2100" b="1" dirty="0" err="1">
                <a:solidFill>
                  <a:srgbClr val="C00000"/>
                </a:solidFill>
                <a:latin typeface="Century Gothic"/>
                <a:ea typeface="Century Gothic"/>
                <a:cs typeface="Century Gothic"/>
                <a:sym typeface="Century Gothic"/>
              </a:rPr>
              <a:t>C</a:t>
            </a:r>
            <a:r>
              <a:rPr lang="es-ES" sz="2100" b="1" dirty="0" err="1">
                <a:solidFill>
                  <a:schemeClr val="lt2"/>
                </a:solidFill>
                <a:latin typeface="Century Gothic"/>
                <a:ea typeface="Century Gothic"/>
                <a:cs typeface="Century Gothic"/>
                <a:sym typeface="Century Gothic"/>
              </a:rPr>
              <a:t>omponent</a:t>
            </a:r>
            <a:r>
              <a:rPr lang="es-ES" sz="2100" b="1" dirty="0">
                <a:solidFill>
                  <a:schemeClr val="lt2"/>
                </a:solidFill>
                <a:latin typeface="Century Gothic"/>
                <a:ea typeface="Century Gothic"/>
                <a:cs typeface="Century Gothic"/>
                <a:sym typeface="Century Gothic"/>
              </a:rPr>
              <a:t> </a:t>
            </a:r>
            <a:r>
              <a:rPr lang="es-ES" sz="2100" b="1" dirty="0" err="1">
                <a:solidFill>
                  <a:srgbClr val="C00000"/>
                </a:solidFill>
                <a:latin typeface="Century Gothic"/>
                <a:ea typeface="Century Gothic"/>
                <a:cs typeface="Century Gothic"/>
                <a:sym typeface="Century Gothic"/>
              </a:rPr>
              <a:t>A</a:t>
            </a:r>
            <a:r>
              <a:rPr lang="es-ES" sz="2100" b="1" dirty="0" err="1">
                <a:solidFill>
                  <a:schemeClr val="lt2"/>
                </a:solidFill>
                <a:latin typeface="Century Gothic"/>
                <a:ea typeface="Century Gothic"/>
                <a:cs typeface="Century Gothic"/>
                <a:sym typeface="Century Gothic"/>
              </a:rPr>
              <a:t>nalysis</a:t>
            </a:r>
            <a:r>
              <a:rPr lang="es-ES" sz="2100" b="1" dirty="0">
                <a:solidFill>
                  <a:schemeClr val="lt2"/>
                </a:solidFill>
                <a:latin typeface="Century Gothic"/>
                <a:ea typeface="Century Gothic"/>
                <a:cs typeface="Century Gothic"/>
                <a:sym typeface="Century Gothic"/>
              </a:rPr>
              <a:t> (PCA)</a:t>
            </a:r>
            <a:endParaRPr sz="2100" b="1" dirty="0">
              <a:solidFill>
                <a:schemeClr val="lt2"/>
              </a:solidFill>
              <a:latin typeface="Century Gothic"/>
              <a:ea typeface="Century Gothic"/>
              <a:cs typeface="Century Gothic"/>
              <a:sym typeface="Century Gothic"/>
            </a:endParaRPr>
          </a:p>
        </p:txBody>
      </p:sp>
      <p:pic>
        <p:nvPicPr>
          <p:cNvPr id="3" name="Google Shape;515;p14">
            <a:extLst>
              <a:ext uri="{FF2B5EF4-FFF2-40B4-BE49-F238E27FC236}">
                <a16:creationId xmlns:a16="http://schemas.microsoft.com/office/drawing/2014/main" id="{4C7A9A0D-2F64-0480-D815-0381DA6DD071}"/>
              </a:ext>
            </a:extLst>
          </p:cNvPr>
          <p:cNvPicPr preferRelativeResize="0">
            <a:picLocks/>
          </p:cNvPicPr>
          <p:nvPr/>
        </p:nvPicPr>
        <p:blipFill rotWithShape="1">
          <a:blip r:embed="rId4">
            <a:alphaModFix/>
          </a:blip>
          <a:srcRect/>
          <a:stretch/>
        </p:blipFill>
        <p:spPr bwMode="auto">
          <a:xfrm>
            <a:off x="3337491" y="1604828"/>
            <a:ext cx="2700998" cy="23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oogle Shape;516;p14">
            <a:extLst>
              <a:ext uri="{FF2B5EF4-FFF2-40B4-BE49-F238E27FC236}">
                <a16:creationId xmlns:a16="http://schemas.microsoft.com/office/drawing/2014/main" id="{2A4E9E61-BE09-85AA-E3E2-E150A72F4DDD}"/>
              </a:ext>
            </a:extLst>
          </p:cNvPr>
          <p:cNvPicPr preferRelativeResize="0"/>
          <p:nvPr/>
        </p:nvPicPr>
        <p:blipFill rotWithShape="1">
          <a:blip r:embed="rId5">
            <a:alphaModFix/>
          </a:blip>
          <a:srcRect/>
          <a:stretch/>
        </p:blipFill>
        <p:spPr>
          <a:xfrm>
            <a:off x="6219092" y="1604828"/>
            <a:ext cx="2700998" cy="22001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16"/>
          <p:cNvSpPr txBox="1">
            <a:spLocks noGrp="1"/>
          </p:cNvSpPr>
          <p:nvPr>
            <p:ph type="title"/>
          </p:nvPr>
        </p:nvSpPr>
        <p:spPr>
          <a:xfrm>
            <a:off x="484584" y="339538"/>
            <a:ext cx="7053542" cy="1050398"/>
          </a:xfrm>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algn="ctr">
              <a:spcBef>
                <a:spcPts val="0"/>
              </a:spcBef>
              <a:spcAft>
                <a:spcPts val="0"/>
              </a:spcAft>
              <a:buClr>
                <a:schemeClr val="lt2"/>
              </a:buClr>
              <a:buSzPts val="4200"/>
            </a:pPr>
            <a:r>
              <a:rPr lang="es-ES" dirty="0" err="1"/>
              <a:t>How</a:t>
            </a:r>
            <a:r>
              <a:rPr lang="es-ES" dirty="0"/>
              <a:t> PCA </a:t>
            </a:r>
            <a:r>
              <a:rPr lang="es-ES" dirty="0" err="1"/>
              <a:t>works</a:t>
            </a:r>
            <a:endParaRPr dirty="0"/>
          </a:p>
        </p:txBody>
      </p:sp>
      <p:pic>
        <p:nvPicPr>
          <p:cNvPr id="533" name="Google Shape;533;p16"/>
          <p:cNvPicPr preferRelativeResize="0">
            <a:picLocks noGrp="1"/>
          </p:cNvPicPr>
          <p:nvPr>
            <p:ph type="body" idx="1"/>
          </p:nvPr>
        </p:nvPicPr>
        <p:blipFill rotWithShape="1">
          <a:blip r:embed="rId3">
            <a:alphaModFix/>
          </a:blip>
          <a:srcRect/>
          <a:stretch/>
        </p:blipFill>
        <p:spPr>
          <a:xfrm>
            <a:off x="868962" y="1389936"/>
            <a:ext cx="7543518" cy="1715517"/>
          </a:xfrm>
          <a:prstGeom prst="rect">
            <a:avLst/>
          </a:prstGeom>
          <a:noFill/>
          <a:ln>
            <a:noFill/>
          </a:ln>
        </p:spPr>
      </p:pic>
      <p:pic>
        <p:nvPicPr>
          <p:cNvPr id="534" name="Google Shape;534;p16"/>
          <p:cNvPicPr preferRelativeResize="0"/>
          <p:nvPr/>
        </p:nvPicPr>
        <p:blipFill rotWithShape="1">
          <a:blip r:embed="rId4">
            <a:alphaModFix/>
          </a:blip>
          <a:srcRect/>
          <a:stretch/>
        </p:blipFill>
        <p:spPr>
          <a:xfrm>
            <a:off x="484583" y="3361509"/>
            <a:ext cx="2572454" cy="1361965"/>
          </a:xfrm>
          <a:prstGeom prst="rect">
            <a:avLst/>
          </a:prstGeom>
          <a:noFill/>
          <a:ln>
            <a:noFill/>
          </a:ln>
        </p:spPr>
      </p:pic>
      <p:pic>
        <p:nvPicPr>
          <p:cNvPr id="535" name="Google Shape;535;p16"/>
          <p:cNvPicPr preferRelativeResize="0"/>
          <p:nvPr/>
        </p:nvPicPr>
        <p:blipFill rotWithShape="1">
          <a:blip r:embed="rId5">
            <a:alphaModFix/>
          </a:blip>
          <a:srcRect/>
          <a:stretch/>
        </p:blipFill>
        <p:spPr>
          <a:xfrm>
            <a:off x="3248632" y="3525086"/>
            <a:ext cx="5590568" cy="10348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43" name="Google Shape;543;p17"/>
          <p:cNvPicPr preferRelativeResize="0"/>
          <p:nvPr/>
        </p:nvPicPr>
        <p:blipFill rotWithShape="1">
          <a:blip r:embed="rId3">
            <a:alphaModFix/>
          </a:blip>
          <a:srcRect/>
          <a:stretch/>
        </p:blipFill>
        <p:spPr>
          <a:xfrm>
            <a:off x="5640062" y="3327790"/>
            <a:ext cx="2972588" cy="457999"/>
          </a:xfrm>
          <a:prstGeom prst="rect">
            <a:avLst/>
          </a:prstGeom>
          <a:noFill/>
          <a:ln>
            <a:noFill/>
          </a:ln>
        </p:spPr>
      </p:pic>
      <p:sp>
        <p:nvSpPr>
          <p:cNvPr id="545" name="Google Shape;545;p17"/>
          <p:cNvSpPr/>
          <p:nvPr/>
        </p:nvSpPr>
        <p:spPr>
          <a:xfrm>
            <a:off x="4384650" y="1750266"/>
            <a:ext cx="690334" cy="276969"/>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s-ES" sz="1350" b="1" dirty="0">
                <a:solidFill>
                  <a:srgbClr val="FF0000"/>
                </a:solidFill>
                <a:latin typeface="Century Gothic"/>
                <a:ea typeface="Century Gothic"/>
                <a:cs typeface="Century Gothic"/>
                <a:sym typeface="Century Gothic"/>
              </a:rPr>
              <a:t>(</a:t>
            </a:r>
            <a:r>
              <a:rPr lang="es-ES" sz="1350" b="1" i="1" dirty="0">
                <a:solidFill>
                  <a:srgbClr val="FF0000"/>
                </a:solidFill>
                <a:latin typeface="Century Gothic"/>
                <a:ea typeface="Century Gothic"/>
                <a:cs typeface="Century Gothic"/>
                <a:sym typeface="Century Gothic"/>
              </a:rPr>
              <a:t>N x P)</a:t>
            </a:r>
            <a:endParaRPr sz="1350" dirty="0">
              <a:solidFill>
                <a:srgbClr val="FF0000"/>
              </a:solidFill>
              <a:latin typeface="Century Gothic"/>
              <a:ea typeface="Century Gothic"/>
              <a:cs typeface="Century Gothic"/>
              <a:sym typeface="Century Gothic"/>
            </a:endParaRPr>
          </a:p>
        </p:txBody>
      </p:sp>
      <p:pic>
        <p:nvPicPr>
          <p:cNvPr id="546" name="Google Shape;546;p17"/>
          <p:cNvPicPr preferRelativeResize="0"/>
          <p:nvPr/>
        </p:nvPicPr>
        <p:blipFill rotWithShape="1">
          <a:blip r:embed="rId4">
            <a:alphaModFix/>
          </a:blip>
          <a:srcRect/>
          <a:stretch/>
        </p:blipFill>
        <p:spPr>
          <a:xfrm>
            <a:off x="306031" y="1173316"/>
            <a:ext cx="2207627" cy="715435"/>
          </a:xfrm>
          <a:prstGeom prst="rect">
            <a:avLst/>
          </a:prstGeom>
          <a:noFill/>
          <a:ln>
            <a:noFill/>
          </a:ln>
        </p:spPr>
      </p:pic>
      <p:sp>
        <p:nvSpPr>
          <p:cNvPr id="547" name="Google Shape;547;p17"/>
          <p:cNvSpPr/>
          <p:nvPr/>
        </p:nvSpPr>
        <p:spPr>
          <a:xfrm>
            <a:off x="5877728" y="1406793"/>
            <a:ext cx="915155" cy="346218"/>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s-ES" b="1">
                <a:solidFill>
                  <a:srgbClr val="FF0000"/>
                </a:solidFill>
                <a:latin typeface="Century Gothic"/>
                <a:ea typeface="Century Gothic"/>
                <a:cs typeface="Century Gothic"/>
                <a:sym typeface="Century Gothic"/>
              </a:rPr>
              <a:t>(</a:t>
            </a:r>
            <a:r>
              <a:rPr lang="es-ES" b="1" i="1">
                <a:solidFill>
                  <a:srgbClr val="FF0000"/>
                </a:solidFill>
                <a:latin typeface="Century Gothic"/>
                <a:ea typeface="Century Gothic"/>
                <a:cs typeface="Century Gothic"/>
                <a:sym typeface="Century Gothic"/>
              </a:rPr>
              <a:t>N x A)</a:t>
            </a:r>
            <a:endParaRPr b="1">
              <a:solidFill>
                <a:srgbClr val="FF0000"/>
              </a:solidFill>
              <a:latin typeface="Century Gothic"/>
              <a:ea typeface="Century Gothic"/>
              <a:cs typeface="Century Gothic"/>
              <a:sym typeface="Century Gothic"/>
            </a:endParaRPr>
          </a:p>
        </p:txBody>
      </p:sp>
      <p:sp>
        <p:nvSpPr>
          <p:cNvPr id="548" name="Google Shape;548;p17"/>
          <p:cNvSpPr/>
          <p:nvPr/>
        </p:nvSpPr>
        <p:spPr>
          <a:xfrm>
            <a:off x="1056353" y="3785789"/>
            <a:ext cx="1332822" cy="346218"/>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s-ES" b="1" dirty="0">
                <a:solidFill>
                  <a:srgbClr val="FF0000"/>
                </a:solidFill>
                <a:latin typeface="Century Gothic"/>
                <a:ea typeface="Century Gothic"/>
                <a:cs typeface="Century Gothic"/>
                <a:sym typeface="Century Gothic"/>
              </a:rPr>
              <a:t>(</a:t>
            </a:r>
            <a:r>
              <a:rPr lang="es-ES" b="1" i="1" dirty="0">
                <a:solidFill>
                  <a:srgbClr val="FF0000"/>
                </a:solidFill>
                <a:latin typeface="Century Gothic"/>
                <a:ea typeface="Century Gothic"/>
                <a:cs typeface="Century Gothic"/>
                <a:sym typeface="Century Gothic"/>
              </a:rPr>
              <a:t>P x A)</a:t>
            </a:r>
            <a:endParaRPr dirty="0">
              <a:solidFill>
                <a:srgbClr val="FF0000"/>
              </a:solidFill>
              <a:latin typeface="Century Gothic"/>
              <a:ea typeface="Century Gothic"/>
              <a:cs typeface="Century Gothic"/>
              <a:sym typeface="Century Gothic"/>
            </a:endParaRPr>
          </a:p>
        </p:txBody>
      </p:sp>
      <p:pic>
        <p:nvPicPr>
          <p:cNvPr id="549" name="Google Shape;549;p17"/>
          <p:cNvPicPr preferRelativeResize="0"/>
          <p:nvPr/>
        </p:nvPicPr>
        <p:blipFill rotWithShape="1">
          <a:blip r:embed="rId5">
            <a:alphaModFix/>
          </a:blip>
          <a:srcRect/>
          <a:stretch/>
        </p:blipFill>
        <p:spPr>
          <a:xfrm>
            <a:off x="6792883" y="1305389"/>
            <a:ext cx="1811783" cy="549026"/>
          </a:xfrm>
          <a:prstGeom prst="rect">
            <a:avLst/>
          </a:prstGeom>
          <a:noFill/>
          <a:ln>
            <a:noFill/>
          </a:ln>
        </p:spPr>
      </p:pic>
      <p:sp>
        <p:nvSpPr>
          <p:cNvPr id="3" name="Title 2">
            <a:extLst>
              <a:ext uri="{FF2B5EF4-FFF2-40B4-BE49-F238E27FC236}">
                <a16:creationId xmlns:a16="http://schemas.microsoft.com/office/drawing/2014/main" id="{AF390302-2DE1-404F-5241-4C7A6B98A497}"/>
              </a:ext>
            </a:extLst>
          </p:cNvPr>
          <p:cNvSpPr>
            <a:spLocks noGrp="1"/>
          </p:cNvSpPr>
          <p:nvPr>
            <p:ph type="title"/>
          </p:nvPr>
        </p:nvSpPr>
        <p:spPr>
          <a:xfrm>
            <a:off x="561600" y="169210"/>
            <a:ext cx="8330400" cy="576832"/>
          </a:xfrm>
        </p:spPr>
        <p:txBody>
          <a:bodyPr/>
          <a:lstStyle/>
          <a:p>
            <a:pPr algn="ctr"/>
            <a:r>
              <a:rPr lang="nl-NL" dirty="0"/>
              <a:t>PCA: Matrix </a:t>
            </a:r>
            <a:r>
              <a:rPr lang="nl-NL" dirty="0" err="1"/>
              <a:t>decomposition</a:t>
            </a:r>
            <a:endParaRPr lang="nl-NL" dirty="0"/>
          </a:p>
        </p:txBody>
      </p:sp>
      <p:pic>
        <p:nvPicPr>
          <p:cNvPr id="5" name="Picture 4">
            <a:extLst>
              <a:ext uri="{FF2B5EF4-FFF2-40B4-BE49-F238E27FC236}">
                <a16:creationId xmlns:a16="http://schemas.microsoft.com/office/drawing/2014/main" id="{39CD77BF-2A68-CED6-6EFE-02C02020E3ED}"/>
              </a:ext>
            </a:extLst>
          </p:cNvPr>
          <p:cNvPicPr>
            <a:picLocks noChangeAspect="1"/>
          </p:cNvPicPr>
          <p:nvPr/>
        </p:nvPicPr>
        <p:blipFill>
          <a:blip r:embed="rId6"/>
          <a:stretch>
            <a:fillRect/>
          </a:stretch>
        </p:blipFill>
        <p:spPr>
          <a:xfrm>
            <a:off x="1722764" y="2057318"/>
            <a:ext cx="3562350" cy="20859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6" name="Google Shape;556;p18"/>
          <p:cNvPicPr preferRelativeResize="0">
            <a:picLocks noGrp="1"/>
          </p:cNvPicPr>
          <p:nvPr>
            <p:ph type="body" idx="1"/>
          </p:nvPr>
        </p:nvPicPr>
        <p:blipFill rotWithShape="1">
          <a:blip r:embed="rId3">
            <a:alphaModFix/>
          </a:blip>
          <a:srcRect/>
          <a:stretch/>
        </p:blipFill>
        <p:spPr>
          <a:xfrm>
            <a:off x="2596215" y="1185214"/>
            <a:ext cx="3951571" cy="1387412"/>
          </a:xfrm>
          <a:prstGeom prst="rect">
            <a:avLst/>
          </a:prstGeom>
          <a:noFill/>
          <a:ln>
            <a:noFill/>
          </a:ln>
        </p:spPr>
      </p:pic>
      <p:pic>
        <p:nvPicPr>
          <p:cNvPr id="557" name="Google Shape;557;p18"/>
          <p:cNvPicPr preferRelativeResize="0"/>
          <p:nvPr/>
        </p:nvPicPr>
        <p:blipFill rotWithShape="1">
          <a:blip r:embed="rId4">
            <a:alphaModFix/>
          </a:blip>
          <a:srcRect/>
          <a:stretch/>
        </p:blipFill>
        <p:spPr>
          <a:xfrm>
            <a:off x="1485900" y="2974090"/>
            <a:ext cx="6210690" cy="1796804"/>
          </a:xfrm>
          <a:prstGeom prst="rect">
            <a:avLst/>
          </a:prstGeom>
          <a:noFill/>
          <a:ln>
            <a:noFill/>
          </a:ln>
        </p:spPr>
      </p:pic>
      <p:sp>
        <p:nvSpPr>
          <p:cNvPr id="4" name="Title 2">
            <a:extLst>
              <a:ext uri="{FF2B5EF4-FFF2-40B4-BE49-F238E27FC236}">
                <a16:creationId xmlns:a16="http://schemas.microsoft.com/office/drawing/2014/main" id="{E1D16FFC-C006-5530-26C1-EC4429CD8F91}"/>
              </a:ext>
            </a:extLst>
          </p:cNvPr>
          <p:cNvSpPr>
            <a:spLocks noGrp="1"/>
          </p:cNvSpPr>
          <p:nvPr>
            <p:ph type="title"/>
          </p:nvPr>
        </p:nvSpPr>
        <p:spPr>
          <a:xfrm>
            <a:off x="561975" y="169863"/>
            <a:ext cx="8329613" cy="613887"/>
          </a:xfrm>
        </p:spPr>
        <p:txBody>
          <a:bodyPr/>
          <a:lstStyle/>
          <a:p>
            <a:pPr algn="ctr"/>
            <a:r>
              <a:rPr lang="nl-NL" dirty="0"/>
              <a:t>PCA: Matrix </a:t>
            </a:r>
            <a:r>
              <a:rPr lang="nl-NL" dirty="0" err="1"/>
              <a:t>decomposition</a:t>
            </a:r>
            <a:endParaRPr lang="nl-N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p:cNvSpPr>
            <a:spLocks noGrp="1"/>
          </p:cNvSpPr>
          <p:nvPr>
            <p:ph type="body" sz="quarter" idx="10"/>
          </p:nvPr>
        </p:nvSpPr>
        <p:spPr>
          <a:xfrm>
            <a:off x="372600" y="1314660"/>
            <a:ext cx="8398800" cy="3092400"/>
          </a:xfrm>
        </p:spPr>
        <p:txBody>
          <a:bodyPr/>
          <a:lstStyle/>
          <a:p>
            <a:pPr marL="595313" indent="-342900">
              <a:lnSpc>
                <a:spcPct val="100000"/>
              </a:lnSpc>
              <a:buFont typeface="+mj-lt"/>
              <a:buAutoNum type="arabicPeriod"/>
            </a:pPr>
            <a:r>
              <a:rPr lang="en-US" sz="1600" dirty="0"/>
              <a:t>Chemometrics: Definition  (5 min)   </a:t>
            </a:r>
            <a:endParaRPr lang="en-GB" sz="1600" dirty="0"/>
          </a:p>
          <a:p>
            <a:pPr marL="595313" indent="-342900">
              <a:lnSpc>
                <a:spcPct val="100000"/>
              </a:lnSpc>
              <a:buFont typeface="+mj-lt"/>
              <a:buAutoNum type="arabicPeriod"/>
            </a:pPr>
            <a:r>
              <a:rPr lang="en-GB" sz="1600" dirty="0"/>
              <a:t>General workflow for chemometrics  (2 min)</a:t>
            </a:r>
          </a:p>
          <a:p>
            <a:pPr marL="595313" indent="-342900">
              <a:lnSpc>
                <a:spcPct val="100000"/>
              </a:lnSpc>
              <a:buFont typeface="+mj-lt"/>
              <a:buAutoNum type="arabicPeriod"/>
            </a:pPr>
            <a:r>
              <a:rPr lang="en-GB" sz="1600" dirty="0"/>
              <a:t>Exploratory analysis and Outlier Detection  (5 min)</a:t>
            </a:r>
          </a:p>
          <a:p>
            <a:pPr marL="595313" indent="-342900">
              <a:lnSpc>
                <a:spcPct val="100000"/>
              </a:lnSpc>
              <a:buFont typeface="+mj-lt"/>
              <a:buAutoNum type="arabicPeriod"/>
            </a:pPr>
            <a:r>
              <a:rPr lang="en-GB" sz="1600" dirty="0" err="1"/>
              <a:t>Pretreatments</a:t>
            </a:r>
            <a:r>
              <a:rPr lang="en-GB" sz="1600" dirty="0"/>
              <a:t> on raw spectra  (5 min)</a:t>
            </a:r>
          </a:p>
          <a:p>
            <a:pPr marL="595313" indent="-342900">
              <a:lnSpc>
                <a:spcPct val="100000"/>
              </a:lnSpc>
              <a:buFont typeface="+mj-lt"/>
              <a:buAutoNum type="arabicPeriod"/>
            </a:pPr>
            <a:r>
              <a:rPr lang="en-GB" sz="1600" dirty="0"/>
              <a:t>Feature selection  (5 min)</a:t>
            </a:r>
          </a:p>
          <a:p>
            <a:pPr marL="595313" indent="-342900">
              <a:lnSpc>
                <a:spcPct val="100000"/>
              </a:lnSpc>
              <a:buFont typeface="+mj-lt"/>
              <a:buAutoNum type="arabicPeriod"/>
            </a:pPr>
            <a:r>
              <a:rPr lang="en-GB" sz="1600" dirty="0"/>
              <a:t>Cross validation or Data Split (1 min)</a:t>
            </a:r>
          </a:p>
          <a:p>
            <a:pPr marL="595313" indent="-342900">
              <a:lnSpc>
                <a:spcPct val="100000"/>
              </a:lnSpc>
              <a:buFont typeface="+mj-lt"/>
              <a:buAutoNum type="arabicPeriod"/>
            </a:pPr>
            <a:r>
              <a:rPr lang="en-GB" sz="1600" dirty="0"/>
              <a:t>Calibration and validation of classification models (7 min)</a:t>
            </a:r>
          </a:p>
          <a:p>
            <a:pPr marL="595313" indent="-342900">
              <a:lnSpc>
                <a:spcPct val="100000"/>
              </a:lnSpc>
              <a:buFont typeface="+mj-lt"/>
              <a:buAutoNum type="arabicPeriod"/>
            </a:pPr>
            <a:r>
              <a:rPr lang="en-GB" sz="1600" dirty="0"/>
              <a:t>Hands on Data (30 min)</a:t>
            </a:r>
          </a:p>
          <a:p>
            <a:endParaRPr lang="en-GB" dirty="0"/>
          </a:p>
          <a:p>
            <a:pPr lvl="1"/>
            <a:endParaRPr lang="en-GB" dirty="0"/>
          </a:p>
        </p:txBody>
      </p:sp>
      <p:sp>
        <p:nvSpPr>
          <p:cNvPr id="4" name="Titel 3"/>
          <p:cNvSpPr>
            <a:spLocks noGrp="1"/>
          </p:cNvSpPr>
          <p:nvPr>
            <p:ph type="title"/>
          </p:nvPr>
        </p:nvSpPr>
        <p:spPr>
          <a:xfrm>
            <a:off x="561600" y="169210"/>
            <a:ext cx="8330400" cy="550286"/>
          </a:xfrm>
        </p:spPr>
        <p:txBody>
          <a:bodyPr/>
          <a:lstStyle/>
          <a:p>
            <a:r>
              <a:rPr lang="en-GB" sz="1800" dirty="0"/>
              <a:t>Workshop agenda: Chemometrics</a:t>
            </a:r>
          </a:p>
        </p:txBody>
      </p:sp>
      <p:sp>
        <p:nvSpPr>
          <p:cNvPr id="3" name="Tijdelijke aanduiding voor dianummer 2"/>
          <p:cNvSpPr>
            <a:spLocks noGrp="1"/>
          </p:cNvSpPr>
          <p:nvPr>
            <p:ph type="sldNum" sz="quarter" idx="11"/>
          </p:nvPr>
        </p:nvSpPr>
        <p:spPr/>
        <p:txBody>
          <a:bodyPr/>
          <a:lstStyle/>
          <a:p>
            <a:pPr algn="r"/>
            <a:fld id="{F25965E0-7062-474C-8671-DB3A3CE669B0}" type="slidenum">
              <a:rPr lang="nl-NL" smtClean="0"/>
              <a:pPr algn="r"/>
              <a:t>2</a:t>
            </a:fld>
            <a:endParaRPr lang="nl-NL"/>
          </a:p>
        </p:txBody>
      </p:sp>
      <p:sp>
        <p:nvSpPr>
          <p:cNvPr id="6" name="TextBox 5">
            <a:extLst>
              <a:ext uri="{FF2B5EF4-FFF2-40B4-BE49-F238E27FC236}">
                <a16:creationId xmlns:a16="http://schemas.microsoft.com/office/drawing/2014/main" id="{9866F37C-B87C-9620-9719-874B15037BA0}"/>
              </a:ext>
            </a:extLst>
          </p:cNvPr>
          <p:cNvSpPr txBox="1"/>
          <p:nvPr/>
        </p:nvSpPr>
        <p:spPr>
          <a:xfrm>
            <a:off x="2286000" y="2385734"/>
            <a:ext cx="4572000" cy="369332"/>
          </a:xfrm>
          <a:prstGeom prst="rect">
            <a:avLst/>
          </a:prstGeom>
          <a:noFill/>
        </p:spPr>
        <p:txBody>
          <a:bodyPr wrap="square">
            <a:spAutoFit/>
          </a:bodyPr>
          <a:lstStyle/>
          <a:p>
            <a:r>
              <a:rPr lang="nl-NL" b="0" dirty="0">
                <a:effectLst/>
              </a:rPr>
              <a:t> </a:t>
            </a:r>
            <a:endParaRPr lang="nl-NL" dirty="0"/>
          </a:p>
        </p:txBody>
      </p:sp>
    </p:spTree>
    <p:extLst>
      <p:ext uri="{BB962C8B-B14F-4D97-AF65-F5344CB8AC3E}">
        <p14:creationId xmlns:p14="http://schemas.microsoft.com/office/powerpoint/2010/main" val="2367016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20"/>
          <p:cNvSpPr txBox="1">
            <a:spLocks noGrp="1"/>
          </p:cNvSpPr>
          <p:nvPr>
            <p:ph type="body" idx="1"/>
          </p:nvPr>
        </p:nvSpPr>
        <p:spPr>
          <a:xfrm>
            <a:off x="1217735" y="376212"/>
            <a:ext cx="6566411" cy="1955176"/>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0" indent="0" algn="ctr">
              <a:spcBef>
                <a:spcPts val="0"/>
              </a:spcBef>
              <a:spcAft>
                <a:spcPts val="0"/>
              </a:spcAft>
              <a:buSzPts val="1920"/>
              <a:buNone/>
            </a:pPr>
            <a:r>
              <a:rPr lang="en-US" b="0" i="0" dirty="0">
                <a:solidFill>
                  <a:schemeClr val="tx1"/>
                </a:solidFill>
                <a:effectLst/>
                <a:latin typeface="+mn-lt"/>
              </a:rPr>
              <a:t>PCA explains the original variables through the strength of their relationship with the factors</a:t>
            </a:r>
            <a:endParaRPr b="1" dirty="0">
              <a:solidFill>
                <a:schemeClr val="tx1"/>
              </a:solidFill>
              <a:latin typeface="+mn-lt"/>
              <a:ea typeface="Arial"/>
              <a:cs typeface="Arial"/>
              <a:sym typeface="Arial"/>
            </a:endParaRPr>
          </a:p>
        </p:txBody>
      </p:sp>
      <p:pic>
        <p:nvPicPr>
          <p:cNvPr id="575" name="Google Shape;575;p20"/>
          <p:cNvPicPr preferRelativeResize="0"/>
          <p:nvPr/>
        </p:nvPicPr>
        <p:blipFill rotWithShape="1">
          <a:blip r:embed="rId3">
            <a:alphaModFix/>
          </a:blip>
          <a:srcRect/>
          <a:stretch/>
        </p:blipFill>
        <p:spPr>
          <a:xfrm>
            <a:off x="604709" y="1400337"/>
            <a:ext cx="7792461" cy="1051232"/>
          </a:xfrm>
          <a:prstGeom prst="rect">
            <a:avLst/>
          </a:prstGeom>
          <a:noFill/>
          <a:ln>
            <a:noFill/>
          </a:ln>
        </p:spPr>
      </p:pic>
      <p:sp>
        <p:nvSpPr>
          <p:cNvPr id="576" name="Google Shape;576;p20"/>
          <p:cNvSpPr/>
          <p:nvPr/>
        </p:nvSpPr>
        <p:spPr>
          <a:xfrm>
            <a:off x="295422" y="2571750"/>
            <a:ext cx="8553156" cy="1954315"/>
          </a:xfrm>
          <a:prstGeom prst="rect">
            <a:avLst/>
          </a:prstGeom>
          <a:solidFill>
            <a:schemeClr val="lt1"/>
          </a:solidFill>
          <a:ln w="19050" cap="rnd"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marL="214313" indent="-214313" algn="just">
              <a:spcBef>
                <a:spcPts val="0"/>
              </a:spcBef>
              <a:spcAft>
                <a:spcPts val="0"/>
              </a:spcAft>
              <a:buClr>
                <a:schemeClr val="dk1"/>
              </a:buClr>
              <a:buSzPts val="2000"/>
              <a:buFont typeface="Noto Sans Symbols"/>
              <a:buChar char="✔"/>
            </a:pPr>
            <a:r>
              <a:rPr lang="en-US" sz="1400" dirty="0">
                <a:latin typeface="+mn-lt"/>
              </a:rPr>
              <a:t>The factors are extracted from the data</a:t>
            </a:r>
            <a:r>
              <a:rPr lang="en-US" sz="1400" b="1" dirty="0">
                <a:solidFill>
                  <a:srgbClr val="C00000"/>
                </a:solidFill>
                <a:latin typeface="+mn-lt"/>
              </a:rPr>
              <a:t> sequentially</a:t>
            </a:r>
            <a:endParaRPr lang="en-US" sz="1400" dirty="0">
              <a:latin typeface="+mn-lt"/>
            </a:endParaRPr>
          </a:p>
          <a:p>
            <a:pPr marL="214313" indent="-214313" algn="just">
              <a:spcBef>
                <a:spcPts val="0"/>
              </a:spcBef>
              <a:spcAft>
                <a:spcPts val="0"/>
              </a:spcAft>
              <a:buClr>
                <a:schemeClr val="dk1"/>
              </a:buClr>
              <a:buSzPts val="2000"/>
              <a:buFont typeface="Noto Sans Symbols"/>
              <a:buChar char="✔"/>
            </a:pPr>
            <a:r>
              <a:rPr lang="en-US" sz="1400" dirty="0">
                <a:latin typeface="+mn-lt"/>
              </a:rPr>
              <a:t>The factor that explains the highest % of variance is extracted first</a:t>
            </a:r>
          </a:p>
          <a:p>
            <a:pPr marL="214313" indent="-214313" algn="just">
              <a:spcBef>
                <a:spcPts val="0"/>
              </a:spcBef>
              <a:spcAft>
                <a:spcPts val="0"/>
              </a:spcAft>
              <a:buClr>
                <a:schemeClr val="dk1"/>
              </a:buClr>
              <a:buSzPts val="2000"/>
              <a:buFont typeface="Noto Sans Symbols"/>
              <a:buChar char="✔"/>
            </a:pPr>
            <a:r>
              <a:rPr lang="en-US" sz="1400" dirty="0">
                <a:latin typeface="+mn-lt"/>
              </a:rPr>
              <a:t>Then, the factor that explains the second highest % of variance is extracted, and so on</a:t>
            </a:r>
          </a:p>
          <a:p>
            <a:pPr marL="214313" indent="-214313" algn="just">
              <a:spcBef>
                <a:spcPts val="0"/>
              </a:spcBef>
              <a:spcAft>
                <a:spcPts val="0"/>
              </a:spcAft>
              <a:buClr>
                <a:schemeClr val="dk1"/>
              </a:buClr>
              <a:buSzPts val="2000"/>
              <a:buFont typeface="Noto Sans Symbols"/>
              <a:buChar char="✔"/>
            </a:pPr>
            <a:r>
              <a:rPr lang="en-US" sz="1400" dirty="0">
                <a:latin typeface="+mn-lt"/>
              </a:rPr>
              <a:t>The factors are </a:t>
            </a:r>
            <a:r>
              <a:rPr lang="en-US" sz="1400" b="1" dirty="0">
                <a:solidFill>
                  <a:srgbClr val="C00000"/>
                </a:solidFill>
                <a:latin typeface="+mn-lt"/>
              </a:rPr>
              <a:t>orthogonal</a:t>
            </a:r>
            <a:r>
              <a:rPr lang="en-US" sz="1400" dirty="0">
                <a:latin typeface="+mn-lt"/>
              </a:rPr>
              <a:t> to each other</a:t>
            </a:r>
          </a:p>
          <a:p>
            <a:pPr marL="214313" indent="-214313" algn="just">
              <a:spcBef>
                <a:spcPts val="0"/>
              </a:spcBef>
              <a:spcAft>
                <a:spcPts val="0"/>
              </a:spcAft>
              <a:buClr>
                <a:schemeClr val="dk1"/>
              </a:buClr>
              <a:buSzPts val="2000"/>
              <a:buFont typeface="Noto Sans Symbols"/>
              <a:buChar char="✔"/>
            </a:pPr>
            <a:r>
              <a:rPr lang="en-US" sz="1400" dirty="0">
                <a:latin typeface="+mn-lt"/>
              </a:rPr>
              <a:t>They have zero correlation between them, each representing something </a:t>
            </a:r>
            <a:r>
              <a:rPr lang="en-US" sz="1400" b="1" dirty="0">
                <a:solidFill>
                  <a:srgbClr val="C00000"/>
                </a:solidFill>
                <a:latin typeface="+mn-lt"/>
              </a:rPr>
              <a:t>unique</a:t>
            </a:r>
            <a:endParaRPr sz="1400" dirty="0">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22"/>
          <p:cNvSpPr txBox="1">
            <a:spLocks noGrp="1"/>
          </p:cNvSpPr>
          <p:nvPr>
            <p:ph type="title"/>
          </p:nvPr>
        </p:nvSpPr>
        <p:spPr>
          <a:xfrm>
            <a:off x="1421103" y="224161"/>
            <a:ext cx="6172200" cy="475562"/>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algn="ctr">
              <a:spcBef>
                <a:spcPts val="0"/>
              </a:spcBef>
              <a:spcAft>
                <a:spcPts val="0"/>
              </a:spcAft>
              <a:buClr>
                <a:schemeClr val="lt2"/>
              </a:buClr>
              <a:buSzPts val="2800"/>
            </a:pPr>
            <a:r>
              <a:rPr lang="es-ES" sz="2400" dirty="0">
                <a:ea typeface="Verdana" panose="020B0604030504040204" pitchFamily="34" charset="0"/>
                <a:cs typeface="Arial"/>
                <a:sym typeface="Arial"/>
              </a:rPr>
              <a:t>Factor </a:t>
            </a:r>
            <a:r>
              <a:rPr lang="es-ES" sz="2400" dirty="0" err="1">
                <a:ea typeface="Verdana" panose="020B0604030504040204" pitchFamily="34" charset="0"/>
                <a:cs typeface="Arial"/>
                <a:sym typeface="Arial"/>
              </a:rPr>
              <a:t>rotation</a:t>
            </a:r>
            <a:endParaRPr sz="2800" dirty="0">
              <a:ea typeface="Verdana" panose="020B0604030504040204" pitchFamily="34" charset="0"/>
            </a:endParaRPr>
          </a:p>
        </p:txBody>
      </p:sp>
      <p:pic>
        <p:nvPicPr>
          <p:cNvPr id="594" name="Google Shape;594;p22"/>
          <p:cNvPicPr preferRelativeResize="0">
            <a:picLocks noGrp="1"/>
          </p:cNvPicPr>
          <p:nvPr>
            <p:ph type="body" idx="1"/>
          </p:nvPr>
        </p:nvPicPr>
        <p:blipFill rotWithShape="1">
          <a:blip r:embed="rId3">
            <a:alphaModFix/>
          </a:blip>
          <a:srcRect/>
          <a:stretch/>
        </p:blipFill>
        <p:spPr>
          <a:xfrm>
            <a:off x="1254880" y="1665054"/>
            <a:ext cx="2531753" cy="1930662"/>
          </a:xfrm>
          <a:prstGeom prst="rect">
            <a:avLst/>
          </a:prstGeom>
          <a:noFill/>
          <a:ln w="88900" cap="sq" cmpd="thickThin">
            <a:solidFill>
              <a:srgbClr val="000000"/>
            </a:solidFill>
            <a:prstDash val="solid"/>
            <a:miter lim="800000"/>
            <a:headEnd type="none" w="sm" len="sm"/>
            <a:tailEnd type="none" w="sm" len="sm"/>
          </a:ln>
        </p:spPr>
      </p:pic>
      <p:pic>
        <p:nvPicPr>
          <p:cNvPr id="595" name="Google Shape;595;p22"/>
          <p:cNvPicPr preferRelativeResize="0"/>
          <p:nvPr/>
        </p:nvPicPr>
        <p:blipFill rotWithShape="1">
          <a:blip r:embed="rId4">
            <a:alphaModFix/>
          </a:blip>
          <a:srcRect/>
          <a:stretch/>
        </p:blipFill>
        <p:spPr>
          <a:xfrm>
            <a:off x="5012575" y="1583101"/>
            <a:ext cx="2469220" cy="2012615"/>
          </a:xfrm>
          <a:prstGeom prst="rect">
            <a:avLst/>
          </a:prstGeom>
          <a:noFill/>
          <a:ln w="88900" cap="sq" cmpd="thickThin">
            <a:solidFill>
              <a:srgbClr val="000000"/>
            </a:solidFill>
            <a:prstDash val="solid"/>
            <a:miter lim="800000"/>
            <a:headEnd type="none" w="sm" len="sm"/>
            <a:tailEnd type="none" w="sm" len="sm"/>
          </a:ln>
        </p:spPr>
      </p:pic>
      <p:sp>
        <p:nvSpPr>
          <p:cNvPr id="596" name="Google Shape;596;p22"/>
          <p:cNvSpPr/>
          <p:nvPr/>
        </p:nvSpPr>
        <p:spPr>
          <a:xfrm>
            <a:off x="1671168" y="993367"/>
            <a:ext cx="1566174" cy="378042"/>
          </a:xfrm>
          <a:prstGeom prst="rect">
            <a:avLst/>
          </a:prstGeom>
          <a:solidFill>
            <a:schemeClr val="lt1"/>
          </a:solidFill>
          <a:ln w="19050" cap="rnd"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sz="1500" dirty="0">
                <a:solidFill>
                  <a:schemeClr val="dk1"/>
                </a:solidFill>
                <a:latin typeface="Century Gothic"/>
                <a:ea typeface="Century Gothic"/>
                <a:cs typeface="Century Gothic"/>
                <a:sym typeface="Century Gothic"/>
              </a:rPr>
              <a:t>Ideal</a:t>
            </a:r>
            <a:endParaRPr dirty="0"/>
          </a:p>
        </p:txBody>
      </p:sp>
      <p:sp>
        <p:nvSpPr>
          <p:cNvPr id="597" name="Google Shape;597;p22"/>
          <p:cNvSpPr/>
          <p:nvPr/>
        </p:nvSpPr>
        <p:spPr>
          <a:xfrm>
            <a:off x="5432831" y="952391"/>
            <a:ext cx="1566174" cy="378042"/>
          </a:xfrm>
          <a:prstGeom prst="rect">
            <a:avLst/>
          </a:prstGeom>
          <a:solidFill>
            <a:schemeClr val="lt1"/>
          </a:solidFill>
          <a:ln w="19050" cap="rnd"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sz="1500" dirty="0">
                <a:solidFill>
                  <a:schemeClr val="dk1"/>
                </a:solidFill>
                <a:latin typeface="Century Gothic"/>
                <a:ea typeface="Century Gothic"/>
                <a:cs typeface="Century Gothic"/>
                <a:sym typeface="Century Gothic"/>
              </a:rPr>
              <a:t>Real</a:t>
            </a:r>
            <a:endParaRPr dirty="0"/>
          </a:p>
        </p:txBody>
      </p:sp>
      <p:sp>
        <p:nvSpPr>
          <p:cNvPr id="598" name="Google Shape;598;p22"/>
          <p:cNvSpPr/>
          <p:nvPr/>
        </p:nvSpPr>
        <p:spPr>
          <a:xfrm>
            <a:off x="1321723" y="4176690"/>
            <a:ext cx="6172199" cy="388945"/>
          </a:xfrm>
          <a:prstGeom prst="roundRect">
            <a:avLst>
              <a:gd name="adj" fmla="val 16667"/>
            </a:avLst>
          </a:prstGeom>
          <a:gradFill>
            <a:gsLst>
              <a:gs pos="0">
                <a:srgbClr val="F9F3E1"/>
              </a:gs>
              <a:gs pos="100000">
                <a:srgbClr val="ECD078"/>
              </a:gs>
            </a:gsLst>
            <a:lin ang="5400000" scaled="0"/>
          </a:gradFill>
          <a:ln w="9525" cap="rnd"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US" sz="1400" b="0" i="0" dirty="0">
                <a:solidFill>
                  <a:srgbClr val="374151"/>
                </a:solidFill>
                <a:effectLst/>
                <a:latin typeface="Verdana" panose="020B0604030504040204" pitchFamily="34" charset="0"/>
                <a:ea typeface="Verdana" panose="020B0604030504040204" pitchFamily="34" charset="0"/>
              </a:rPr>
              <a:t>The variables that are weakly related to the component are located near the center of the graph</a:t>
            </a:r>
            <a:endParaRPr sz="1400" b="1" dirty="0">
              <a:solidFill>
                <a:schemeClr val="dk1"/>
              </a:solidFill>
              <a:latin typeface="Verdana" panose="020B0604030504040204" pitchFamily="34" charset="0"/>
              <a:ea typeface="Verdana" panose="020B0604030504040204" pitchFamily="34" charset="0"/>
              <a:cs typeface="Arial"/>
              <a:sym typeface="Arial"/>
            </a:endParaRPr>
          </a:p>
        </p:txBody>
      </p:sp>
      <p:cxnSp>
        <p:nvCxnSpPr>
          <p:cNvPr id="599" name="Google Shape;599;p22"/>
          <p:cNvCxnSpPr>
            <a:cxnSpLocks/>
          </p:cNvCxnSpPr>
          <p:nvPr/>
        </p:nvCxnSpPr>
        <p:spPr>
          <a:xfrm rot="16200000" flipV="1">
            <a:off x="6269691" y="3563624"/>
            <a:ext cx="720480" cy="645157"/>
          </a:xfrm>
          <a:prstGeom prst="bentConnector3">
            <a:avLst>
              <a:gd name="adj1" fmla="val 50000"/>
            </a:avLst>
          </a:prstGeom>
          <a:noFill/>
          <a:ln w="28575" cap="rnd" cmpd="sng">
            <a:solidFill>
              <a:schemeClr val="accent2"/>
            </a:solidFill>
            <a:prstDash val="solid"/>
            <a:round/>
            <a:headEnd type="none" w="sm" len="sm"/>
            <a:tailEnd type="triangle" w="med" len="med"/>
          </a:ln>
          <a:effectLst>
            <a:outerShdw blurRad="38100" dist="25400" dir="5400000" rotWithShape="0">
              <a:srgbClr val="000000">
                <a:alpha val="44705"/>
              </a:srgbClr>
            </a:outerShdw>
          </a:effectLst>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24"/>
          <p:cNvSpPr txBox="1">
            <a:spLocks noGrp="1"/>
          </p:cNvSpPr>
          <p:nvPr>
            <p:ph type="title"/>
          </p:nvPr>
        </p:nvSpPr>
        <p:spPr>
          <a:xfrm>
            <a:off x="3695328" y="320194"/>
            <a:ext cx="1419597" cy="467681"/>
          </a:xfrm>
          <a:prstGeom prst="rect">
            <a:avLst/>
          </a:prstGeom>
          <a:gradFill>
            <a:gsLst>
              <a:gs pos="0">
                <a:srgbClr val="ECF4DB"/>
              </a:gs>
              <a:gs pos="100000">
                <a:srgbClr val="BFDD74"/>
              </a:gs>
            </a:gsLst>
            <a:lin ang="5400000" scaled="0"/>
          </a:gradFill>
          <a:ln w="9525" cap="rnd" cmpd="sng">
            <a:solidFill>
              <a:schemeClr val="accent1"/>
            </a:solidFill>
            <a:prstDash val="solid"/>
            <a:round/>
            <a:headEnd type="none" w="sm" len="sm"/>
            <a:tailEnd type="none" w="sm" len="sm"/>
          </a:ln>
        </p:spPr>
        <p:txBody>
          <a:bodyPr spcFirstLastPara="1" vert="horz" wrap="square" lIns="68569" tIns="34275" rIns="68569" bIns="34275" numCol="1" anchor="t" anchorCtr="0" compatLnSpc="1">
            <a:prstTxWarp prst="textNoShape">
              <a:avLst/>
            </a:prstTxWarp>
            <a:noAutofit/>
          </a:bodyPr>
          <a:lstStyle/>
          <a:p>
            <a:pPr algn="ctr">
              <a:spcBef>
                <a:spcPts val="0"/>
              </a:spcBef>
              <a:spcAft>
                <a:spcPts val="0"/>
              </a:spcAft>
              <a:buClr>
                <a:schemeClr val="dk1"/>
              </a:buClr>
              <a:buSzPts val="2800"/>
            </a:pPr>
            <a:r>
              <a:rPr lang="es-ES" sz="2100" dirty="0" err="1">
                <a:solidFill>
                  <a:schemeClr val="dk1"/>
                </a:solidFill>
                <a:latin typeface="Arial"/>
                <a:ea typeface="Arial"/>
                <a:cs typeface="Arial"/>
                <a:sym typeface="Arial"/>
              </a:rPr>
              <a:t>Loadings</a:t>
            </a:r>
            <a:endParaRPr sz="2100" dirty="0">
              <a:latin typeface="Arial"/>
              <a:ea typeface="Arial"/>
              <a:cs typeface="Arial"/>
              <a:sym typeface="Arial"/>
            </a:endParaRPr>
          </a:p>
        </p:txBody>
      </p:sp>
      <p:pic>
        <p:nvPicPr>
          <p:cNvPr id="612" name="Google Shape;612;p24"/>
          <p:cNvPicPr preferRelativeResize="0">
            <a:picLocks noGrp="1"/>
          </p:cNvPicPr>
          <p:nvPr>
            <p:ph type="body" idx="1"/>
          </p:nvPr>
        </p:nvPicPr>
        <p:blipFill rotWithShape="1">
          <a:blip r:embed="rId3">
            <a:alphaModFix/>
          </a:blip>
          <a:srcRect/>
          <a:stretch/>
        </p:blipFill>
        <p:spPr>
          <a:xfrm>
            <a:off x="5731278" y="514350"/>
            <a:ext cx="3071294" cy="4284211"/>
          </a:xfrm>
          <a:prstGeom prst="rect">
            <a:avLst/>
          </a:prstGeom>
          <a:noFill/>
          <a:ln>
            <a:noFill/>
          </a:ln>
        </p:spPr>
      </p:pic>
      <p:sp>
        <p:nvSpPr>
          <p:cNvPr id="613" name="Google Shape;613;p24"/>
          <p:cNvSpPr/>
          <p:nvPr/>
        </p:nvSpPr>
        <p:spPr>
          <a:xfrm>
            <a:off x="1021080" y="1170115"/>
            <a:ext cx="3641323" cy="992549"/>
          </a:xfrm>
          <a:prstGeom prst="rect">
            <a:avLst/>
          </a:prstGeom>
          <a:gradFill>
            <a:gsLst>
              <a:gs pos="0">
                <a:srgbClr val="F7FCFD"/>
              </a:gs>
              <a:gs pos="100000">
                <a:srgbClr val="A7DEF2"/>
              </a:gs>
            </a:gsLst>
            <a:lin ang="5400000" scaled="0"/>
          </a:gradFill>
          <a:ln w="9525" cap="rnd" cmpd="sng">
            <a:solidFill>
              <a:schemeClr val="accent5"/>
            </a:solidFill>
            <a:prstDash val="solid"/>
            <a:round/>
            <a:headEnd type="none" w="sm" len="sm"/>
            <a:tailEnd type="none" w="sm" len="sm"/>
          </a:ln>
        </p:spPr>
        <p:txBody>
          <a:bodyPr spcFirstLastPara="1" wrap="square" lIns="68569" tIns="34275" rIns="68569" bIns="34275" anchor="t" anchorCtr="0">
            <a:spAutoFit/>
          </a:bodyPr>
          <a:lstStyle/>
          <a:p>
            <a:pPr algn="just">
              <a:spcBef>
                <a:spcPts val="0"/>
              </a:spcBef>
              <a:spcAft>
                <a:spcPts val="0"/>
              </a:spcAft>
            </a:pPr>
            <a:r>
              <a:rPr lang="es-ES" dirty="0">
                <a:solidFill>
                  <a:schemeClr val="dk1"/>
                </a:solidFill>
                <a:latin typeface="Century Gothic"/>
                <a:ea typeface="Century Gothic"/>
                <a:cs typeface="Century Gothic"/>
                <a:sym typeface="Century Gothic"/>
              </a:rPr>
              <a:t>        </a:t>
            </a:r>
            <a:r>
              <a:rPr lang="es-ES" sz="1400" dirty="0" err="1">
                <a:solidFill>
                  <a:schemeClr val="dk1"/>
                </a:solidFill>
                <a:latin typeface="Verdana" panose="020B0604030504040204" pitchFamily="34" charset="0"/>
                <a:ea typeface="Verdana" panose="020B0604030504040204" pitchFamily="34" charset="0"/>
                <a:cs typeface="Century Gothic"/>
                <a:sym typeface="Century Gothic"/>
              </a:rPr>
              <a:t>Correlation</a:t>
            </a:r>
            <a:r>
              <a:rPr lang="es-ES" sz="1400" dirty="0">
                <a:solidFill>
                  <a:schemeClr val="dk1"/>
                </a:solidFill>
                <a:latin typeface="Verdana" panose="020B0604030504040204" pitchFamily="34" charset="0"/>
                <a:ea typeface="Verdana" panose="020B0604030504040204" pitchFamily="34" charset="0"/>
                <a:cs typeface="Century Gothic"/>
                <a:sym typeface="Century Gothic"/>
              </a:rPr>
              <a:t> </a:t>
            </a:r>
            <a:r>
              <a:rPr lang="es-ES" sz="1400" dirty="0" err="1">
                <a:solidFill>
                  <a:schemeClr val="dk1"/>
                </a:solidFill>
                <a:latin typeface="Verdana" panose="020B0604030504040204" pitchFamily="34" charset="0"/>
                <a:ea typeface="Verdana" panose="020B0604030504040204" pitchFamily="34" charset="0"/>
                <a:cs typeface="Century Gothic"/>
                <a:sym typeface="Century Gothic"/>
              </a:rPr>
              <a:t>coefficients</a:t>
            </a:r>
            <a:r>
              <a:rPr lang="es-ES" sz="1400" dirty="0">
                <a:solidFill>
                  <a:schemeClr val="dk1"/>
                </a:solidFill>
                <a:latin typeface="Verdana" panose="020B0604030504040204" pitchFamily="34" charset="0"/>
                <a:ea typeface="Verdana" panose="020B0604030504040204" pitchFamily="34" charset="0"/>
                <a:cs typeface="Century Gothic"/>
                <a:sym typeface="Century Gothic"/>
              </a:rPr>
              <a:t> </a:t>
            </a:r>
            <a:endParaRPr sz="1400" dirty="0">
              <a:latin typeface="Verdana" panose="020B0604030504040204" pitchFamily="34" charset="0"/>
              <a:ea typeface="Verdana" panose="020B0604030504040204" pitchFamily="34" charset="0"/>
            </a:endParaRPr>
          </a:p>
          <a:p>
            <a:pPr algn="just">
              <a:spcBef>
                <a:spcPts val="0"/>
              </a:spcBef>
              <a:spcAft>
                <a:spcPts val="0"/>
              </a:spcAft>
            </a:pPr>
            <a:r>
              <a:rPr lang="es-ES" sz="1400" dirty="0">
                <a:solidFill>
                  <a:schemeClr val="dk1"/>
                </a:solidFill>
                <a:latin typeface="Verdana" panose="020B0604030504040204" pitchFamily="34" charset="0"/>
                <a:ea typeface="Verdana" panose="020B0604030504040204" pitchFamily="34" charset="0"/>
                <a:cs typeface="Century Gothic"/>
                <a:sym typeface="Century Gothic"/>
              </a:rPr>
              <a:t> -1.0 : </a:t>
            </a:r>
            <a:r>
              <a:rPr lang="es-ES" sz="1400" dirty="0" err="1">
                <a:solidFill>
                  <a:schemeClr val="dk1"/>
                </a:solidFill>
                <a:latin typeface="Verdana" panose="020B0604030504040204" pitchFamily="34" charset="0"/>
                <a:ea typeface="Verdana" panose="020B0604030504040204" pitchFamily="34" charset="0"/>
                <a:cs typeface="Century Gothic"/>
                <a:sym typeface="Century Gothic"/>
              </a:rPr>
              <a:t>Perfect</a:t>
            </a:r>
            <a:r>
              <a:rPr lang="es-ES" sz="1400" dirty="0">
                <a:solidFill>
                  <a:schemeClr val="dk1"/>
                </a:solidFill>
                <a:latin typeface="Verdana" panose="020B0604030504040204" pitchFamily="34" charset="0"/>
                <a:ea typeface="Verdana" panose="020B0604030504040204" pitchFamily="34" charset="0"/>
                <a:cs typeface="Century Gothic"/>
                <a:sym typeface="Century Gothic"/>
              </a:rPr>
              <a:t> negative </a:t>
            </a:r>
            <a:r>
              <a:rPr lang="es-ES" sz="1400" dirty="0" err="1">
                <a:solidFill>
                  <a:schemeClr val="dk1"/>
                </a:solidFill>
                <a:latin typeface="Verdana" panose="020B0604030504040204" pitchFamily="34" charset="0"/>
                <a:ea typeface="Verdana" panose="020B0604030504040204" pitchFamily="34" charset="0"/>
                <a:cs typeface="Century Gothic"/>
                <a:sym typeface="Century Gothic"/>
              </a:rPr>
              <a:t>correlation</a:t>
            </a:r>
            <a:r>
              <a:rPr lang="es-ES" sz="1400" dirty="0">
                <a:solidFill>
                  <a:schemeClr val="dk1"/>
                </a:solidFill>
                <a:latin typeface="Verdana" panose="020B0604030504040204" pitchFamily="34" charset="0"/>
                <a:ea typeface="Verdana" panose="020B0604030504040204" pitchFamily="34" charset="0"/>
                <a:cs typeface="Century Gothic"/>
                <a:sym typeface="Century Gothic"/>
              </a:rPr>
              <a:t>. </a:t>
            </a:r>
            <a:endParaRPr sz="1400" dirty="0">
              <a:latin typeface="Verdana" panose="020B0604030504040204" pitchFamily="34" charset="0"/>
              <a:ea typeface="Verdana" panose="020B0604030504040204" pitchFamily="34" charset="0"/>
            </a:endParaRPr>
          </a:p>
          <a:p>
            <a:pPr algn="just">
              <a:spcBef>
                <a:spcPts val="0"/>
              </a:spcBef>
              <a:spcAft>
                <a:spcPts val="0"/>
              </a:spcAft>
            </a:pPr>
            <a:r>
              <a:rPr lang="es-ES" sz="1400" dirty="0">
                <a:solidFill>
                  <a:schemeClr val="dk1"/>
                </a:solidFill>
                <a:latin typeface="Verdana" panose="020B0604030504040204" pitchFamily="34" charset="0"/>
                <a:ea typeface="Verdana" panose="020B0604030504040204" pitchFamily="34" charset="0"/>
                <a:cs typeface="Century Gothic"/>
                <a:sym typeface="Century Gothic"/>
              </a:rPr>
              <a:t>  0.0:  No </a:t>
            </a:r>
            <a:r>
              <a:rPr lang="es-ES" sz="1400" dirty="0" err="1">
                <a:solidFill>
                  <a:schemeClr val="dk1"/>
                </a:solidFill>
                <a:latin typeface="Verdana" panose="020B0604030504040204" pitchFamily="34" charset="0"/>
                <a:ea typeface="Verdana" panose="020B0604030504040204" pitchFamily="34" charset="0"/>
                <a:cs typeface="Century Gothic"/>
                <a:sym typeface="Century Gothic"/>
              </a:rPr>
              <a:t>correlation</a:t>
            </a:r>
            <a:r>
              <a:rPr lang="es-ES" sz="1400" dirty="0">
                <a:solidFill>
                  <a:schemeClr val="dk1"/>
                </a:solidFill>
                <a:latin typeface="Verdana" panose="020B0604030504040204" pitchFamily="34" charset="0"/>
                <a:ea typeface="Verdana" panose="020B0604030504040204" pitchFamily="34" charset="0"/>
                <a:cs typeface="Century Gothic"/>
                <a:sym typeface="Century Gothic"/>
              </a:rPr>
              <a:t>. </a:t>
            </a:r>
            <a:endParaRPr sz="1400" dirty="0">
              <a:latin typeface="Verdana" panose="020B0604030504040204" pitchFamily="34" charset="0"/>
              <a:ea typeface="Verdana" panose="020B0604030504040204" pitchFamily="34" charset="0"/>
            </a:endParaRPr>
          </a:p>
          <a:p>
            <a:pPr algn="just">
              <a:spcBef>
                <a:spcPts val="0"/>
              </a:spcBef>
              <a:spcAft>
                <a:spcPts val="0"/>
              </a:spcAft>
            </a:pPr>
            <a:r>
              <a:rPr lang="es-ES" sz="1400" dirty="0">
                <a:solidFill>
                  <a:schemeClr val="dk1"/>
                </a:solidFill>
                <a:latin typeface="Verdana" panose="020B0604030504040204" pitchFamily="34" charset="0"/>
                <a:ea typeface="Verdana" panose="020B0604030504040204" pitchFamily="34" charset="0"/>
                <a:cs typeface="Century Gothic"/>
                <a:sym typeface="Century Gothic"/>
              </a:rPr>
              <a:t>  1.0:  </a:t>
            </a:r>
            <a:r>
              <a:rPr lang="es-ES" sz="1400" dirty="0" err="1">
                <a:solidFill>
                  <a:schemeClr val="dk1"/>
                </a:solidFill>
                <a:latin typeface="Verdana" panose="020B0604030504040204" pitchFamily="34" charset="0"/>
                <a:ea typeface="Verdana" panose="020B0604030504040204" pitchFamily="34" charset="0"/>
                <a:cs typeface="Century Gothic"/>
                <a:sym typeface="Century Gothic"/>
              </a:rPr>
              <a:t>Perfect</a:t>
            </a:r>
            <a:r>
              <a:rPr lang="es-ES" sz="1400" dirty="0">
                <a:solidFill>
                  <a:schemeClr val="dk1"/>
                </a:solidFill>
                <a:latin typeface="Verdana" panose="020B0604030504040204" pitchFamily="34" charset="0"/>
                <a:ea typeface="Verdana" panose="020B0604030504040204" pitchFamily="34" charset="0"/>
                <a:cs typeface="Century Gothic"/>
                <a:sym typeface="Century Gothic"/>
              </a:rPr>
              <a:t> positive </a:t>
            </a:r>
            <a:r>
              <a:rPr lang="es-ES" sz="1400" dirty="0" err="1">
                <a:solidFill>
                  <a:schemeClr val="dk1"/>
                </a:solidFill>
                <a:latin typeface="Verdana" panose="020B0604030504040204" pitchFamily="34" charset="0"/>
                <a:ea typeface="Verdana" panose="020B0604030504040204" pitchFamily="34" charset="0"/>
                <a:cs typeface="Century Gothic"/>
                <a:sym typeface="Century Gothic"/>
              </a:rPr>
              <a:t>correlation</a:t>
            </a:r>
            <a:r>
              <a:rPr lang="es-ES" sz="1400" dirty="0">
                <a:solidFill>
                  <a:schemeClr val="dk1"/>
                </a:solidFill>
                <a:latin typeface="Verdana" panose="020B0604030504040204" pitchFamily="34" charset="0"/>
                <a:ea typeface="Verdana" panose="020B0604030504040204" pitchFamily="34" charset="0"/>
                <a:cs typeface="Century Gothic"/>
                <a:sym typeface="Century Gothic"/>
              </a:rPr>
              <a:t>.</a:t>
            </a:r>
            <a:endParaRPr sz="1400" dirty="0">
              <a:latin typeface="Verdana" panose="020B0604030504040204" pitchFamily="34" charset="0"/>
              <a:ea typeface="Verdana" panose="020B0604030504040204" pitchFamily="34" charset="0"/>
            </a:endParaRPr>
          </a:p>
        </p:txBody>
      </p:sp>
      <p:sp>
        <p:nvSpPr>
          <p:cNvPr id="614" name="Google Shape;614;p24"/>
          <p:cNvSpPr/>
          <p:nvPr/>
        </p:nvSpPr>
        <p:spPr>
          <a:xfrm>
            <a:off x="1021080" y="2371795"/>
            <a:ext cx="3641323" cy="346218"/>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68569" tIns="34275" rIns="68569" bIns="34275" anchor="t" anchorCtr="0">
            <a:spAutoFit/>
          </a:bodyPr>
          <a:lstStyle/>
          <a:p>
            <a:pPr algn="ctr">
              <a:spcBef>
                <a:spcPts val="0"/>
              </a:spcBef>
              <a:spcAft>
                <a:spcPts val="0"/>
              </a:spcAft>
            </a:pPr>
            <a:r>
              <a:rPr lang="es-ES" dirty="0">
                <a:solidFill>
                  <a:schemeClr val="dk1"/>
                </a:solidFill>
                <a:latin typeface="Century Gothic"/>
                <a:ea typeface="Century Gothic"/>
                <a:cs typeface="Century Gothic"/>
                <a:sym typeface="Century Gothic"/>
              </a:rPr>
              <a:t>        In </a:t>
            </a:r>
            <a:r>
              <a:rPr lang="es-ES" dirty="0" err="1">
                <a:solidFill>
                  <a:schemeClr val="dk1"/>
                </a:solidFill>
                <a:latin typeface="Century Gothic"/>
                <a:ea typeface="Century Gothic"/>
                <a:cs typeface="Century Gothic"/>
                <a:sym typeface="Century Gothic"/>
              </a:rPr>
              <a:t>yellow</a:t>
            </a:r>
            <a:r>
              <a:rPr lang="es-ES" dirty="0">
                <a:solidFill>
                  <a:schemeClr val="dk1"/>
                </a:solidFill>
                <a:latin typeface="Century Gothic"/>
                <a:ea typeface="Century Gothic"/>
                <a:cs typeface="Century Gothic"/>
                <a:sym typeface="Century Gothic"/>
              </a:rPr>
              <a:t>:  </a:t>
            </a:r>
            <a:r>
              <a:rPr lang="es-ES" dirty="0" err="1">
                <a:solidFill>
                  <a:schemeClr val="dk1"/>
                </a:solidFill>
                <a:latin typeface="Century Gothic"/>
                <a:ea typeface="Century Gothic"/>
                <a:cs typeface="Century Gothic"/>
                <a:sym typeface="Century Gothic"/>
              </a:rPr>
              <a:t>Loadings</a:t>
            </a:r>
            <a:r>
              <a:rPr lang="es-ES" dirty="0">
                <a:solidFill>
                  <a:schemeClr val="dk1"/>
                </a:solidFill>
                <a:latin typeface="Century Gothic"/>
                <a:ea typeface="Century Gothic"/>
                <a:cs typeface="Century Gothic"/>
                <a:sym typeface="Century Gothic"/>
              </a:rPr>
              <a:t>&gt;0.5</a:t>
            </a:r>
            <a:endParaRPr dirty="0"/>
          </a:p>
        </p:txBody>
      </p:sp>
      <p:sp>
        <p:nvSpPr>
          <p:cNvPr id="615" name="Google Shape;615;p24"/>
          <p:cNvSpPr/>
          <p:nvPr/>
        </p:nvSpPr>
        <p:spPr>
          <a:xfrm>
            <a:off x="341428" y="3166574"/>
            <a:ext cx="5000625" cy="1177215"/>
          </a:xfrm>
          <a:prstGeom prst="rect">
            <a:avLst/>
          </a:prstGeom>
          <a:gradFill>
            <a:gsLst>
              <a:gs pos="0">
                <a:srgbClr val="F9F3E1"/>
              </a:gs>
              <a:gs pos="100000">
                <a:srgbClr val="ECD078"/>
              </a:gs>
            </a:gsLst>
            <a:lin ang="5400000" scaled="0"/>
          </a:gradFill>
          <a:ln w="9525" cap="rnd" cmpd="sng">
            <a:solidFill>
              <a:schemeClr val="accent2"/>
            </a:solidFill>
            <a:prstDash val="solid"/>
            <a:round/>
            <a:headEnd type="none" w="sm" len="sm"/>
            <a:tailEnd type="none" w="sm" len="sm"/>
          </a:ln>
        </p:spPr>
        <p:txBody>
          <a:bodyPr spcFirstLastPara="1" wrap="square" lIns="68569" tIns="34275" rIns="68569" bIns="34275" anchor="t" anchorCtr="0">
            <a:spAutoFit/>
          </a:bodyPr>
          <a:lstStyle/>
          <a:p>
            <a:pPr algn="ctr">
              <a:spcBef>
                <a:spcPts val="0"/>
              </a:spcBef>
              <a:spcAft>
                <a:spcPts val="0"/>
              </a:spcAft>
            </a:pPr>
            <a:r>
              <a:rPr lang="en-US" b="0" i="0" dirty="0">
                <a:solidFill>
                  <a:srgbClr val="374151"/>
                </a:solidFill>
                <a:effectLst/>
                <a:latin typeface="Söhne"/>
              </a:rPr>
              <a:t>The variables that load strongly on the same factor may share something in common. For example, products C, D, J, and U load strongly on the first factor. In this example, they are antibiotics</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3" name="Picture 2">
            <a:extLst>
              <a:ext uri="{FF2B5EF4-FFF2-40B4-BE49-F238E27FC236}">
                <a16:creationId xmlns:a16="http://schemas.microsoft.com/office/drawing/2014/main" id="{D58EBBDF-3D55-8D1C-D0C7-EC7B4921340B}"/>
              </a:ext>
            </a:extLst>
          </p:cNvPr>
          <p:cNvPicPr>
            <a:picLocks noChangeAspect="1"/>
          </p:cNvPicPr>
          <p:nvPr/>
        </p:nvPicPr>
        <p:blipFill>
          <a:blip r:embed="rId3"/>
          <a:stretch>
            <a:fillRect/>
          </a:stretch>
        </p:blipFill>
        <p:spPr>
          <a:xfrm>
            <a:off x="0" y="1416149"/>
            <a:ext cx="4714875" cy="2911642"/>
          </a:xfrm>
          <a:prstGeom prst="rect">
            <a:avLst/>
          </a:prstGeom>
        </p:spPr>
      </p:pic>
      <p:pic>
        <p:nvPicPr>
          <p:cNvPr id="4" name="Picture 3">
            <a:extLst>
              <a:ext uri="{FF2B5EF4-FFF2-40B4-BE49-F238E27FC236}">
                <a16:creationId xmlns:a16="http://schemas.microsoft.com/office/drawing/2014/main" id="{BDCFCCEA-E186-A6A0-125F-0D29CFCCAA00}"/>
              </a:ext>
            </a:extLst>
          </p:cNvPr>
          <p:cNvPicPr>
            <a:picLocks noChangeAspect="1"/>
          </p:cNvPicPr>
          <p:nvPr/>
        </p:nvPicPr>
        <p:blipFill>
          <a:blip r:embed="rId4"/>
          <a:stretch>
            <a:fillRect/>
          </a:stretch>
        </p:blipFill>
        <p:spPr>
          <a:xfrm>
            <a:off x="6071488" y="391296"/>
            <a:ext cx="2944623" cy="1944793"/>
          </a:xfrm>
          <a:prstGeom prst="rect">
            <a:avLst/>
          </a:prstGeom>
        </p:spPr>
      </p:pic>
      <p:pic>
        <p:nvPicPr>
          <p:cNvPr id="5" name="Picture 4">
            <a:extLst>
              <a:ext uri="{FF2B5EF4-FFF2-40B4-BE49-F238E27FC236}">
                <a16:creationId xmlns:a16="http://schemas.microsoft.com/office/drawing/2014/main" id="{3DA1C9E0-A3B6-7A6D-0F1E-6B24F63D8343}"/>
              </a:ext>
            </a:extLst>
          </p:cNvPr>
          <p:cNvPicPr>
            <a:picLocks noChangeAspect="1"/>
          </p:cNvPicPr>
          <p:nvPr/>
        </p:nvPicPr>
        <p:blipFill>
          <a:blip r:embed="rId5"/>
          <a:stretch>
            <a:fillRect/>
          </a:stretch>
        </p:blipFill>
        <p:spPr>
          <a:xfrm>
            <a:off x="5899030" y="2519649"/>
            <a:ext cx="2956816" cy="2347163"/>
          </a:xfrm>
          <a:prstGeom prst="rect">
            <a:avLst/>
          </a:prstGeom>
        </p:spPr>
      </p:pic>
      <p:pic>
        <p:nvPicPr>
          <p:cNvPr id="6" name="Google Shape;676;p31">
            <a:extLst>
              <a:ext uri="{FF2B5EF4-FFF2-40B4-BE49-F238E27FC236}">
                <a16:creationId xmlns:a16="http://schemas.microsoft.com/office/drawing/2014/main" id="{F02EF139-4125-9838-6358-97040C582C5A}"/>
              </a:ext>
            </a:extLst>
          </p:cNvPr>
          <p:cNvPicPr preferRelativeResize="0"/>
          <p:nvPr/>
        </p:nvPicPr>
        <p:blipFill rotWithShape="1">
          <a:blip r:embed="rId6">
            <a:alphaModFix/>
          </a:blip>
          <a:srcRect/>
          <a:stretch/>
        </p:blipFill>
        <p:spPr>
          <a:xfrm>
            <a:off x="4811748" y="2339416"/>
            <a:ext cx="1338669" cy="873657"/>
          </a:xfrm>
          <a:prstGeom prst="rect">
            <a:avLst/>
          </a:prstGeom>
          <a:noFill/>
          <a:ln>
            <a:noFill/>
          </a:ln>
        </p:spPr>
      </p:pic>
      <p:sp>
        <p:nvSpPr>
          <p:cNvPr id="7" name="Google Shape;672;p31">
            <a:extLst>
              <a:ext uri="{FF2B5EF4-FFF2-40B4-BE49-F238E27FC236}">
                <a16:creationId xmlns:a16="http://schemas.microsoft.com/office/drawing/2014/main" id="{05C87426-44BD-048C-0CB9-76DA324B6BE7}"/>
              </a:ext>
            </a:extLst>
          </p:cNvPr>
          <p:cNvSpPr txBox="1">
            <a:spLocks noGrp="1"/>
          </p:cNvSpPr>
          <p:nvPr>
            <p:ph type="title"/>
          </p:nvPr>
        </p:nvSpPr>
        <p:spPr>
          <a:xfrm>
            <a:off x="1547664" y="131584"/>
            <a:ext cx="5915025" cy="443272"/>
          </a:xfrm>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algn="ctr">
              <a:spcBef>
                <a:spcPts val="0"/>
              </a:spcBef>
              <a:spcAft>
                <a:spcPts val="0"/>
              </a:spcAft>
              <a:buClr>
                <a:srgbClr val="F2F2F2"/>
              </a:buClr>
              <a:buSzPts val="2800"/>
            </a:pPr>
            <a:r>
              <a:rPr lang="es-ES" sz="2400" b="1" dirty="0" err="1">
                <a:solidFill>
                  <a:schemeClr val="tx1"/>
                </a:solidFill>
                <a:ea typeface="Verdana" panose="020B0604030504040204" pitchFamily="34" charset="0"/>
                <a:cs typeface="Arial"/>
                <a:sym typeface="Arial"/>
              </a:rPr>
              <a:t>Outlier</a:t>
            </a:r>
            <a:r>
              <a:rPr lang="es-ES" sz="2400" b="1" dirty="0">
                <a:solidFill>
                  <a:schemeClr val="tx1"/>
                </a:solidFill>
                <a:ea typeface="Verdana" panose="020B0604030504040204" pitchFamily="34" charset="0"/>
                <a:cs typeface="Arial"/>
                <a:sym typeface="Arial"/>
              </a:rPr>
              <a:t> </a:t>
            </a:r>
            <a:r>
              <a:rPr lang="es-ES" sz="2400" b="1" dirty="0" err="1">
                <a:solidFill>
                  <a:schemeClr val="tx1"/>
                </a:solidFill>
                <a:ea typeface="Verdana" panose="020B0604030504040204" pitchFamily="34" charset="0"/>
                <a:cs typeface="Arial"/>
                <a:sym typeface="Arial"/>
              </a:rPr>
              <a:t>detection</a:t>
            </a:r>
            <a:endParaRPr sz="2400" dirty="0">
              <a:solidFill>
                <a:schemeClr val="tx1"/>
              </a:solidFill>
              <a:ea typeface="Verdana" panose="020B0604030504040204" pitchFamily="34" charset="0"/>
            </a:endParaRPr>
          </a:p>
        </p:txBody>
      </p:sp>
      <p:sp>
        <p:nvSpPr>
          <p:cNvPr id="8" name="Google Shape;674;p31">
            <a:extLst>
              <a:ext uri="{FF2B5EF4-FFF2-40B4-BE49-F238E27FC236}">
                <a16:creationId xmlns:a16="http://schemas.microsoft.com/office/drawing/2014/main" id="{F1B975EA-E6FD-5721-F410-009ED3F63A6C}"/>
              </a:ext>
            </a:extLst>
          </p:cNvPr>
          <p:cNvSpPr/>
          <p:nvPr/>
        </p:nvSpPr>
        <p:spPr>
          <a:xfrm>
            <a:off x="5836792" y="131584"/>
            <a:ext cx="3019054" cy="1223382"/>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s-ES" sz="1500" b="1" dirty="0">
                <a:solidFill>
                  <a:schemeClr val="lt1"/>
                </a:solidFill>
                <a:latin typeface="Arial"/>
                <a:ea typeface="Arial"/>
                <a:cs typeface="Arial"/>
                <a:sym typeface="Arial"/>
              </a:rPr>
              <a:t>La distancia de </a:t>
            </a:r>
            <a:r>
              <a:rPr lang="es-ES" sz="1500" b="1" dirty="0">
                <a:solidFill>
                  <a:srgbClr val="00B050"/>
                </a:solidFill>
                <a:latin typeface="Arial"/>
                <a:ea typeface="Arial"/>
                <a:cs typeface="Arial"/>
                <a:sym typeface="Arial"/>
              </a:rPr>
              <a:t>Hotelling </a:t>
            </a:r>
            <a:r>
              <a:rPr lang="es-ES" sz="1500" b="1" dirty="0" err="1">
                <a:solidFill>
                  <a:srgbClr val="00B050"/>
                </a:solidFill>
                <a:latin typeface="Arial"/>
                <a:ea typeface="Arial"/>
                <a:cs typeface="Arial"/>
                <a:sym typeface="Arial"/>
              </a:rPr>
              <a:t>or</a:t>
            </a:r>
            <a:r>
              <a:rPr lang="es-ES" sz="1500" b="1" dirty="0">
                <a:solidFill>
                  <a:srgbClr val="00B050"/>
                </a:solidFill>
                <a:latin typeface="Arial"/>
                <a:ea typeface="Arial"/>
                <a:cs typeface="Arial"/>
                <a:sym typeface="Arial"/>
              </a:rPr>
              <a:t> T2 </a:t>
            </a:r>
            <a:r>
              <a:rPr lang="es-ES" sz="1500" b="1" dirty="0">
                <a:solidFill>
                  <a:schemeClr val="lt1"/>
                </a:solidFill>
                <a:latin typeface="Arial"/>
                <a:ea typeface="Arial"/>
                <a:cs typeface="Arial"/>
                <a:sym typeface="Arial"/>
              </a:rPr>
              <a:t>corresponde a la distancia entre la proyección del individuo sobre el modelo y el centro del modelo </a:t>
            </a:r>
            <a:endParaRPr sz="1500" b="1" dirty="0">
              <a:solidFill>
                <a:schemeClr val="lt1"/>
              </a:solidFill>
              <a:latin typeface="Arial"/>
              <a:ea typeface="Arial"/>
              <a:cs typeface="Arial"/>
              <a:sym typeface="Arial"/>
            </a:endParaRPr>
          </a:p>
        </p:txBody>
      </p:sp>
      <p:sp>
        <p:nvSpPr>
          <p:cNvPr id="9" name="Google Shape;678;p31">
            <a:extLst>
              <a:ext uri="{FF2B5EF4-FFF2-40B4-BE49-F238E27FC236}">
                <a16:creationId xmlns:a16="http://schemas.microsoft.com/office/drawing/2014/main" id="{71AE2B45-488F-CED7-BC1D-702997381BBA}"/>
              </a:ext>
            </a:extLst>
          </p:cNvPr>
          <p:cNvSpPr/>
          <p:nvPr/>
        </p:nvSpPr>
        <p:spPr>
          <a:xfrm>
            <a:off x="5269583" y="2517302"/>
            <a:ext cx="3843438" cy="300052"/>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s-ES" sz="1500" b="1" dirty="0">
                <a:solidFill>
                  <a:schemeClr val="lt1"/>
                </a:solidFill>
                <a:latin typeface="Arial"/>
                <a:ea typeface="Arial"/>
                <a:cs typeface="Arial"/>
                <a:sym typeface="Arial"/>
              </a:rPr>
              <a:t>La distancia </a:t>
            </a:r>
            <a:r>
              <a:rPr lang="es-ES" sz="1500" b="1" dirty="0">
                <a:solidFill>
                  <a:srgbClr val="00B050"/>
                </a:solidFill>
                <a:latin typeface="Arial"/>
                <a:ea typeface="Arial"/>
                <a:cs typeface="Arial"/>
                <a:sym typeface="Arial"/>
              </a:rPr>
              <a:t>Q </a:t>
            </a:r>
            <a:r>
              <a:rPr lang="es-ES" sz="1500" b="1" dirty="0" err="1">
                <a:solidFill>
                  <a:srgbClr val="00B050"/>
                </a:solidFill>
                <a:latin typeface="Arial"/>
                <a:ea typeface="Arial"/>
                <a:cs typeface="Arial"/>
                <a:sym typeface="Arial"/>
              </a:rPr>
              <a:t>or</a:t>
            </a:r>
            <a:r>
              <a:rPr lang="es-ES" sz="1500" b="1" dirty="0">
                <a:solidFill>
                  <a:srgbClr val="00B050"/>
                </a:solidFill>
                <a:latin typeface="Arial"/>
                <a:ea typeface="Arial"/>
                <a:cs typeface="Arial"/>
                <a:sym typeface="Arial"/>
              </a:rPr>
              <a:t> residual </a:t>
            </a:r>
            <a:endParaRPr sz="1500" b="1" dirty="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6710D3-43A5-D392-5CB6-C1D4E116B6DC}"/>
              </a:ext>
            </a:extLst>
          </p:cNvPr>
          <p:cNvSpPr>
            <a:spLocks noGrp="1"/>
          </p:cNvSpPr>
          <p:nvPr>
            <p:ph type="title"/>
          </p:nvPr>
        </p:nvSpPr>
        <p:spPr>
          <a:xfrm>
            <a:off x="497205" y="2423013"/>
            <a:ext cx="8330400" cy="1807938"/>
          </a:xfrm>
        </p:spPr>
        <p:txBody>
          <a:bodyPr/>
          <a:lstStyle/>
          <a:p>
            <a:r>
              <a:rPr lang="en-US" dirty="0"/>
              <a:t>Part 4: Pretreatments on Raw Spectra</a:t>
            </a:r>
            <a:br>
              <a:rPr lang="en-US" sz="2000" dirty="0"/>
            </a:br>
            <a:br>
              <a:rPr lang="en-US" dirty="0"/>
            </a:br>
            <a:br>
              <a:rPr lang="en-US" dirty="0"/>
            </a:br>
            <a:endParaRPr lang="nl-NL" dirty="0"/>
          </a:p>
        </p:txBody>
      </p:sp>
      <p:sp>
        <p:nvSpPr>
          <p:cNvPr id="4" name="Slide Number Placeholder 3">
            <a:extLst>
              <a:ext uri="{FF2B5EF4-FFF2-40B4-BE49-F238E27FC236}">
                <a16:creationId xmlns:a16="http://schemas.microsoft.com/office/drawing/2014/main" id="{0ACD842B-F47E-0085-19E4-CAB91DA3A64D}"/>
              </a:ext>
            </a:extLst>
          </p:cNvPr>
          <p:cNvSpPr>
            <a:spLocks noGrp="1"/>
          </p:cNvSpPr>
          <p:nvPr>
            <p:ph type="sldNum" sz="quarter" idx="11"/>
          </p:nvPr>
        </p:nvSpPr>
        <p:spPr/>
        <p:txBody>
          <a:bodyPr/>
          <a:lstStyle/>
          <a:p>
            <a:pPr algn="r"/>
            <a:fld id="{F25965E0-7062-474C-8671-DB3A3CE669B0}" type="slidenum">
              <a:rPr lang="nl-NL" smtClean="0"/>
              <a:pPr algn="r"/>
              <a:t>24</a:t>
            </a:fld>
            <a:endParaRPr lang="nl-NL"/>
          </a:p>
        </p:txBody>
      </p:sp>
      <p:sp>
        <p:nvSpPr>
          <p:cNvPr id="5" name="TextBox 4">
            <a:extLst>
              <a:ext uri="{FF2B5EF4-FFF2-40B4-BE49-F238E27FC236}">
                <a16:creationId xmlns:a16="http://schemas.microsoft.com/office/drawing/2014/main" id="{C2AA752A-24C7-34BD-9CDB-71949D9EFCD9}"/>
              </a:ext>
            </a:extLst>
          </p:cNvPr>
          <p:cNvSpPr txBox="1"/>
          <p:nvPr/>
        </p:nvSpPr>
        <p:spPr>
          <a:xfrm>
            <a:off x="2286000" y="2386147"/>
            <a:ext cx="4572000" cy="369332"/>
          </a:xfrm>
          <a:prstGeom prst="rect">
            <a:avLst/>
          </a:prstGeom>
          <a:noFill/>
        </p:spPr>
        <p:txBody>
          <a:bodyPr wrap="square">
            <a:spAutoFit/>
          </a:bodyPr>
          <a:lstStyle/>
          <a:p>
            <a:r>
              <a:rPr lang="nl-NL" b="0" dirty="0">
                <a:effectLst/>
              </a:rPr>
              <a:t> </a:t>
            </a:r>
            <a:endParaRPr lang="en-GB" dirty="0"/>
          </a:p>
        </p:txBody>
      </p:sp>
      <p:sp>
        <p:nvSpPr>
          <p:cNvPr id="7" name="TextBox 6">
            <a:extLst>
              <a:ext uri="{FF2B5EF4-FFF2-40B4-BE49-F238E27FC236}">
                <a16:creationId xmlns:a16="http://schemas.microsoft.com/office/drawing/2014/main" id="{E4291EF3-7120-C508-40F6-E0E597AD848A}"/>
              </a:ext>
            </a:extLst>
          </p:cNvPr>
          <p:cNvSpPr txBox="1"/>
          <p:nvPr/>
        </p:nvSpPr>
        <p:spPr>
          <a:xfrm>
            <a:off x="2286000" y="2386147"/>
            <a:ext cx="4572000" cy="369332"/>
          </a:xfrm>
          <a:prstGeom prst="rect">
            <a:avLst/>
          </a:prstGeom>
          <a:noFill/>
        </p:spPr>
        <p:txBody>
          <a:bodyPr wrap="square">
            <a:spAutoFit/>
          </a:bodyPr>
          <a:lstStyle/>
          <a:p>
            <a:r>
              <a:rPr lang="nl-NL" b="0" dirty="0">
                <a:effectLst/>
              </a:rPr>
              <a:t> </a:t>
            </a:r>
            <a:endParaRPr lang="en-GB" dirty="0"/>
          </a:p>
        </p:txBody>
      </p:sp>
    </p:spTree>
    <p:extLst>
      <p:ext uri="{BB962C8B-B14F-4D97-AF65-F5344CB8AC3E}">
        <p14:creationId xmlns:p14="http://schemas.microsoft.com/office/powerpoint/2010/main" val="872624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6"/>
          <p:cNvSpPr txBox="1">
            <a:spLocks noGrp="1"/>
          </p:cNvSpPr>
          <p:nvPr>
            <p:ph type="title"/>
          </p:nvPr>
        </p:nvSpPr>
        <p:spPr>
          <a:xfrm>
            <a:off x="1478108" y="275307"/>
            <a:ext cx="5915025" cy="753178"/>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gn="ctr">
              <a:lnSpc>
                <a:spcPct val="90000"/>
              </a:lnSpc>
              <a:spcBef>
                <a:spcPts val="0"/>
              </a:spcBef>
              <a:spcAft>
                <a:spcPts val="0"/>
              </a:spcAft>
              <a:buClr>
                <a:srgbClr val="262626"/>
              </a:buClr>
              <a:buSzPts val="2800"/>
            </a:pPr>
            <a:r>
              <a:rPr lang="en-CA" sz="2100" dirty="0">
                <a:latin typeface="Arial"/>
                <a:ea typeface="Arial"/>
                <a:cs typeface="Arial"/>
                <a:sym typeface="Arial"/>
              </a:rPr>
              <a:t>Near Infrared Spectroscopy </a:t>
            </a:r>
            <a:br>
              <a:rPr lang="en-CA" sz="2100" dirty="0">
                <a:latin typeface="Arial"/>
                <a:ea typeface="Arial"/>
                <a:cs typeface="Arial"/>
                <a:sym typeface="Arial"/>
              </a:rPr>
            </a:br>
            <a:endParaRPr sz="2100" dirty="0">
              <a:latin typeface="Arial"/>
              <a:ea typeface="Arial"/>
              <a:cs typeface="Arial"/>
              <a:sym typeface="Arial"/>
            </a:endParaRPr>
          </a:p>
        </p:txBody>
      </p:sp>
      <p:sp>
        <p:nvSpPr>
          <p:cNvPr id="154" name="Google Shape;154;p6"/>
          <p:cNvSpPr txBox="1">
            <a:spLocks noGrp="1"/>
          </p:cNvSpPr>
          <p:nvPr>
            <p:ph type="body" idx="1"/>
          </p:nvPr>
        </p:nvSpPr>
        <p:spPr>
          <a:xfrm>
            <a:off x="1341727" y="1678029"/>
            <a:ext cx="6187787" cy="2439451"/>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0" indent="0" algn="just">
              <a:lnSpc>
                <a:spcPct val="100000"/>
              </a:lnSpc>
              <a:spcBef>
                <a:spcPts val="0"/>
              </a:spcBef>
              <a:spcAft>
                <a:spcPts val="0"/>
              </a:spcAft>
              <a:buSzPts val="1800"/>
              <a:buNone/>
            </a:pPr>
            <a:endParaRPr b="1" dirty="0">
              <a:solidFill>
                <a:srgbClr val="FF0000"/>
              </a:solidFill>
            </a:endParaRPr>
          </a:p>
          <a:p>
            <a:pPr marL="0" indent="0" algn="just">
              <a:lnSpc>
                <a:spcPct val="100000"/>
              </a:lnSpc>
              <a:spcBef>
                <a:spcPts val="675"/>
              </a:spcBef>
              <a:spcAft>
                <a:spcPts val="0"/>
              </a:spcAft>
              <a:buSzPts val="1950"/>
              <a:buNone/>
            </a:pPr>
            <a:r>
              <a:rPr lang="en-CA" sz="1463" dirty="0"/>
              <a:t>.</a:t>
            </a:r>
            <a:endParaRPr dirty="0"/>
          </a:p>
        </p:txBody>
      </p:sp>
      <p:pic>
        <p:nvPicPr>
          <p:cNvPr id="155" name="Google Shape;155;p6"/>
          <p:cNvPicPr preferRelativeResize="0"/>
          <p:nvPr/>
        </p:nvPicPr>
        <p:blipFill rotWithShape="1">
          <a:blip r:embed="rId3">
            <a:alphaModFix/>
          </a:blip>
          <a:srcRect/>
          <a:stretch/>
        </p:blipFill>
        <p:spPr>
          <a:xfrm>
            <a:off x="255466" y="1991349"/>
            <a:ext cx="2172522" cy="478692"/>
          </a:xfrm>
          <a:prstGeom prst="rect">
            <a:avLst/>
          </a:prstGeom>
          <a:noFill/>
          <a:ln>
            <a:noFill/>
          </a:ln>
        </p:spPr>
      </p:pic>
      <p:pic>
        <p:nvPicPr>
          <p:cNvPr id="156" name="Google Shape;156;p6"/>
          <p:cNvPicPr preferRelativeResize="0"/>
          <p:nvPr/>
        </p:nvPicPr>
        <p:blipFill rotWithShape="1">
          <a:blip r:embed="rId4">
            <a:alphaModFix/>
          </a:blip>
          <a:srcRect/>
          <a:stretch/>
        </p:blipFill>
        <p:spPr>
          <a:xfrm>
            <a:off x="460099" y="2783361"/>
            <a:ext cx="3329708" cy="1751291"/>
          </a:xfrm>
          <a:prstGeom prst="rect">
            <a:avLst/>
          </a:prstGeom>
          <a:noFill/>
          <a:ln>
            <a:noFill/>
          </a:ln>
        </p:spPr>
      </p:pic>
      <p:sp>
        <p:nvSpPr>
          <p:cNvPr id="158" name="Google Shape;158;p6"/>
          <p:cNvSpPr/>
          <p:nvPr/>
        </p:nvSpPr>
        <p:spPr>
          <a:xfrm>
            <a:off x="2516139" y="2039923"/>
            <a:ext cx="1954305" cy="357011"/>
          </a:xfrm>
          <a:prstGeom prst="roundRect">
            <a:avLst>
              <a:gd name="adj" fmla="val 16667"/>
            </a:avLst>
          </a:prstGeom>
          <a:gradFill>
            <a:gsLst>
              <a:gs pos="0">
                <a:srgbClr val="B8DAF2"/>
              </a:gs>
              <a:gs pos="100000">
                <a:srgbClr val="9FCEEE"/>
              </a:gs>
            </a:gsLst>
            <a:lin ang="5400000" scaled="0"/>
          </a:gradFill>
          <a:ln w="9525" cap="flat" cmpd="sng">
            <a:solidFill>
              <a:schemeClr val="accent1"/>
            </a:solidFill>
            <a:prstDash val="solid"/>
            <a:round/>
            <a:headEnd type="none" w="sm" len="sm"/>
            <a:tailEnd type="none" w="sm" len="sm"/>
          </a:ln>
        </p:spPr>
        <p:txBody>
          <a:bodyPr spcFirstLastPara="1" wrap="square" lIns="51431" tIns="25706" rIns="51431" bIns="25706" anchor="ctr" anchorCtr="0">
            <a:noAutofit/>
          </a:bodyPr>
          <a:lstStyle/>
          <a:p>
            <a:pPr algn="ctr">
              <a:spcBef>
                <a:spcPts val="0"/>
              </a:spcBef>
              <a:spcAft>
                <a:spcPts val="0"/>
              </a:spcAft>
            </a:pPr>
            <a:r>
              <a:rPr lang="en-CA" sz="1350" dirty="0">
                <a:solidFill>
                  <a:schemeClr val="dk1"/>
                </a:solidFill>
                <a:latin typeface="Arial"/>
                <a:ea typeface="Arial"/>
                <a:cs typeface="Arial"/>
                <a:sym typeface="Arial"/>
              </a:rPr>
              <a:t>Lambert-Beer Law</a:t>
            </a:r>
            <a:endParaRPr sz="1350" dirty="0">
              <a:solidFill>
                <a:schemeClr val="dk1"/>
              </a:solidFill>
              <a:latin typeface="Arial"/>
              <a:ea typeface="Arial"/>
              <a:cs typeface="Arial"/>
              <a:sym typeface="Arial"/>
            </a:endParaRPr>
          </a:p>
        </p:txBody>
      </p:sp>
      <p:sp>
        <p:nvSpPr>
          <p:cNvPr id="159" name="Google Shape;159;p6"/>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25</a:t>
            </a:fld>
            <a:endParaRPr/>
          </a:p>
        </p:txBody>
      </p:sp>
      <p:cxnSp>
        <p:nvCxnSpPr>
          <p:cNvPr id="3" name="Straight Connector 2">
            <a:extLst>
              <a:ext uri="{FF2B5EF4-FFF2-40B4-BE49-F238E27FC236}">
                <a16:creationId xmlns:a16="http://schemas.microsoft.com/office/drawing/2014/main" id="{1563688F-9F50-3A7C-D31B-D32EBC146464}"/>
              </a:ext>
            </a:extLst>
          </p:cNvPr>
          <p:cNvCxnSpPr/>
          <p:nvPr/>
        </p:nvCxnSpPr>
        <p:spPr>
          <a:xfrm>
            <a:off x="4572000" y="1260178"/>
            <a:ext cx="0" cy="3471842"/>
          </a:xfrm>
          <a:prstGeom prst="line">
            <a:avLst/>
          </a:prstGeom>
          <a:ln/>
        </p:spPr>
        <p:style>
          <a:lnRef idx="3">
            <a:schemeClr val="dk1"/>
          </a:lnRef>
          <a:fillRef idx="0">
            <a:schemeClr val="dk1"/>
          </a:fillRef>
          <a:effectRef idx="2">
            <a:schemeClr val="dk1"/>
          </a:effectRef>
          <a:fontRef idx="minor">
            <a:schemeClr val="tx1"/>
          </a:fontRef>
        </p:style>
      </p:cxnSp>
      <p:pic>
        <p:nvPicPr>
          <p:cNvPr id="4" name="Google Shape;167;p7">
            <a:extLst>
              <a:ext uri="{FF2B5EF4-FFF2-40B4-BE49-F238E27FC236}">
                <a16:creationId xmlns:a16="http://schemas.microsoft.com/office/drawing/2014/main" id="{1C1ACBB7-7DD2-6E5E-8FDF-3FEABCBC10E1}"/>
              </a:ext>
            </a:extLst>
          </p:cNvPr>
          <p:cNvPicPr preferRelativeResize="0"/>
          <p:nvPr/>
        </p:nvPicPr>
        <p:blipFill rotWithShape="1">
          <a:blip r:embed="rId5">
            <a:alphaModFix/>
          </a:blip>
          <a:srcRect/>
          <a:stretch/>
        </p:blipFill>
        <p:spPr>
          <a:xfrm>
            <a:off x="5883230" y="1647883"/>
            <a:ext cx="2185781" cy="979986"/>
          </a:xfrm>
          <a:prstGeom prst="rect">
            <a:avLst/>
          </a:prstGeom>
          <a:noFill/>
          <a:ln>
            <a:noFill/>
          </a:ln>
        </p:spPr>
      </p:pic>
      <p:pic>
        <p:nvPicPr>
          <p:cNvPr id="7" name="Picture 6">
            <a:extLst>
              <a:ext uri="{FF2B5EF4-FFF2-40B4-BE49-F238E27FC236}">
                <a16:creationId xmlns:a16="http://schemas.microsoft.com/office/drawing/2014/main" id="{80D7DA8A-42B0-4C7A-819B-E596D4DDDF1A}"/>
              </a:ext>
            </a:extLst>
          </p:cNvPr>
          <p:cNvPicPr>
            <a:picLocks noChangeAspect="1"/>
          </p:cNvPicPr>
          <p:nvPr/>
        </p:nvPicPr>
        <p:blipFill>
          <a:blip r:embed="rId6"/>
          <a:stretch>
            <a:fillRect/>
          </a:stretch>
        </p:blipFill>
        <p:spPr>
          <a:xfrm>
            <a:off x="5446586" y="2836794"/>
            <a:ext cx="3059070" cy="1930230"/>
          </a:xfrm>
          <a:prstGeom prst="rect">
            <a:avLst/>
          </a:prstGeom>
        </p:spPr>
      </p:pic>
      <p:sp>
        <p:nvSpPr>
          <p:cNvPr id="8" name="TextBox 7">
            <a:extLst>
              <a:ext uri="{FF2B5EF4-FFF2-40B4-BE49-F238E27FC236}">
                <a16:creationId xmlns:a16="http://schemas.microsoft.com/office/drawing/2014/main" id="{69967A6B-07D7-B67E-1B20-CD88FA0CB141}"/>
              </a:ext>
            </a:extLst>
          </p:cNvPr>
          <p:cNvSpPr txBox="1"/>
          <p:nvPr/>
        </p:nvSpPr>
        <p:spPr>
          <a:xfrm>
            <a:off x="1478108" y="1260178"/>
            <a:ext cx="1612942" cy="302712"/>
          </a:xfrm>
          <a:prstGeom prst="rect">
            <a:avLst/>
          </a:prstGeom>
          <a:noFill/>
        </p:spPr>
        <p:txBody>
          <a:bodyPr wrap="none" rtlCol="0">
            <a:spAutoFit/>
          </a:bodyPr>
          <a:lstStyle/>
          <a:p>
            <a:pPr>
              <a:lnSpc>
                <a:spcPts val="1800"/>
              </a:lnSpc>
            </a:pPr>
            <a:r>
              <a:rPr lang="en-GB" sz="1400" dirty="0">
                <a:latin typeface="Verdana" pitchFamily="34" charset="0"/>
              </a:rPr>
              <a:t>Ideal conditions</a:t>
            </a:r>
          </a:p>
        </p:txBody>
      </p:sp>
      <p:sp>
        <p:nvSpPr>
          <p:cNvPr id="9" name="TextBox 8">
            <a:extLst>
              <a:ext uri="{FF2B5EF4-FFF2-40B4-BE49-F238E27FC236}">
                <a16:creationId xmlns:a16="http://schemas.microsoft.com/office/drawing/2014/main" id="{9CFD6466-7D0B-6AD7-22AB-0D032EB0728C}"/>
              </a:ext>
            </a:extLst>
          </p:cNvPr>
          <p:cNvSpPr txBox="1"/>
          <p:nvPr/>
        </p:nvSpPr>
        <p:spPr>
          <a:xfrm>
            <a:off x="6119828" y="1174435"/>
            <a:ext cx="1546064" cy="302712"/>
          </a:xfrm>
          <a:prstGeom prst="rect">
            <a:avLst/>
          </a:prstGeom>
          <a:noFill/>
        </p:spPr>
        <p:txBody>
          <a:bodyPr wrap="none" rtlCol="0">
            <a:spAutoFit/>
          </a:bodyPr>
          <a:lstStyle/>
          <a:p>
            <a:pPr>
              <a:lnSpc>
                <a:spcPts val="1800"/>
              </a:lnSpc>
            </a:pPr>
            <a:r>
              <a:rPr lang="en-GB" sz="1400" dirty="0">
                <a:latin typeface="Verdana" pitchFamily="34" charset="0"/>
              </a:rPr>
              <a:t>Real conditions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9"/>
          <p:cNvSpPr txBox="1">
            <a:spLocks noGrp="1"/>
          </p:cNvSpPr>
          <p:nvPr>
            <p:ph type="title"/>
          </p:nvPr>
        </p:nvSpPr>
        <p:spPr>
          <a:xfrm>
            <a:off x="1485900" y="205979"/>
            <a:ext cx="6172200" cy="545618"/>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ctr">
              <a:lnSpc>
                <a:spcPct val="90000"/>
              </a:lnSpc>
              <a:spcBef>
                <a:spcPts val="0"/>
              </a:spcBef>
              <a:spcAft>
                <a:spcPts val="0"/>
              </a:spcAft>
              <a:buClr>
                <a:srgbClr val="262626"/>
              </a:buClr>
              <a:buSzPts val="2800"/>
            </a:pPr>
            <a:r>
              <a:rPr lang="nl-NL" b="0" i="0" dirty="0" err="1">
                <a:solidFill>
                  <a:srgbClr val="374151"/>
                </a:solidFill>
                <a:effectLst/>
                <a:ea typeface="Verdana" panose="020B0604030504040204" pitchFamily="34" charset="0"/>
              </a:rPr>
              <a:t>Why</a:t>
            </a:r>
            <a:r>
              <a:rPr lang="nl-NL" b="0" i="0" dirty="0">
                <a:solidFill>
                  <a:srgbClr val="374151"/>
                </a:solidFill>
                <a:effectLst/>
                <a:ea typeface="Verdana" panose="020B0604030504040204" pitchFamily="34" charset="0"/>
              </a:rPr>
              <a:t> </a:t>
            </a:r>
            <a:r>
              <a:rPr lang="nl-NL" b="0" i="0" dirty="0" err="1">
                <a:solidFill>
                  <a:srgbClr val="374151"/>
                </a:solidFill>
                <a:effectLst/>
                <a:ea typeface="Verdana" panose="020B0604030504040204" pitchFamily="34" charset="0"/>
              </a:rPr>
              <a:t>use</a:t>
            </a:r>
            <a:r>
              <a:rPr lang="nl-NL" b="0" i="0" dirty="0">
                <a:solidFill>
                  <a:srgbClr val="374151"/>
                </a:solidFill>
                <a:effectLst/>
                <a:ea typeface="Verdana" panose="020B0604030504040204" pitchFamily="34" charset="0"/>
              </a:rPr>
              <a:t> </a:t>
            </a:r>
            <a:r>
              <a:rPr lang="nl-NL" b="0" i="0" dirty="0" err="1">
                <a:solidFill>
                  <a:srgbClr val="374151"/>
                </a:solidFill>
                <a:effectLst/>
                <a:ea typeface="Verdana" panose="020B0604030504040204" pitchFamily="34" charset="0"/>
              </a:rPr>
              <a:t>pretreatments</a:t>
            </a:r>
            <a:r>
              <a:rPr lang="nl-NL" b="0" i="0" dirty="0">
                <a:solidFill>
                  <a:srgbClr val="374151"/>
                </a:solidFill>
                <a:effectLst/>
                <a:ea typeface="Verdana" panose="020B0604030504040204" pitchFamily="34" charset="0"/>
              </a:rPr>
              <a:t>? </a:t>
            </a:r>
            <a:endParaRPr sz="2100" dirty="0">
              <a:latin typeface="Arial"/>
              <a:ea typeface="Arial"/>
              <a:cs typeface="Arial"/>
              <a:sym typeface="Arial"/>
            </a:endParaRPr>
          </a:p>
        </p:txBody>
      </p:sp>
      <p:sp>
        <p:nvSpPr>
          <p:cNvPr id="186" name="Google Shape;186;p9"/>
          <p:cNvSpPr txBox="1">
            <a:spLocks noGrp="1"/>
          </p:cNvSpPr>
          <p:nvPr>
            <p:ph type="body" idx="1"/>
          </p:nvPr>
        </p:nvSpPr>
        <p:spPr>
          <a:xfrm>
            <a:off x="520170" y="874514"/>
            <a:ext cx="8398978" cy="3394472"/>
          </a:xfrm>
          <a:prstGeom prst="rect">
            <a:avLst/>
          </a:prstGeom>
          <a:noFill/>
          <a:ln>
            <a:noFill/>
          </a:ln>
        </p:spPr>
        <p:txBody>
          <a:bodyPr spcFirstLastPara="1" vert="horz" wrap="square" lIns="68569" tIns="34275" rIns="68569" bIns="34275" numCol="1" anchor="t" anchorCtr="0" compatLnSpc="1">
            <a:prstTxWarp prst="textNoShape">
              <a:avLst/>
            </a:prstTxWarp>
            <a:normAutofit fontScale="25000" lnSpcReduction="20000"/>
          </a:bodyPr>
          <a:lstStyle/>
          <a:p>
            <a:pPr algn="l"/>
            <a:r>
              <a:rPr lang="en-US" sz="5600" b="0" i="0" dirty="0">
                <a:solidFill>
                  <a:srgbClr val="374151"/>
                </a:solidFill>
                <a:effectLst/>
                <a:ea typeface="Verdana" panose="020B0604030504040204" pitchFamily="34" charset="0"/>
              </a:rPr>
              <a:t>The application of a linear model is translated into a dot product of the spectral vector by a vector consisting of the model coefficients</a:t>
            </a:r>
          </a:p>
          <a:p>
            <a:pPr algn="l"/>
            <a:r>
              <a:rPr lang="en-US" sz="5600" b="0" i="0" dirty="0">
                <a:solidFill>
                  <a:srgbClr val="374151"/>
                </a:solidFill>
                <a:effectLst/>
                <a:ea typeface="Verdana" panose="020B0604030504040204" pitchFamily="34" charset="0"/>
              </a:rPr>
              <a:t>The assignment of a sample to a class is </a:t>
            </a:r>
            <a:r>
              <a:rPr lang="en-US" sz="5600" dirty="0">
                <a:solidFill>
                  <a:srgbClr val="374151"/>
                </a:solidFill>
                <a:ea typeface="Verdana" panose="020B0604030504040204" pitchFamily="34" charset="0"/>
              </a:rPr>
              <a:t>usually </a:t>
            </a:r>
            <a:r>
              <a:rPr lang="en-US" sz="5600" b="0" i="0" dirty="0">
                <a:solidFill>
                  <a:srgbClr val="374151"/>
                </a:solidFill>
                <a:effectLst/>
                <a:ea typeface="Verdana" panose="020B0604030504040204" pitchFamily="34" charset="0"/>
              </a:rPr>
              <a:t>done by calculating the distance between the spectral vector and the vectors representing the class centers</a:t>
            </a:r>
          </a:p>
          <a:p>
            <a:pPr algn="l"/>
            <a:r>
              <a:rPr lang="en-US" sz="5600" b="0" i="0" dirty="0">
                <a:solidFill>
                  <a:srgbClr val="374151"/>
                </a:solidFill>
                <a:effectLst/>
                <a:ea typeface="Verdana" panose="020B0604030504040204" pitchFamily="34" charset="0"/>
              </a:rPr>
              <a:t>All deformations of the spectra entail deformations of the vectors and can:</a:t>
            </a:r>
          </a:p>
          <a:p>
            <a:pPr algn="l"/>
            <a:r>
              <a:rPr lang="en-US" sz="5600" b="0" i="0" dirty="0">
                <a:solidFill>
                  <a:srgbClr val="374151"/>
                </a:solidFill>
                <a:effectLst/>
                <a:ea typeface="Verdana" panose="020B0604030504040204" pitchFamily="34" charset="0"/>
              </a:rPr>
              <a:t>Distort the space described by the spectra, as seen, for example, in the training set, leading to a poor model estimation</a:t>
            </a:r>
          </a:p>
          <a:p>
            <a:pPr algn="l"/>
            <a:r>
              <a:rPr lang="en-US" sz="5600" b="0" i="0" dirty="0">
                <a:solidFill>
                  <a:srgbClr val="374151"/>
                </a:solidFill>
                <a:effectLst/>
                <a:ea typeface="Verdana" panose="020B0604030504040204" pitchFamily="34" charset="0"/>
              </a:rPr>
              <a:t>Pretreatments eliminate spectral deformations to approach the pure contribution of the studied parameter</a:t>
            </a:r>
          </a:p>
          <a:p>
            <a:pPr marL="0" indent="0" algn="just">
              <a:lnSpc>
                <a:spcPct val="100000"/>
              </a:lnSpc>
              <a:spcBef>
                <a:spcPts val="0"/>
              </a:spcBef>
              <a:spcAft>
                <a:spcPts val="0"/>
              </a:spcAft>
              <a:buSzPts val="2400"/>
              <a:buNone/>
            </a:pPr>
            <a:endParaRPr dirty="0"/>
          </a:p>
        </p:txBody>
      </p:sp>
      <p:sp>
        <p:nvSpPr>
          <p:cNvPr id="187" name="Google Shape;187;p9"/>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6"/>
          <p:cNvSpPr txBox="1">
            <a:spLocks noGrp="1"/>
          </p:cNvSpPr>
          <p:nvPr>
            <p:ph type="title"/>
          </p:nvPr>
        </p:nvSpPr>
        <p:spPr>
          <a:xfrm>
            <a:off x="1384713" y="804835"/>
            <a:ext cx="6172200" cy="367934"/>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ctr">
              <a:lnSpc>
                <a:spcPct val="90000"/>
              </a:lnSpc>
              <a:spcBef>
                <a:spcPts val="0"/>
              </a:spcBef>
              <a:spcAft>
                <a:spcPts val="0"/>
              </a:spcAft>
              <a:buClr>
                <a:srgbClr val="262626"/>
              </a:buClr>
              <a:buSzPts val="2800"/>
            </a:pPr>
            <a:r>
              <a:rPr lang="en-CA" sz="2100" dirty="0"/>
              <a:t>Real spectrum may be influenced by:</a:t>
            </a:r>
            <a:endParaRPr sz="2100" dirty="0"/>
          </a:p>
        </p:txBody>
      </p:sp>
      <p:pic>
        <p:nvPicPr>
          <p:cNvPr id="245" name="Google Shape;245;p16"/>
          <p:cNvPicPr preferRelativeResize="0"/>
          <p:nvPr/>
        </p:nvPicPr>
        <p:blipFill rotWithShape="1">
          <a:blip r:embed="rId3">
            <a:alphaModFix/>
          </a:blip>
          <a:srcRect/>
          <a:stretch/>
        </p:blipFill>
        <p:spPr>
          <a:xfrm>
            <a:off x="2697309" y="4479739"/>
            <a:ext cx="3794070" cy="395639"/>
          </a:xfrm>
          <a:prstGeom prst="rect">
            <a:avLst/>
          </a:prstGeom>
          <a:noFill/>
          <a:ln>
            <a:noFill/>
          </a:ln>
        </p:spPr>
      </p:pic>
      <p:sp>
        <p:nvSpPr>
          <p:cNvPr id="246" name="Google Shape;246;p16"/>
          <p:cNvSpPr/>
          <p:nvPr/>
        </p:nvSpPr>
        <p:spPr>
          <a:xfrm>
            <a:off x="2421439" y="207843"/>
            <a:ext cx="4345809" cy="482408"/>
          </a:xfrm>
          <a:prstGeom prst="rect">
            <a:avLst/>
          </a:prstGeom>
          <a:gradFill>
            <a:gsLst>
              <a:gs pos="0">
                <a:srgbClr val="B8E8ED"/>
              </a:gs>
              <a:gs pos="100000">
                <a:srgbClr val="9FE1E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dirty="0">
                <a:solidFill>
                  <a:schemeClr val="dk1"/>
                </a:solidFill>
                <a:latin typeface="Century Gothic"/>
                <a:ea typeface="Century Gothic"/>
                <a:cs typeface="Century Gothic"/>
                <a:sym typeface="Century Gothic"/>
              </a:rPr>
              <a:t>Multiplicative and additive effects</a:t>
            </a:r>
            <a:endParaRPr dirty="0">
              <a:solidFill>
                <a:schemeClr val="dk1"/>
              </a:solidFill>
              <a:latin typeface="Century Gothic"/>
              <a:ea typeface="Century Gothic"/>
              <a:cs typeface="Century Gothic"/>
              <a:sym typeface="Century Gothic"/>
            </a:endParaRPr>
          </a:p>
        </p:txBody>
      </p:sp>
      <p:sp>
        <p:nvSpPr>
          <p:cNvPr id="247" name="Google Shape;247;p16"/>
          <p:cNvSpPr/>
          <p:nvPr/>
        </p:nvSpPr>
        <p:spPr>
          <a:xfrm>
            <a:off x="5178165" y="1390472"/>
            <a:ext cx="2268252" cy="580169"/>
          </a:xfrm>
          <a:prstGeom prst="rect">
            <a:avLst/>
          </a:prstGeom>
          <a:gradFill>
            <a:gsLst>
              <a:gs pos="0">
                <a:srgbClr val="B6C9E5"/>
              </a:gs>
              <a:gs pos="100000">
                <a:srgbClr val="A0BADA"/>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dirty="0">
                <a:solidFill>
                  <a:schemeClr val="dk1"/>
                </a:solidFill>
                <a:latin typeface="Century Gothic"/>
                <a:ea typeface="Century Gothic"/>
                <a:cs typeface="Century Gothic"/>
                <a:sym typeface="Century Gothic"/>
              </a:rPr>
              <a:t>Measurement noise</a:t>
            </a:r>
            <a:endParaRPr dirty="0">
              <a:solidFill>
                <a:schemeClr val="dk1"/>
              </a:solidFill>
              <a:latin typeface="Century Gothic"/>
              <a:ea typeface="Century Gothic"/>
              <a:cs typeface="Century Gothic"/>
              <a:sym typeface="Century Gothic"/>
            </a:endParaRPr>
          </a:p>
        </p:txBody>
      </p:sp>
      <p:sp>
        <p:nvSpPr>
          <p:cNvPr id="249" name="Google Shape;249;p16"/>
          <p:cNvSpPr/>
          <p:nvPr/>
        </p:nvSpPr>
        <p:spPr>
          <a:xfrm>
            <a:off x="974361" y="2518610"/>
            <a:ext cx="3435621" cy="1788285"/>
          </a:xfrm>
          <a:prstGeom prst="rect">
            <a:avLst/>
          </a:prstGeom>
          <a:solidFill>
            <a:schemeClr val="lt1"/>
          </a:solidFill>
          <a:ln w="12700"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marL="171450" indent="-171450">
              <a:spcBef>
                <a:spcPts val="0"/>
              </a:spcBef>
              <a:spcAft>
                <a:spcPts val="0"/>
              </a:spcAft>
              <a:buClr>
                <a:schemeClr val="dk1"/>
              </a:buClr>
              <a:buSzPts val="2000"/>
              <a:buFont typeface="Arial"/>
              <a:buAutoNum type="arabicParenR"/>
            </a:pPr>
            <a:r>
              <a:rPr lang="en-CA" sz="1500" dirty="0">
                <a:solidFill>
                  <a:schemeClr val="dk1"/>
                </a:solidFill>
                <a:latin typeface="Century Gothic"/>
                <a:ea typeface="Century Gothic"/>
                <a:cs typeface="Century Gothic"/>
                <a:sym typeface="Century Gothic"/>
              </a:rPr>
              <a:t> Enlarges the medium length of the optical path by factor </a:t>
            </a:r>
            <a:r>
              <a:rPr lang="en-CA" sz="1500" b="1" dirty="0">
                <a:solidFill>
                  <a:srgbClr val="C00000"/>
                </a:solidFill>
                <a:latin typeface="Century Gothic"/>
                <a:ea typeface="Century Gothic"/>
                <a:cs typeface="Century Gothic"/>
                <a:sym typeface="Century Gothic"/>
              </a:rPr>
              <a:t>k</a:t>
            </a:r>
            <a:r>
              <a:rPr lang="en-CA" sz="1500" dirty="0">
                <a:solidFill>
                  <a:srgbClr val="C00000"/>
                </a:solidFill>
                <a:latin typeface="Century Gothic"/>
                <a:ea typeface="Century Gothic"/>
                <a:cs typeface="Century Gothic"/>
                <a:sym typeface="Century Gothic"/>
              </a:rPr>
              <a:t>  </a:t>
            </a:r>
            <a:endParaRPr dirty="0">
              <a:solidFill>
                <a:srgbClr val="C00000"/>
              </a:solidFill>
            </a:endParaRPr>
          </a:p>
          <a:p>
            <a:pPr>
              <a:spcBef>
                <a:spcPts val="0"/>
              </a:spcBef>
              <a:spcAft>
                <a:spcPts val="0"/>
              </a:spcAft>
            </a:pPr>
            <a:endParaRPr lang="en-CA" sz="1500" dirty="0">
              <a:solidFill>
                <a:schemeClr val="dk1"/>
              </a:solidFill>
              <a:latin typeface="Century Gothic"/>
              <a:ea typeface="Century Gothic"/>
              <a:cs typeface="Century Gothic"/>
              <a:sym typeface="Century Gothic"/>
            </a:endParaRPr>
          </a:p>
          <a:p>
            <a:pPr>
              <a:spcBef>
                <a:spcPts val="0"/>
              </a:spcBef>
              <a:spcAft>
                <a:spcPts val="0"/>
              </a:spcAft>
            </a:pPr>
            <a:r>
              <a:rPr lang="en-CA" sz="1500" dirty="0">
                <a:solidFill>
                  <a:schemeClr val="dk1"/>
                </a:solidFill>
                <a:latin typeface="Century Gothic"/>
                <a:ea typeface="Century Gothic"/>
                <a:cs typeface="Century Gothic"/>
                <a:sym typeface="Century Gothic"/>
              </a:rPr>
              <a:t>2) </a:t>
            </a:r>
            <a:r>
              <a:rPr lang="en-US" sz="1500" dirty="0">
                <a:solidFill>
                  <a:schemeClr val="dk1"/>
                </a:solidFill>
                <a:latin typeface="Century Gothic"/>
                <a:ea typeface="Century Gothic"/>
                <a:cs typeface="Century Gothic"/>
                <a:sym typeface="Century Gothic"/>
              </a:rPr>
              <a:t>Will cause a certain number of photons to escape from the captor, creating a leak term</a:t>
            </a:r>
            <a:endParaRPr dirty="0"/>
          </a:p>
          <a:p>
            <a:pPr marL="171450" indent="-85725">
              <a:spcBef>
                <a:spcPts val="0"/>
              </a:spcBef>
              <a:spcAft>
                <a:spcPts val="0"/>
              </a:spcAft>
              <a:buClr>
                <a:schemeClr val="dk1"/>
              </a:buClr>
              <a:buSzPts val="1800"/>
            </a:pPr>
            <a:endParaRPr sz="1350" dirty="0">
              <a:solidFill>
                <a:schemeClr val="dk1"/>
              </a:solidFill>
              <a:latin typeface="Century Gothic"/>
              <a:ea typeface="Century Gothic"/>
              <a:cs typeface="Century Gothic"/>
              <a:sym typeface="Century Gothic"/>
            </a:endParaRPr>
          </a:p>
        </p:txBody>
      </p:sp>
      <p:sp>
        <p:nvSpPr>
          <p:cNvPr id="250" name="Google Shape;250;p16"/>
          <p:cNvSpPr/>
          <p:nvPr/>
        </p:nvSpPr>
        <p:spPr>
          <a:xfrm>
            <a:off x="2400275" y="1976519"/>
            <a:ext cx="594066" cy="480284"/>
          </a:xfrm>
          <a:prstGeom prst="downArrow">
            <a:avLst>
              <a:gd name="adj1" fmla="val 50000"/>
              <a:gd name="adj2" fmla="val 50000"/>
            </a:avLst>
          </a:prstGeom>
          <a:solidFill>
            <a:schemeClr val="accent1"/>
          </a:solidFill>
          <a:ln w="12700"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Century Gothic"/>
              <a:ea typeface="Century Gothic"/>
              <a:cs typeface="Century Gothic"/>
              <a:sym typeface="Century Gothic"/>
            </a:endParaRPr>
          </a:p>
        </p:txBody>
      </p:sp>
      <p:sp>
        <p:nvSpPr>
          <p:cNvPr id="251" name="Google Shape;251;p16"/>
          <p:cNvSpPr/>
          <p:nvPr/>
        </p:nvSpPr>
        <p:spPr>
          <a:xfrm>
            <a:off x="5178165" y="2576506"/>
            <a:ext cx="2472177" cy="960909"/>
          </a:xfrm>
          <a:prstGeom prst="rect">
            <a:avLst/>
          </a:prstGeom>
          <a:solidFill>
            <a:schemeClr val="lt1"/>
          </a:solidFill>
          <a:ln w="12700"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US" sz="1400" dirty="0">
                <a:solidFill>
                  <a:schemeClr val="dk1"/>
                </a:solidFill>
                <a:latin typeface="Verdana" panose="020B0604030504040204" pitchFamily="34" charset="0"/>
                <a:ea typeface="Verdana" panose="020B0604030504040204" pitchFamily="34" charset="0"/>
                <a:cs typeface="Arial"/>
                <a:sym typeface="Arial"/>
              </a:rPr>
              <a:t>It is due to a set of random phenomena present throughout the measurement chain</a:t>
            </a:r>
            <a:endParaRPr sz="1400" dirty="0">
              <a:solidFill>
                <a:schemeClr val="dk1"/>
              </a:solidFill>
              <a:latin typeface="Verdana" panose="020B0604030504040204" pitchFamily="34" charset="0"/>
              <a:ea typeface="Verdana" panose="020B0604030504040204" pitchFamily="34" charset="0"/>
              <a:cs typeface="Arial"/>
              <a:sym typeface="Arial"/>
            </a:endParaRPr>
          </a:p>
        </p:txBody>
      </p:sp>
      <p:cxnSp>
        <p:nvCxnSpPr>
          <p:cNvPr id="252" name="Google Shape;252;p16"/>
          <p:cNvCxnSpPr/>
          <p:nvPr/>
        </p:nvCxnSpPr>
        <p:spPr>
          <a:xfrm flipH="1">
            <a:off x="6300192" y="3610081"/>
            <a:ext cx="432048" cy="797873"/>
          </a:xfrm>
          <a:prstGeom prst="straightConnector1">
            <a:avLst/>
          </a:prstGeom>
          <a:noFill/>
          <a:ln w="19050" cap="flat" cmpd="sng">
            <a:solidFill>
              <a:schemeClr val="accent2"/>
            </a:solidFill>
            <a:prstDash val="solid"/>
            <a:round/>
            <a:headEnd type="none" w="sm" len="sm"/>
            <a:tailEnd type="triangle" w="med" len="med"/>
          </a:ln>
          <a:effectLst>
            <a:outerShdw blurRad="38100" dist="12700" dir="5400000" algn="ctr" rotWithShape="0">
              <a:srgbClr val="000000">
                <a:alpha val="62745"/>
              </a:srgbClr>
            </a:outerShdw>
          </a:effectLst>
        </p:spPr>
      </p:cxnSp>
      <p:sp>
        <p:nvSpPr>
          <p:cNvPr id="253" name="Google Shape;253;p16"/>
          <p:cNvSpPr/>
          <p:nvPr/>
        </p:nvSpPr>
        <p:spPr>
          <a:xfrm>
            <a:off x="6732240" y="3657766"/>
            <a:ext cx="972108" cy="797873"/>
          </a:xfrm>
          <a:prstGeom prst="roundRect">
            <a:avLst>
              <a:gd name="adj" fmla="val 16667"/>
            </a:avLst>
          </a:prstGeom>
          <a:gradFill>
            <a:gsLst>
              <a:gs pos="0">
                <a:srgbClr val="B8E8ED"/>
              </a:gs>
              <a:gs pos="100000">
                <a:srgbClr val="9FE1E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a:solidFill>
                  <a:schemeClr val="dk1"/>
                </a:solidFill>
                <a:latin typeface="Century Gothic"/>
                <a:ea typeface="Century Gothic"/>
                <a:cs typeface="Century Gothic"/>
                <a:sym typeface="Century Gothic"/>
              </a:rPr>
              <a:t>Efecto aditivo</a:t>
            </a:r>
            <a:endParaRPr>
              <a:solidFill>
                <a:schemeClr val="dk1"/>
              </a:solidFill>
              <a:latin typeface="Century Gothic"/>
              <a:ea typeface="Century Gothic"/>
              <a:cs typeface="Century Gothic"/>
              <a:sym typeface="Century Gothic"/>
            </a:endParaRPr>
          </a:p>
        </p:txBody>
      </p:sp>
      <p:sp>
        <p:nvSpPr>
          <p:cNvPr id="254" name="Google Shape;254;p16"/>
          <p:cNvSpPr/>
          <p:nvPr/>
        </p:nvSpPr>
        <p:spPr>
          <a:xfrm>
            <a:off x="6015258" y="2069935"/>
            <a:ext cx="594066" cy="480284"/>
          </a:xfrm>
          <a:prstGeom prst="downArrow">
            <a:avLst>
              <a:gd name="adj1" fmla="val 50000"/>
              <a:gd name="adj2" fmla="val 50000"/>
            </a:avLst>
          </a:prstGeom>
          <a:solidFill>
            <a:schemeClr val="accent1"/>
          </a:solidFill>
          <a:ln w="12700"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Century Gothic"/>
              <a:ea typeface="Century Gothic"/>
              <a:cs typeface="Century Gothic"/>
              <a:sym typeface="Century Gothic"/>
            </a:endParaRPr>
          </a:p>
        </p:txBody>
      </p:sp>
      <p:cxnSp>
        <p:nvCxnSpPr>
          <p:cNvPr id="255" name="Google Shape;255;p16"/>
          <p:cNvCxnSpPr>
            <a:cxnSpLocks/>
          </p:cNvCxnSpPr>
          <p:nvPr/>
        </p:nvCxnSpPr>
        <p:spPr>
          <a:xfrm>
            <a:off x="3716857" y="3056960"/>
            <a:ext cx="24681" cy="1519030"/>
          </a:xfrm>
          <a:prstGeom prst="straightConnector1">
            <a:avLst/>
          </a:prstGeom>
          <a:noFill/>
          <a:ln w="19050" cap="flat" cmpd="sng">
            <a:solidFill>
              <a:schemeClr val="accent1"/>
            </a:solidFill>
            <a:prstDash val="solid"/>
            <a:round/>
            <a:headEnd type="none" w="sm" len="sm"/>
            <a:tailEnd type="triangle" w="med" len="med"/>
          </a:ln>
          <a:effectLst>
            <a:outerShdw blurRad="38100" dist="12700" dir="5400000" algn="ctr" rotWithShape="0">
              <a:srgbClr val="000000">
                <a:alpha val="62745"/>
              </a:srgbClr>
            </a:outerShdw>
          </a:effectLst>
        </p:spPr>
      </p:cxnSp>
      <p:cxnSp>
        <p:nvCxnSpPr>
          <p:cNvPr id="256" name="Google Shape;256;p16"/>
          <p:cNvCxnSpPr>
            <a:cxnSpLocks/>
          </p:cNvCxnSpPr>
          <p:nvPr/>
        </p:nvCxnSpPr>
        <p:spPr>
          <a:xfrm>
            <a:off x="3842459" y="3681867"/>
            <a:ext cx="1305376" cy="894123"/>
          </a:xfrm>
          <a:prstGeom prst="straightConnector1">
            <a:avLst/>
          </a:prstGeom>
          <a:noFill/>
          <a:ln w="19050" cap="flat" cmpd="sng">
            <a:solidFill>
              <a:schemeClr val="accent3"/>
            </a:solidFill>
            <a:prstDash val="solid"/>
            <a:round/>
            <a:headEnd type="none" w="sm" len="sm"/>
            <a:tailEnd type="triangle" w="med" len="med"/>
          </a:ln>
          <a:effectLst>
            <a:outerShdw blurRad="38100" dist="12700" dir="5400000" algn="ctr" rotWithShape="0">
              <a:srgbClr val="000000">
                <a:alpha val="62745"/>
              </a:srgbClr>
            </a:outerShdw>
          </a:effectLst>
        </p:spPr>
      </p:cxnSp>
      <p:sp>
        <p:nvSpPr>
          <p:cNvPr id="257" name="Google Shape;257;p16"/>
          <p:cNvSpPr/>
          <p:nvPr/>
        </p:nvSpPr>
        <p:spPr>
          <a:xfrm>
            <a:off x="6812783" y="3778117"/>
            <a:ext cx="972108" cy="797873"/>
          </a:xfrm>
          <a:prstGeom prst="roundRect">
            <a:avLst>
              <a:gd name="adj" fmla="val 16667"/>
            </a:avLst>
          </a:prstGeom>
          <a:gradFill>
            <a:gsLst>
              <a:gs pos="0">
                <a:srgbClr val="B8E8ED"/>
              </a:gs>
              <a:gs pos="100000">
                <a:srgbClr val="9FE1E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a:solidFill>
                  <a:schemeClr val="dk1"/>
                </a:solidFill>
                <a:latin typeface="Century Gothic"/>
                <a:ea typeface="Century Gothic"/>
                <a:cs typeface="Century Gothic"/>
                <a:sym typeface="Century Gothic"/>
              </a:rPr>
              <a:t>Efecto aditivo</a:t>
            </a:r>
            <a:endParaRPr>
              <a:solidFill>
                <a:schemeClr val="dk1"/>
              </a:solidFill>
              <a:latin typeface="Century Gothic"/>
              <a:ea typeface="Century Gothic"/>
              <a:cs typeface="Century Gothic"/>
              <a:sym typeface="Century Gothic"/>
            </a:endParaRPr>
          </a:p>
        </p:txBody>
      </p:sp>
      <p:sp>
        <p:nvSpPr>
          <p:cNvPr id="258" name="Google Shape;258;p16"/>
          <p:cNvSpPr/>
          <p:nvPr/>
        </p:nvSpPr>
        <p:spPr>
          <a:xfrm>
            <a:off x="6711862" y="3879685"/>
            <a:ext cx="1198631" cy="797873"/>
          </a:xfrm>
          <a:prstGeom prst="roundRect">
            <a:avLst>
              <a:gd name="adj" fmla="val 16667"/>
            </a:avLst>
          </a:prstGeom>
          <a:gradFill>
            <a:gsLst>
              <a:gs pos="0">
                <a:srgbClr val="B8E8ED"/>
              </a:gs>
              <a:gs pos="100000">
                <a:srgbClr val="9FE1E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dirty="0" err="1">
                <a:solidFill>
                  <a:schemeClr val="dk1"/>
                </a:solidFill>
                <a:latin typeface="Century Gothic"/>
                <a:ea typeface="Century Gothic"/>
                <a:cs typeface="Century Gothic"/>
                <a:sym typeface="Century Gothic"/>
              </a:rPr>
              <a:t>Addiive</a:t>
            </a:r>
            <a:r>
              <a:rPr lang="en-CA" dirty="0">
                <a:solidFill>
                  <a:schemeClr val="dk1"/>
                </a:solidFill>
                <a:latin typeface="Century Gothic"/>
                <a:ea typeface="Century Gothic"/>
                <a:cs typeface="Century Gothic"/>
                <a:sym typeface="Century Gothic"/>
              </a:rPr>
              <a:t> effect</a:t>
            </a:r>
            <a:endParaRPr dirty="0">
              <a:solidFill>
                <a:schemeClr val="dk1"/>
              </a:solidFill>
              <a:latin typeface="Century Gothic"/>
              <a:ea typeface="Century Gothic"/>
              <a:cs typeface="Century Gothic"/>
              <a:sym typeface="Century Gothic"/>
            </a:endParaRPr>
          </a:p>
        </p:txBody>
      </p:sp>
      <p:sp>
        <p:nvSpPr>
          <p:cNvPr id="259" name="Google Shape;259;p16"/>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27</a:t>
            </a:fld>
            <a:endParaRPr/>
          </a:p>
        </p:txBody>
      </p:sp>
      <p:sp>
        <p:nvSpPr>
          <p:cNvPr id="2" name="Google Shape;247;p16">
            <a:extLst>
              <a:ext uri="{FF2B5EF4-FFF2-40B4-BE49-F238E27FC236}">
                <a16:creationId xmlns:a16="http://schemas.microsoft.com/office/drawing/2014/main" id="{3D59C2E3-86BF-9DC3-85AF-BDE354DA0500}"/>
              </a:ext>
            </a:extLst>
          </p:cNvPr>
          <p:cNvSpPr/>
          <p:nvPr/>
        </p:nvSpPr>
        <p:spPr>
          <a:xfrm>
            <a:off x="1563182" y="1334543"/>
            <a:ext cx="2268252" cy="580169"/>
          </a:xfrm>
          <a:prstGeom prst="rect">
            <a:avLst/>
          </a:prstGeom>
          <a:gradFill>
            <a:gsLst>
              <a:gs pos="0">
                <a:srgbClr val="B6C9E5"/>
              </a:gs>
              <a:gs pos="100000">
                <a:srgbClr val="A0BADA"/>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dirty="0">
                <a:solidFill>
                  <a:schemeClr val="dk1"/>
                </a:solidFill>
                <a:latin typeface="Century Gothic"/>
                <a:ea typeface="Century Gothic"/>
                <a:cs typeface="Century Gothic"/>
                <a:sym typeface="Century Gothic"/>
              </a:rPr>
              <a:t>Photon diffusion</a:t>
            </a:r>
            <a:endParaRPr dirty="0">
              <a:solidFill>
                <a:schemeClr val="dk1"/>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7"/>
          <p:cNvSpPr txBox="1">
            <a:spLocks noGrp="1"/>
          </p:cNvSpPr>
          <p:nvPr>
            <p:ph type="title"/>
          </p:nvPr>
        </p:nvSpPr>
        <p:spPr>
          <a:xfrm>
            <a:off x="1260110" y="293622"/>
            <a:ext cx="6623779" cy="421556"/>
          </a:xfrm>
          <a:prstGeom prst="rect">
            <a:avLst/>
          </a:prstGeom>
          <a:noFill/>
          <a:ln>
            <a:noFill/>
          </a:ln>
        </p:spPr>
        <p:txBody>
          <a:bodyPr spcFirstLastPara="1" vert="horz" wrap="square" lIns="68569" tIns="34275" rIns="68569" bIns="34275" numCol="1" anchor="ctr" anchorCtr="0" compatLnSpc="1">
            <a:prstTxWarp prst="textNoShape">
              <a:avLst/>
            </a:prstTxWarp>
            <a:normAutofit fontScale="90000"/>
          </a:bodyPr>
          <a:lstStyle/>
          <a:p>
            <a:pPr algn="ctr">
              <a:lnSpc>
                <a:spcPct val="90000"/>
              </a:lnSpc>
              <a:spcBef>
                <a:spcPts val="0"/>
              </a:spcBef>
              <a:spcAft>
                <a:spcPts val="0"/>
              </a:spcAft>
              <a:buClr>
                <a:srgbClr val="262626"/>
              </a:buClr>
              <a:buSzPts val="2800"/>
            </a:pPr>
            <a:r>
              <a:rPr lang="en-US" sz="2100" dirty="0">
                <a:ea typeface="Verdana" panose="020B0604030504040204" pitchFamily="34" charset="0"/>
                <a:cs typeface="Arial"/>
                <a:sym typeface="Arial"/>
              </a:rPr>
              <a:t>How to distinguish additive and multiplicative effects</a:t>
            </a:r>
            <a:endParaRPr sz="2100" dirty="0">
              <a:ea typeface="Verdana" panose="020B0604030504040204" pitchFamily="34" charset="0"/>
              <a:cs typeface="Arial"/>
              <a:sym typeface="Arial"/>
            </a:endParaRPr>
          </a:p>
        </p:txBody>
      </p:sp>
      <p:sp>
        <p:nvSpPr>
          <p:cNvPr id="269" name="Google Shape;269;p17"/>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28</a:t>
            </a:fld>
            <a:endParaRPr/>
          </a:p>
        </p:txBody>
      </p:sp>
      <p:pic>
        <p:nvPicPr>
          <p:cNvPr id="2" name="Picture 1">
            <a:extLst>
              <a:ext uri="{FF2B5EF4-FFF2-40B4-BE49-F238E27FC236}">
                <a16:creationId xmlns:a16="http://schemas.microsoft.com/office/drawing/2014/main" id="{FA3DA566-04E1-785B-D7CB-124E4746EB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9571" y="1866005"/>
            <a:ext cx="3597598" cy="25359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8F7E2BAB-9C44-3FD4-B880-F735D05A907B}"/>
              </a:ext>
            </a:extLst>
          </p:cNvPr>
          <p:cNvSpPr txBox="1"/>
          <p:nvPr/>
        </p:nvSpPr>
        <p:spPr>
          <a:xfrm>
            <a:off x="57859" y="1040846"/>
            <a:ext cx="4572000" cy="523220"/>
          </a:xfrm>
          <a:prstGeom prst="rect">
            <a:avLst/>
          </a:prstGeom>
          <a:noFill/>
        </p:spPr>
        <p:txBody>
          <a:bodyPr wrap="square">
            <a:spAutoFit/>
          </a:bodyPr>
          <a:lstStyle/>
          <a:p>
            <a:pPr algn="ctr"/>
            <a:r>
              <a:rPr lang="en-US" sz="1400" dirty="0">
                <a:latin typeface="Verdana" panose="020B0604030504040204" pitchFamily="34" charset="0"/>
                <a:ea typeface="Verdana" panose="020B0604030504040204" pitchFamily="34" charset="0"/>
              </a:rPr>
              <a:t>NIR  spectra of water and oil mixtures showing a multiplicative effect. Source: WUR.</a:t>
            </a:r>
            <a:endParaRPr lang="nl-NL" sz="1400" dirty="0">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0DA8E65F-D41D-8DFA-6F7A-730494D57D43}"/>
              </a:ext>
            </a:extLst>
          </p:cNvPr>
          <p:cNvPicPr>
            <a:picLocks noChangeAspect="1"/>
          </p:cNvPicPr>
          <p:nvPr/>
        </p:nvPicPr>
        <p:blipFill rotWithShape="1">
          <a:blip r:embed="rId4">
            <a:extLst>
              <a:ext uri="{28A0092B-C50C-407E-A947-70E740481C1C}">
                <a14:useLocalDpi xmlns:a14="http://schemas.microsoft.com/office/drawing/2010/main" val="0"/>
              </a:ext>
            </a:extLst>
          </a:blip>
          <a:srcRect t="6841"/>
          <a:stretch/>
        </p:blipFill>
        <p:spPr bwMode="auto">
          <a:xfrm>
            <a:off x="4826833" y="1860770"/>
            <a:ext cx="3946619" cy="2533726"/>
          </a:xfrm>
          <a:prstGeom prst="rect">
            <a:avLst/>
          </a:prstGeom>
          <a:solidFill>
            <a:srgbClr val="FFFFFF">
              <a:shade val="85000"/>
            </a:srgbClr>
          </a:solidFill>
          <a:ln w="190500" cap="rnd" cmpd="sng" algn="ctr">
            <a:solidFill>
              <a:srgbClr val="FFFFFF"/>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8A05DB27-ACCB-AD87-6AB9-9FF6EEEC278E}"/>
              </a:ext>
            </a:extLst>
          </p:cNvPr>
          <p:cNvSpPr txBox="1"/>
          <p:nvPr/>
        </p:nvSpPr>
        <p:spPr>
          <a:xfrm>
            <a:off x="4514141" y="1040846"/>
            <a:ext cx="4572000" cy="523220"/>
          </a:xfrm>
          <a:prstGeom prst="rect">
            <a:avLst/>
          </a:prstGeom>
          <a:noFill/>
        </p:spPr>
        <p:txBody>
          <a:bodyPr wrap="square">
            <a:spAutoFit/>
          </a:bodyPr>
          <a:lstStyle/>
          <a:p>
            <a:pPr algn="ctr"/>
            <a:r>
              <a:rPr lang="en-US" sz="1400" dirty="0">
                <a:latin typeface="Verdana" panose="020B0604030504040204" pitchFamily="34" charset="0"/>
                <a:ea typeface="Verdana" panose="020B0604030504040204" pitchFamily="34" charset="0"/>
              </a:rPr>
              <a:t>NIR spectra  showing an additive effect. </a:t>
            </a:r>
          </a:p>
          <a:p>
            <a:pPr algn="ctr"/>
            <a:r>
              <a:rPr lang="en-US" sz="1400" dirty="0">
                <a:latin typeface="Verdana" panose="020B0604030504040204" pitchFamily="34" charset="0"/>
                <a:ea typeface="Verdana" panose="020B0604030504040204" pitchFamily="34" charset="0"/>
              </a:rPr>
              <a:t>Source: WUR.</a:t>
            </a:r>
            <a:endParaRPr lang="nl-NL" sz="1400" dirty="0">
              <a:latin typeface="Verdana" panose="020B0604030504040204" pitchFamily="34" charset="0"/>
              <a:ea typeface="Verdana" panose="020B060403050404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7"/>
          <p:cNvSpPr txBox="1">
            <a:spLocks noGrp="1"/>
          </p:cNvSpPr>
          <p:nvPr>
            <p:ph type="title"/>
          </p:nvPr>
        </p:nvSpPr>
        <p:spPr>
          <a:xfrm>
            <a:off x="1260110" y="293622"/>
            <a:ext cx="6623779" cy="421556"/>
          </a:xfrm>
          <a:prstGeom prst="rect">
            <a:avLst/>
          </a:prstGeom>
          <a:noFill/>
          <a:ln>
            <a:noFill/>
          </a:ln>
        </p:spPr>
        <p:txBody>
          <a:bodyPr spcFirstLastPara="1" vert="horz" wrap="square" lIns="68569" tIns="34275" rIns="68569" bIns="34275" numCol="1" anchor="ctr" anchorCtr="0" compatLnSpc="1">
            <a:prstTxWarp prst="textNoShape">
              <a:avLst/>
            </a:prstTxWarp>
            <a:normAutofit fontScale="90000"/>
          </a:bodyPr>
          <a:lstStyle/>
          <a:p>
            <a:pPr algn="ctr">
              <a:lnSpc>
                <a:spcPct val="90000"/>
              </a:lnSpc>
              <a:spcBef>
                <a:spcPts val="0"/>
              </a:spcBef>
              <a:spcAft>
                <a:spcPts val="0"/>
              </a:spcAft>
              <a:buClr>
                <a:srgbClr val="262626"/>
              </a:buClr>
              <a:buSzPts val="2800"/>
            </a:pPr>
            <a:r>
              <a:rPr lang="en-US" sz="2100" dirty="0">
                <a:ea typeface="Verdana" panose="020B0604030504040204" pitchFamily="34" charset="0"/>
                <a:cs typeface="Arial"/>
                <a:sym typeface="Arial"/>
              </a:rPr>
              <a:t>How to distinguish additive and multiplicative effects</a:t>
            </a:r>
            <a:endParaRPr sz="2100" dirty="0">
              <a:ea typeface="Verdana" panose="020B0604030504040204" pitchFamily="34" charset="0"/>
              <a:cs typeface="Arial"/>
              <a:sym typeface="Arial"/>
            </a:endParaRPr>
          </a:p>
        </p:txBody>
      </p:sp>
      <p:sp>
        <p:nvSpPr>
          <p:cNvPr id="269" name="Google Shape;269;p17"/>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29</a:t>
            </a:fld>
            <a:endParaRPr/>
          </a:p>
        </p:txBody>
      </p:sp>
      <p:pic>
        <p:nvPicPr>
          <p:cNvPr id="3" name="Picture 2">
            <a:extLst>
              <a:ext uri="{FF2B5EF4-FFF2-40B4-BE49-F238E27FC236}">
                <a16:creationId xmlns:a16="http://schemas.microsoft.com/office/drawing/2014/main" id="{ED21BA2D-0320-1226-B571-1CEE23C90C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793" y="1745549"/>
            <a:ext cx="3777521" cy="2842022"/>
          </a:xfrm>
          <a:prstGeom prst="rect">
            <a:avLst/>
          </a:prstGeom>
          <a:noFill/>
          <a:ln>
            <a:noFill/>
          </a:ln>
        </p:spPr>
      </p:pic>
      <p:sp>
        <p:nvSpPr>
          <p:cNvPr id="8" name="TextBox 7">
            <a:extLst>
              <a:ext uri="{FF2B5EF4-FFF2-40B4-BE49-F238E27FC236}">
                <a16:creationId xmlns:a16="http://schemas.microsoft.com/office/drawing/2014/main" id="{4DD0C25D-3A67-7B10-6E21-983F69B5054A}"/>
              </a:ext>
            </a:extLst>
          </p:cNvPr>
          <p:cNvSpPr txBox="1"/>
          <p:nvPr/>
        </p:nvSpPr>
        <p:spPr>
          <a:xfrm>
            <a:off x="202366" y="504400"/>
            <a:ext cx="4572000" cy="1190069"/>
          </a:xfrm>
          <a:prstGeom prst="rect">
            <a:avLst/>
          </a:prstGeom>
          <a:noFill/>
        </p:spPr>
        <p:txBody>
          <a:bodyPr wrap="square">
            <a:spAutoFit/>
          </a:bodyPr>
          <a:lstStyle/>
          <a:p>
            <a:pPr algn="just">
              <a:lnSpc>
                <a:spcPct val="150000"/>
              </a:lnSpc>
              <a:spcAft>
                <a:spcPts val="800"/>
              </a:spcAft>
            </a:pPr>
            <a:r>
              <a:rPr lang="en-GB" sz="2000" dirty="0">
                <a:effectLst/>
                <a:latin typeface="Verdana" panose="020B0604030504040204" pitchFamily="34" charset="0"/>
                <a:ea typeface="Calibri" panose="020F0502020204030204" pitchFamily="34" charset="0"/>
                <a:cs typeface="Times New Roman" panose="02020603050405020304" pitchFamily="18" charset="0"/>
              </a:rPr>
              <a:t> </a:t>
            </a:r>
            <a:endParaRPr lang="nl-NL" sz="2000" dirty="0">
              <a:effectLst/>
              <a:latin typeface="Verdana" panose="020B0604030504040204" pitchFamily="34" charset="0"/>
              <a:ea typeface="Calibri" panose="020F0502020204030204" pitchFamily="34" charset="0"/>
              <a:cs typeface="Times New Roman" panose="02020603050405020304" pitchFamily="18" charset="0"/>
            </a:endParaRPr>
          </a:p>
          <a:p>
            <a:pPr algn="just">
              <a:spcAft>
                <a:spcPts val="800"/>
              </a:spcAft>
            </a:pPr>
            <a:r>
              <a:rPr lang="en-GB" sz="1400" dirty="0">
                <a:effectLst/>
                <a:latin typeface="Verdana" panose="020B0604030504040204" pitchFamily="34" charset="0"/>
                <a:ea typeface="Calibri" panose="020F0502020204030204" pitchFamily="34" charset="0"/>
                <a:cs typeface="Times New Roman" panose="02020603050405020304" pitchFamily="18" charset="0"/>
              </a:rPr>
              <a:t>(Fictional) example of an additive effect of</a:t>
            </a:r>
          </a:p>
          <a:p>
            <a:pPr algn="just">
              <a:spcAft>
                <a:spcPts val="800"/>
              </a:spcAft>
            </a:pPr>
            <a:r>
              <a:rPr lang="en-GB" sz="1400" dirty="0">
                <a:effectLst/>
                <a:latin typeface="Verdana" panose="020B0604030504040204" pitchFamily="34" charset="0"/>
                <a:ea typeface="Calibri" panose="020F0502020204030204" pitchFamily="34" charset="0"/>
                <a:cs typeface="Times New Roman" panose="02020603050405020304" pitchFamily="18" charset="0"/>
              </a:rPr>
              <a:t> a rising baseline. Source: IRSTEA Montpellier </a:t>
            </a:r>
            <a:endParaRPr lang="nl-NL" sz="1400" dirty="0">
              <a:effectLst/>
              <a:latin typeface="Verdana" panose="020B060403050404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E7821AFA-C28B-C3F4-322F-E4A0BF809D38}"/>
              </a:ext>
            </a:extLst>
          </p:cNvPr>
          <p:cNvPicPr>
            <a:picLocks noChangeAspect="1"/>
          </p:cNvPicPr>
          <p:nvPr/>
        </p:nvPicPr>
        <p:blipFill>
          <a:blip r:embed="rId4" cstate="print">
            <a:extLst>
              <a:ext uri="{28A0092B-C50C-407E-A947-70E740481C1C}">
                <a14:useLocalDpi xmlns:a14="http://schemas.microsoft.com/office/drawing/2010/main" val="0"/>
              </a:ext>
            </a:extLst>
          </a:blip>
          <a:srcRect r="11646"/>
          <a:stretch>
            <a:fillRect/>
          </a:stretch>
        </p:blipFill>
        <p:spPr bwMode="auto">
          <a:xfrm>
            <a:off x="4774366" y="2197704"/>
            <a:ext cx="3777521" cy="220140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TextBox 10">
            <a:extLst>
              <a:ext uri="{FF2B5EF4-FFF2-40B4-BE49-F238E27FC236}">
                <a16:creationId xmlns:a16="http://schemas.microsoft.com/office/drawing/2014/main" id="{C89D3DEA-34CA-2D2B-D8BE-571D2179686A}"/>
              </a:ext>
            </a:extLst>
          </p:cNvPr>
          <p:cNvSpPr txBox="1"/>
          <p:nvPr/>
        </p:nvSpPr>
        <p:spPr>
          <a:xfrm>
            <a:off x="4446357" y="1218413"/>
            <a:ext cx="4572000" cy="738664"/>
          </a:xfrm>
          <a:prstGeom prst="rect">
            <a:avLst/>
          </a:prstGeom>
          <a:noFill/>
        </p:spPr>
        <p:txBody>
          <a:bodyPr wrap="square">
            <a:spAutoFit/>
          </a:bodyPr>
          <a:lstStyle/>
          <a:p>
            <a:pPr algn="ctr"/>
            <a:r>
              <a:rPr lang="en-GB" sz="1400" dirty="0">
                <a:effectLst/>
                <a:latin typeface="Verdana" panose="020B0604030504040204" pitchFamily="34" charset="0"/>
                <a:ea typeface="Calibri" panose="020F0502020204030204" pitchFamily="34" charset="0"/>
                <a:cs typeface="Times New Roman" panose="02020603050405020304" pitchFamily="18" charset="0"/>
              </a:rPr>
              <a:t>Handmade example of NIR spectra with combined effect (additive and multiplicative)  Source: WUR</a:t>
            </a:r>
            <a:endParaRPr lang="nl-NL" sz="1400" dirty="0"/>
          </a:p>
        </p:txBody>
      </p:sp>
    </p:spTree>
    <p:extLst>
      <p:ext uri="{BB962C8B-B14F-4D97-AF65-F5344CB8AC3E}">
        <p14:creationId xmlns:p14="http://schemas.microsoft.com/office/powerpoint/2010/main" val="2409338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6710D3-43A5-D392-5CB6-C1D4E116B6DC}"/>
              </a:ext>
            </a:extLst>
          </p:cNvPr>
          <p:cNvSpPr>
            <a:spLocks noGrp="1"/>
          </p:cNvSpPr>
          <p:nvPr>
            <p:ph type="title"/>
          </p:nvPr>
        </p:nvSpPr>
        <p:spPr>
          <a:xfrm>
            <a:off x="548721" y="1584550"/>
            <a:ext cx="8330400" cy="987200"/>
          </a:xfrm>
        </p:spPr>
        <p:txBody>
          <a:bodyPr/>
          <a:lstStyle/>
          <a:p>
            <a:r>
              <a:rPr lang="en-US" dirty="0"/>
              <a:t>Part 1: Chemometrics: Definition</a:t>
            </a:r>
            <a:br>
              <a:rPr lang="en-US" dirty="0"/>
            </a:br>
            <a:endParaRPr lang="nl-NL" dirty="0"/>
          </a:p>
        </p:txBody>
      </p:sp>
      <p:sp>
        <p:nvSpPr>
          <p:cNvPr id="4" name="Slide Number Placeholder 3">
            <a:extLst>
              <a:ext uri="{FF2B5EF4-FFF2-40B4-BE49-F238E27FC236}">
                <a16:creationId xmlns:a16="http://schemas.microsoft.com/office/drawing/2014/main" id="{0ACD842B-F47E-0085-19E4-CAB91DA3A64D}"/>
              </a:ext>
            </a:extLst>
          </p:cNvPr>
          <p:cNvSpPr>
            <a:spLocks noGrp="1"/>
          </p:cNvSpPr>
          <p:nvPr>
            <p:ph type="sldNum" sz="quarter" idx="11"/>
          </p:nvPr>
        </p:nvSpPr>
        <p:spPr/>
        <p:txBody>
          <a:bodyPr/>
          <a:lstStyle/>
          <a:p>
            <a:pPr algn="r"/>
            <a:fld id="{F25965E0-7062-474C-8671-DB3A3CE669B0}" type="slidenum">
              <a:rPr lang="nl-NL" smtClean="0"/>
              <a:pPr algn="r"/>
              <a:t>3</a:t>
            </a:fld>
            <a:endParaRPr lang="nl-NL"/>
          </a:p>
        </p:txBody>
      </p:sp>
      <p:sp>
        <p:nvSpPr>
          <p:cNvPr id="5" name="TextBox 4">
            <a:extLst>
              <a:ext uri="{FF2B5EF4-FFF2-40B4-BE49-F238E27FC236}">
                <a16:creationId xmlns:a16="http://schemas.microsoft.com/office/drawing/2014/main" id="{941C3095-0EAA-555F-5DA1-6F6345B24446}"/>
              </a:ext>
            </a:extLst>
          </p:cNvPr>
          <p:cNvSpPr txBox="1"/>
          <p:nvPr/>
        </p:nvSpPr>
        <p:spPr>
          <a:xfrm>
            <a:off x="1116767" y="3178689"/>
            <a:ext cx="6910466" cy="646331"/>
          </a:xfrm>
          <a:prstGeom prst="rect">
            <a:avLst/>
          </a:prstGeom>
          <a:noFill/>
        </p:spPr>
        <p:txBody>
          <a:bodyPr wrap="square">
            <a:spAutoFit/>
          </a:bodyPr>
          <a:lstStyle/>
          <a:p>
            <a:pPr algn="ctr"/>
            <a:r>
              <a:rPr lang="en-US" b="0" i="0" dirty="0">
                <a:solidFill>
                  <a:srgbClr val="374151"/>
                </a:solidFill>
                <a:effectLst/>
                <a:latin typeface="Söhne"/>
              </a:rPr>
              <a:t>"</a:t>
            </a:r>
            <a:r>
              <a:rPr lang="en-US" b="0" i="1" dirty="0">
                <a:solidFill>
                  <a:srgbClr val="374151"/>
                </a:solidFill>
                <a:effectLst/>
                <a:latin typeface="Söhne"/>
              </a:rPr>
              <a:t>Delve deep enough into anything, and you will find mathematics</a:t>
            </a:r>
            <a:r>
              <a:rPr lang="en-US" b="0" i="0" dirty="0">
                <a:solidFill>
                  <a:srgbClr val="374151"/>
                </a:solidFill>
                <a:effectLst/>
                <a:latin typeface="Söhne"/>
              </a:rPr>
              <a:t>" - Dean </a:t>
            </a:r>
            <a:r>
              <a:rPr lang="en-US" b="0" i="0" dirty="0" err="1">
                <a:solidFill>
                  <a:srgbClr val="374151"/>
                </a:solidFill>
                <a:effectLst/>
                <a:latin typeface="Söhne"/>
              </a:rPr>
              <a:t>Schlicter</a:t>
            </a:r>
            <a:endParaRPr lang="en-GB" dirty="0"/>
          </a:p>
        </p:txBody>
      </p:sp>
    </p:spTree>
    <p:extLst>
      <p:ext uri="{BB962C8B-B14F-4D97-AF65-F5344CB8AC3E}">
        <p14:creationId xmlns:p14="http://schemas.microsoft.com/office/powerpoint/2010/main" val="2973155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7"/>
          <p:cNvSpPr txBox="1">
            <a:spLocks noGrp="1"/>
          </p:cNvSpPr>
          <p:nvPr>
            <p:ph type="title"/>
          </p:nvPr>
        </p:nvSpPr>
        <p:spPr>
          <a:xfrm>
            <a:off x="1260110" y="293622"/>
            <a:ext cx="6623779" cy="421556"/>
          </a:xfrm>
          <a:prstGeom prst="rect">
            <a:avLst/>
          </a:prstGeom>
          <a:noFill/>
          <a:ln>
            <a:noFill/>
          </a:ln>
        </p:spPr>
        <p:txBody>
          <a:bodyPr spcFirstLastPara="1" vert="horz" wrap="square" lIns="68569" tIns="34275" rIns="68569" bIns="34275" numCol="1" anchor="ctr" anchorCtr="0" compatLnSpc="1">
            <a:prstTxWarp prst="textNoShape">
              <a:avLst/>
            </a:prstTxWarp>
            <a:normAutofit fontScale="90000"/>
          </a:bodyPr>
          <a:lstStyle/>
          <a:p>
            <a:pPr algn="ctr">
              <a:lnSpc>
                <a:spcPct val="90000"/>
              </a:lnSpc>
              <a:spcBef>
                <a:spcPts val="0"/>
              </a:spcBef>
              <a:spcAft>
                <a:spcPts val="0"/>
              </a:spcAft>
              <a:buClr>
                <a:srgbClr val="262626"/>
              </a:buClr>
              <a:buSzPts val="2800"/>
            </a:pPr>
            <a:r>
              <a:rPr lang="en-US" sz="2100" dirty="0">
                <a:ea typeface="Verdana" panose="020B0604030504040204" pitchFamily="34" charset="0"/>
                <a:cs typeface="Arial"/>
                <a:sym typeface="Arial"/>
              </a:rPr>
              <a:t>How to distinguish additive and multiplicative effects</a:t>
            </a:r>
            <a:endParaRPr sz="2100" dirty="0">
              <a:ea typeface="Verdana" panose="020B0604030504040204" pitchFamily="34" charset="0"/>
              <a:cs typeface="Arial"/>
              <a:sym typeface="Arial"/>
            </a:endParaRPr>
          </a:p>
        </p:txBody>
      </p:sp>
      <p:sp>
        <p:nvSpPr>
          <p:cNvPr id="269" name="Google Shape;269;p17"/>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30</a:t>
            </a:fld>
            <a:endParaRPr/>
          </a:p>
        </p:txBody>
      </p:sp>
      <p:sp>
        <p:nvSpPr>
          <p:cNvPr id="8" name="TextBox 7">
            <a:extLst>
              <a:ext uri="{FF2B5EF4-FFF2-40B4-BE49-F238E27FC236}">
                <a16:creationId xmlns:a16="http://schemas.microsoft.com/office/drawing/2014/main" id="{4DD0C25D-3A67-7B10-6E21-983F69B5054A}"/>
              </a:ext>
            </a:extLst>
          </p:cNvPr>
          <p:cNvSpPr txBox="1"/>
          <p:nvPr/>
        </p:nvSpPr>
        <p:spPr>
          <a:xfrm>
            <a:off x="202366" y="504400"/>
            <a:ext cx="4572000" cy="491738"/>
          </a:xfrm>
          <a:prstGeom prst="rect">
            <a:avLst/>
          </a:prstGeom>
          <a:noFill/>
        </p:spPr>
        <p:txBody>
          <a:bodyPr wrap="square">
            <a:spAutoFit/>
          </a:bodyPr>
          <a:lstStyle/>
          <a:p>
            <a:pPr algn="just">
              <a:lnSpc>
                <a:spcPct val="150000"/>
              </a:lnSpc>
              <a:spcAft>
                <a:spcPts val="800"/>
              </a:spcAft>
            </a:pPr>
            <a:r>
              <a:rPr lang="en-GB" sz="2000" dirty="0">
                <a:effectLst/>
                <a:latin typeface="Verdana" panose="020B0604030504040204" pitchFamily="34" charset="0"/>
                <a:ea typeface="Calibri" panose="020F0502020204030204" pitchFamily="34" charset="0"/>
                <a:cs typeface="Times New Roman" panose="02020603050405020304" pitchFamily="18" charset="0"/>
              </a:rPr>
              <a:t> </a:t>
            </a:r>
            <a:endParaRPr lang="nl-NL" sz="2000" dirty="0">
              <a:effectLst/>
              <a:latin typeface="Verdana" panose="020B060403050404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06B25D69-C668-909F-CCB8-B99909688B57}"/>
              </a:ext>
            </a:extLst>
          </p:cNvPr>
          <p:cNvPicPr>
            <a:picLocks noChangeAspect="1"/>
          </p:cNvPicPr>
          <p:nvPr/>
        </p:nvPicPr>
        <p:blipFill>
          <a:blip r:embed="rId3">
            <a:extLst>
              <a:ext uri="{28A0092B-C50C-407E-A947-70E740481C1C}">
                <a14:useLocalDpi xmlns:a14="http://schemas.microsoft.com/office/drawing/2010/main" val="0"/>
              </a:ext>
            </a:extLst>
          </a:blip>
          <a:srcRect r="9642"/>
          <a:stretch>
            <a:fillRect/>
          </a:stretch>
        </p:blipFill>
        <p:spPr bwMode="auto">
          <a:xfrm>
            <a:off x="794479" y="2081227"/>
            <a:ext cx="3410628" cy="233473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a:extLst>
              <a:ext uri="{FF2B5EF4-FFF2-40B4-BE49-F238E27FC236}">
                <a16:creationId xmlns:a16="http://schemas.microsoft.com/office/drawing/2014/main" id="{F310C879-52C9-33D7-AC87-B2859D919F31}"/>
              </a:ext>
            </a:extLst>
          </p:cNvPr>
          <p:cNvPicPr>
            <a:picLocks noChangeAspect="1"/>
          </p:cNvPicPr>
          <p:nvPr/>
        </p:nvPicPr>
        <p:blipFill>
          <a:blip r:embed="rId4" cstate="print">
            <a:extLst>
              <a:ext uri="{28A0092B-C50C-407E-A947-70E740481C1C}">
                <a14:useLocalDpi xmlns:a14="http://schemas.microsoft.com/office/drawing/2010/main" val="0"/>
              </a:ext>
            </a:extLst>
          </a:blip>
          <a:srcRect r="10332"/>
          <a:stretch>
            <a:fillRect/>
          </a:stretch>
        </p:blipFill>
        <p:spPr bwMode="auto">
          <a:xfrm>
            <a:off x="5016469" y="2065423"/>
            <a:ext cx="3724777" cy="233473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8C050D5B-0CF0-A264-6774-A8A9C2958EE5}"/>
              </a:ext>
            </a:extLst>
          </p:cNvPr>
          <p:cNvSpPr txBox="1"/>
          <p:nvPr/>
        </p:nvSpPr>
        <p:spPr>
          <a:xfrm>
            <a:off x="252947" y="1152952"/>
            <a:ext cx="4572000" cy="646331"/>
          </a:xfrm>
          <a:prstGeom prst="rect">
            <a:avLst/>
          </a:prstGeom>
          <a:noFill/>
        </p:spPr>
        <p:txBody>
          <a:bodyPr wrap="square">
            <a:spAutoFit/>
          </a:bodyPr>
          <a:lstStyle/>
          <a:p>
            <a:pPr algn="just">
              <a:spcAft>
                <a:spcPts val="0"/>
              </a:spcAft>
            </a:pPr>
            <a:r>
              <a:rPr lang="en-GB" sz="1200" b="1" dirty="0">
                <a:effectLst/>
                <a:latin typeface="Verdana" panose="020B0604030504040204" pitchFamily="34" charset="0"/>
                <a:ea typeface="Verdana" panose="020B0604030504040204" pitchFamily="34" charset="0"/>
                <a:cs typeface="Times New Roman" panose="02020603050405020304" pitchFamily="18" charset="0"/>
              </a:rPr>
              <a:t>A millefeuille shape observed when plotting NIR spectra with additive effect versus the mean spectrum. Source: WUR.</a:t>
            </a:r>
            <a:endParaRPr lang="nl-NL" sz="1200"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1E0EFE16-01A6-16A9-E613-FF64FF5158FC}"/>
              </a:ext>
            </a:extLst>
          </p:cNvPr>
          <p:cNvSpPr txBox="1"/>
          <p:nvPr/>
        </p:nvSpPr>
        <p:spPr>
          <a:xfrm>
            <a:off x="5136017" y="1152952"/>
            <a:ext cx="4572000" cy="646331"/>
          </a:xfrm>
          <a:prstGeom prst="rect">
            <a:avLst/>
          </a:prstGeom>
          <a:noFill/>
        </p:spPr>
        <p:txBody>
          <a:bodyPr wrap="square">
            <a:spAutoFit/>
          </a:bodyPr>
          <a:lstStyle/>
          <a:p>
            <a:r>
              <a:rPr lang="en-GB" sz="1200" b="1" dirty="0">
                <a:effectLst/>
                <a:latin typeface="Verdana" panose="020B0604030504040204" pitchFamily="34" charset="0"/>
                <a:ea typeface="Calibri" panose="020F0502020204030204" pitchFamily="34" charset="0"/>
                <a:cs typeface="Times New Roman" panose="02020603050405020304" pitchFamily="18" charset="0"/>
              </a:rPr>
              <a:t>A cone shape observed when plotting</a:t>
            </a:r>
          </a:p>
          <a:p>
            <a:r>
              <a:rPr lang="en-GB" sz="1200" b="1" dirty="0">
                <a:effectLst/>
                <a:latin typeface="Verdana" panose="020B0604030504040204" pitchFamily="34" charset="0"/>
                <a:ea typeface="Calibri" panose="020F0502020204030204" pitchFamily="34" charset="0"/>
                <a:cs typeface="Times New Roman" panose="02020603050405020304" pitchFamily="18" charset="0"/>
              </a:rPr>
              <a:t> spectra </a:t>
            </a:r>
            <a:r>
              <a:rPr lang="en-GB" sz="1200" b="1" dirty="0">
                <a:latin typeface="Verdana" panose="020B0604030504040204" pitchFamily="34" charset="0"/>
                <a:ea typeface="Calibri" panose="020F0502020204030204" pitchFamily="34" charset="0"/>
                <a:cs typeface="Times New Roman" panose="02020603050405020304" pitchFamily="18" charset="0"/>
              </a:rPr>
              <a:t>with multiplicative </a:t>
            </a:r>
            <a:r>
              <a:rPr lang="en-GB" sz="1200" b="1" dirty="0">
                <a:effectLst/>
                <a:latin typeface="Verdana" panose="020B0604030504040204" pitchFamily="34" charset="0"/>
                <a:ea typeface="Calibri" panose="020F0502020204030204" pitchFamily="34" charset="0"/>
                <a:cs typeface="Times New Roman" panose="02020603050405020304" pitchFamily="18" charset="0"/>
              </a:rPr>
              <a:t>versus their mean</a:t>
            </a:r>
          </a:p>
          <a:p>
            <a:r>
              <a:rPr lang="en-GB" sz="1200" b="1" dirty="0">
                <a:effectLst/>
                <a:latin typeface="Verdana" panose="020B0604030504040204" pitchFamily="34" charset="0"/>
                <a:ea typeface="Calibri" panose="020F0502020204030204" pitchFamily="34" charset="0"/>
                <a:cs typeface="Times New Roman" panose="02020603050405020304" pitchFamily="18" charset="0"/>
              </a:rPr>
              <a:t> spectrum. Source: from author</a:t>
            </a:r>
            <a:endParaRPr lang="nl-NL" sz="1200" dirty="0"/>
          </a:p>
        </p:txBody>
      </p:sp>
    </p:spTree>
    <p:extLst>
      <p:ext uri="{BB962C8B-B14F-4D97-AF65-F5344CB8AC3E}">
        <p14:creationId xmlns:p14="http://schemas.microsoft.com/office/powerpoint/2010/main" val="1346081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7"/>
          <p:cNvSpPr txBox="1">
            <a:spLocks noGrp="1"/>
          </p:cNvSpPr>
          <p:nvPr>
            <p:ph type="title"/>
          </p:nvPr>
        </p:nvSpPr>
        <p:spPr>
          <a:xfrm>
            <a:off x="1260110" y="293622"/>
            <a:ext cx="6623779" cy="421556"/>
          </a:xfrm>
          <a:prstGeom prst="rect">
            <a:avLst/>
          </a:prstGeom>
          <a:noFill/>
          <a:ln>
            <a:noFill/>
          </a:ln>
        </p:spPr>
        <p:txBody>
          <a:bodyPr spcFirstLastPara="1" vert="horz" wrap="square" lIns="68569" tIns="34275" rIns="68569" bIns="34275" numCol="1" anchor="ctr" anchorCtr="0" compatLnSpc="1">
            <a:prstTxWarp prst="textNoShape">
              <a:avLst/>
            </a:prstTxWarp>
            <a:normAutofit fontScale="90000"/>
          </a:bodyPr>
          <a:lstStyle/>
          <a:p>
            <a:pPr algn="ctr">
              <a:lnSpc>
                <a:spcPct val="90000"/>
              </a:lnSpc>
              <a:spcBef>
                <a:spcPts val="0"/>
              </a:spcBef>
              <a:spcAft>
                <a:spcPts val="0"/>
              </a:spcAft>
              <a:buClr>
                <a:srgbClr val="262626"/>
              </a:buClr>
              <a:buSzPts val="2800"/>
            </a:pPr>
            <a:r>
              <a:rPr lang="en-US" sz="2100" dirty="0">
                <a:ea typeface="Verdana" panose="020B0604030504040204" pitchFamily="34" charset="0"/>
                <a:cs typeface="Arial"/>
                <a:sym typeface="Arial"/>
              </a:rPr>
              <a:t>How to distinguish additive and multiplicative effects</a:t>
            </a:r>
            <a:endParaRPr sz="2100" dirty="0">
              <a:ea typeface="Verdana" panose="020B0604030504040204" pitchFamily="34" charset="0"/>
              <a:cs typeface="Arial"/>
              <a:sym typeface="Arial"/>
            </a:endParaRPr>
          </a:p>
        </p:txBody>
      </p:sp>
      <p:sp>
        <p:nvSpPr>
          <p:cNvPr id="269" name="Google Shape;269;p17"/>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31</a:t>
            </a:fld>
            <a:endParaRPr/>
          </a:p>
        </p:txBody>
      </p:sp>
      <p:sp>
        <p:nvSpPr>
          <p:cNvPr id="8" name="TextBox 7">
            <a:extLst>
              <a:ext uri="{FF2B5EF4-FFF2-40B4-BE49-F238E27FC236}">
                <a16:creationId xmlns:a16="http://schemas.microsoft.com/office/drawing/2014/main" id="{4DD0C25D-3A67-7B10-6E21-983F69B5054A}"/>
              </a:ext>
            </a:extLst>
          </p:cNvPr>
          <p:cNvSpPr txBox="1"/>
          <p:nvPr/>
        </p:nvSpPr>
        <p:spPr>
          <a:xfrm>
            <a:off x="202366" y="504400"/>
            <a:ext cx="4572000" cy="491738"/>
          </a:xfrm>
          <a:prstGeom prst="rect">
            <a:avLst/>
          </a:prstGeom>
          <a:noFill/>
        </p:spPr>
        <p:txBody>
          <a:bodyPr wrap="square">
            <a:spAutoFit/>
          </a:bodyPr>
          <a:lstStyle/>
          <a:p>
            <a:pPr algn="just">
              <a:lnSpc>
                <a:spcPct val="150000"/>
              </a:lnSpc>
              <a:spcAft>
                <a:spcPts val="800"/>
              </a:spcAft>
            </a:pPr>
            <a:r>
              <a:rPr lang="en-GB" sz="2000" dirty="0">
                <a:effectLst/>
                <a:latin typeface="Verdana" panose="020B0604030504040204" pitchFamily="34" charset="0"/>
                <a:ea typeface="Calibri" panose="020F0502020204030204" pitchFamily="34" charset="0"/>
                <a:cs typeface="Times New Roman" panose="02020603050405020304" pitchFamily="18" charset="0"/>
              </a:rPr>
              <a:t> </a:t>
            </a:r>
            <a:endParaRPr lang="nl-NL" sz="2000" dirty="0">
              <a:effectLst/>
              <a:latin typeface="Verdana" panose="020B060403050404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21675D1E-1669-CDC2-3C50-AB6251FE3C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2228" y="2268051"/>
            <a:ext cx="2710907" cy="182109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74D93DD8-A8C5-5A8B-2EE2-788639C5A51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0930" y="1719126"/>
            <a:ext cx="3732418" cy="12556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a:extLst>
              <a:ext uri="{FF2B5EF4-FFF2-40B4-BE49-F238E27FC236}">
                <a16:creationId xmlns:a16="http://schemas.microsoft.com/office/drawing/2014/main" id="{CD58A561-FDEA-01F8-23A3-8AE90816B23B}"/>
              </a:ext>
            </a:extLst>
          </p:cNvPr>
          <p:cNvPicPr>
            <a:picLocks noChangeAspect="1"/>
          </p:cNvPicPr>
          <p:nvPr/>
        </p:nvPicPr>
        <p:blipFill>
          <a:blip r:embed="rId5" cstate="print">
            <a:extLst>
              <a:ext uri="{28A0092B-C50C-407E-A947-70E740481C1C}">
                <a14:useLocalDpi xmlns:a14="http://schemas.microsoft.com/office/drawing/2010/main" val="0"/>
              </a:ext>
            </a:extLst>
          </a:blip>
          <a:srcRect r="8896"/>
          <a:stretch>
            <a:fillRect/>
          </a:stretch>
        </p:blipFill>
        <p:spPr bwMode="auto">
          <a:xfrm>
            <a:off x="3882452" y="3638882"/>
            <a:ext cx="4107305" cy="124173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TextBox 8">
            <a:extLst>
              <a:ext uri="{FF2B5EF4-FFF2-40B4-BE49-F238E27FC236}">
                <a16:creationId xmlns:a16="http://schemas.microsoft.com/office/drawing/2014/main" id="{DF2DEED9-FFD4-85A0-60B5-AD4BCA7437FC}"/>
              </a:ext>
            </a:extLst>
          </p:cNvPr>
          <p:cNvSpPr txBox="1"/>
          <p:nvPr/>
        </p:nvSpPr>
        <p:spPr>
          <a:xfrm>
            <a:off x="202366" y="1132901"/>
            <a:ext cx="3365293" cy="830997"/>
          </a:xfrm>
          <a:prstGeom prst="rect">
            <a:avLst/>
          </a:prstGeom>
          <a:noFill/>
        </p:spPr>
        <p:txBody>
          <a:bodyPr wrap="square">
            <a:spAutoFit/>
          </a:bodyPr>
          <a:lstStyle/>
          <a:p>
            <a:r>
              <a:rPr lang="en-GB" sz="1200" b="1" dirty="0">
                <a:effectLst/>
                <a:latin typeface="Verdana" panose="020B0604030504040204" pitchFamily="34" charset="0"/>
                <a:ea typeface="Calibri" panose="020F0502020204030204" pitchFamily="34" charset="0"/>
                <a:cs typeface="Times New Roman" panose="02020603050405020304" pitchFamily="18" charset="0"/>
              </a:rPr>
              <a:t>No clear cone neither millefeuille shape shown; difficult to tell if there is additive or multiplicative effect present in spectra. Source: WUR</a:t>
            </a:r>
            <a:endParaRPr lang="nl-NL" sz="1200" dirty="0"/>
          </a:p>
        </p:txBody>
      </p:sp>
      <p:sp>
        <p:nvSpPr>
          <p:cNvPr id="11" name="TextBox 10">
            <a:extLst>
              <a:ext uri="{FF2B5EF4-FFF2-40B4-BE49-F238E27FC236}">
                <a16:creationId xmlns:a16="http://schemas.microsoft.com/office/drawing/2014/main" id="{6F3D329F-FA12-2ED0-60AD-72A5D2212B86}"/>
              </a:ext>
            </a:extLst>
          </p:cNvPr>
          <p:cNvSpPr txBox="1"/>
          <p:nvPr/>
        </p:nvSpPr>
        <p:spPr>
          <a:xfrm>
            <a:off x="3607770" y="883750"/>
            <a:ext cx="5079349" cy="646331"/>
          </a:xfrm>
          <a:prstGeom prst="rect">
            <a:avLst/>
          </a:prstGeom>
          <a:noFill/>
        </p:spPr>
        <p:txBody>
          <a:bodyPr wrap="square">
            <a:spAutoFit/>
          </a:bodyPr>
          <a:lstStyle/>
          <a:p>
            <a:r>
              <a:rPr lang="en-GB" sz="1200" b="1" dirty="0">
                <a:effectLst/>
                <a:latin typeface="Verdana" panose="020B0604030504040204" pitchFamily="34" charset="0"/>
                <a:ea typeface="Calibri" panose="020F0502020204030204" pitchFamily="34" charset="0"/>
                <a:cs typeface="Times New Roman" panose="02020603050405020304" pitchFamily="18" charset="0"/>
              </a:rPr>
              <a:t>Intensities from the  black rectangle </a:t>
            </a:r>
            <a:r>
              <a:rPr lang="en-GB" sz="1200" b="1" dirty="0">
                <a:latin typeface="Verdana" panose="020B0604030504040204" pitchFamily="34" charset="0"/>
                <a:ea typeface="Calibri" panose="020F0502020204030204" pitchFamily="34" charset="0"/>
                <a:cs typeface="Times New Roman" panose="02020603050405020304" pitchFamily="18" charset="0"/>
              </a:rPr>
              <a:t>can</a:t>
            </a:r>
            <a:r>
              <a:rPr lang="en-GB" sz="1200" b="1" dirty="0">
                <a:effectLst/>
                <a:latin typeface="Verdana" panose="020B0604030504040204" pitchFamily="34" charset="0"/>
                <a:ea typeface="Calibri" panose="020F0502020204030204" pitchFamily="34" charset="0"/>
                <a:cs typeface="Times New Roman" panose="02020603050405020304" pitchFamily="18" charset="0"/>
              </a:rPr>
              <a:t> be plotted versus their mean spectrum,  to understand the type of effect present. Source: WUR</a:t>
            </a:r>
            <a:endParaRPr lang="nl-NL" sz="1200" dirty="0"/>
          </a:p>
        </p:txBody>
      </p:sp>
      <p:sp>
        <p:nvSpPr>
          <p:cNvPr id="13" name="TextBox 12">
            <a:extLst>
              <a:ext uri="{FF2B5EF4-FFF2-40B4-BE49-F238E27FC236}">
                <a16:creationId xmlns:a16="http://schemas.microsoft.com/office/drawing/2014/main" id="{AF8F0A43-15C6-AA3E-778A-7EC07F89EDBD}"/>
              </a:ext>
            </a:extLst>
          </p:cNvPr>
          <p:cNvSpPr txBox="1"/>
          <p:nvPr/>
        </p:nvSpPr>
        <p:spPr>
          <a:xfrm>
            <a:off x="3607771" y="3160922"/>
            <a:ext cx="5079348" cy="558166"/>
          </a:xfrm>
          <a:prstGeom prst="rect">
            <a:avLst/>
          </a:prstGeom>
          <a:noFill/>
        </p:spPr>
        <p:txBody>
          <a:bodyPr wrap="square">
            <a:spAutoFit/>
          </a:bodyPr>
          <a:lstStyle/>
          <a:p>
            <a:pPr algn="just">
              <a:lnSpc>
                <a:spcPct val="125000"/>
              </a:lnSpc>
              <a:spcAft>
                <a:spcPts val="800"/>
              </a:spcAft>
            </a:pPr>
            <a:r>
              <a:rPr lang="en-GB" sz="1000" b="1" dirty="0">
                <a:effectLst/>
                <a:latin typeface="Verdana" panose="020B0604030504040204" pitchFamily="34" charset="0"/>
                <a:ea typeface="Calibri" panose="020F0502020204030204" pitchFamily="34" charset="0"/>
                <a:cs typeface="Times New Roman" panose="02020603050405020304" pitchFamily="18" charset="0"/>
              </a:rPr>
              <a:t>This shows an additive effect in that spectral range. Source: WUR.</a:t>
            </a:r>
            <a:endParaRPr lang="nl-NL" sz="10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GB" sz="10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000" dirty="0">
              <a:effectLst/>
              <a:latin typeface="Verdana" panose="020B060403050404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3919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0"/>
          <p:cNvSpPr/>
          <p:nvPr/>
        </p:nvSpPr>
        <p:spPr>
          <a:xfrm>
            <a:off x="1485900" y="195486"/>
            <a:ext cx="6159083" cy="500415"/>
          </a:xfrm>
          <a:prstGeom prst="rect">
            <a:avLst/>
          </a:prstGeom>
          <a:gradFill>
            <a:gsLst>
              <a:gs pos="0">
                <a:srgbClr val="B6C9BA"/>
              </a:gs>
              <a:gs pos="100000">
                <a:srgbClr val="A4BCA9"/>
              </a:gs>
            </a:gsLst>
            <a:lin ang="5400000" scaled="0"/>
          </a:gradFill>
          <a:ln w="9525" cap="flat" cmpd="sng">
            <a:solidFill>
              <a:schemeClr val="accent5"/>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2100" dirty="0">
                <a:solidFill>
                  <a:schemeClr val="dk1"/>
                </a:solidFill>
                <a:latin typeface="Arial"/>
                <a:ea typeface="Arial"/>
                <a:cs typeface="Arial"/>
                <a:sym typeface="Arial"/>
              </a:rPr>
              <a:t>How to reduce a multiplicative effect (</a:t>
            </a:r>
            <a:r>
              <a:rPr lang="en-CA" sz="2100" b="1" i="1" dirty="0">
                <a:solidFill>
                  <a:srgbClr val="FF0000"/>
                </a:solidFill>
                <a:latin typeface="Arial"/>
                <a:ea typeface="Arial"/>
                <a:cs typeface="Arial"/>
                <a:sym typeface="Arial"/>
              </a:rPr>
              <a:t>k</a:t>
            </a:r>
            <a:r>
              <a:rPr lang="en-CA" sz="2100" b="1" i="1" dirty="0">
                <a:latin typeface="Arial"/>
                <a:ea typeface="Arial"/>
                <a:cs typeface="Arial"/>
                <a:sym typeface="Arial"/>
              </a:rPr>
              <a:t>)?</a:t>
            </a:r>
            <a:endParaRPr sz="2100" b="1" i="1" dirty="0">
              <a:latin typeface="Arial"/>
              <a:ea typeface="Arial"/>
              <a:cs typeface="Arial"/>
              <a:sym typeface="Arial"/>
            </a:endParaRPr>
          </a:p>
        </p:txBody>
      </p:sp>
      <p:sp>
        <p:nvSpPr>
          <p:cNvPr id="520" name="Google Shape;520;p40"/>
          <p:cNvSpPr/>
          <p:nvPr/>
        </p:nvSpPr>
        <p:spPr>
          <a:xfrm>
            <a:off x="1866606" y="1243201"/>
            <a:ext cx="1135637" cy="352699"/>
          </a:xfrm>
          <a:prstGeom prst="rect">
            <a:avLst/>
          </a:prstGeom>
          <a:solidFill>
            <a:schemeClr val="lt1"/>
          </a:solidFill>
          <a:ln w="12700"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1500">
                <a:solidFill>
                  <a:schemeClr val="dk1"/>
                </a:solidFill>
                <a:latin typeface="Century Gothic"/>
                <a:ea typeface="Century Gothic"/>
                <a:cs typeface="Century Gothic"/>
                <a:sym typeface="Century Gothic"/>
              </a:rPr>
              <a:t>Logaritmo</a:t>
            </a:r>
            <a:endParaRPr sz="1500">
              <a:solidFill>
                <a:schemeClr val="dk1"/>
              </a:solidFill>
              <a:latin typeface="Century Gothic"/>
              <a:ea typeface="Century Gothic"/>
              <a:cs typeface="Century Gothic"/>
              <a:sym typeface="Century Gothic"/>
            </a:endParaRPr>
          </a:p>
        </p:txBody>
      </p:sp>
      <p:sp>
        <p:nvSpPr>
          <p:cNvPr id="521" name="Google Shape;521;p40"/>
          <p:cNvSpPr/>
          <p:nvPr/>
        </p:nvSpPr>
        <p:spPr>
          <a:xfrm>
            <a:off x="1656352" y="3381000"/>
            <a:ext cx="1613507" cy="330625"/>
          </a:xfrm>
          <a:prstGeom prst="rect">
            <a:avLst/>
          </a:prstGeom>
          <a:solidFill>
            <a:schemeClr val="lt1"/>
          </a:solidFill>
          <a:ln w="12700"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1500" dirty="0">
                <a:solidFill>
                  <a:schemeClr val="dk1"/>
                </a:solidFill>
                <a:latin typeface="Century Gothic"/>
                <a:ea typeface="Century Gothic"/>
                <a:cs typeface="Century Gothic"/>
                <a:sym typeface="Century Gothic"/>
              </a:rPr>
              <a:t>Normalization</a:t>
            </a:r>
            <a:endParaRPr sz="1500" dirty="0">
              <a:solidFill>
                <a:schemeClr val="dk1"/>
              </a:solidFill>
              <a:latin typeface="Century Gothic"/>
              <a:ea typeface="Century Gothic"/>
              <a:cs typeface="Century Gothic"/>
              <a:sym typeface="Century Gothic"/>
            </a:endParaRPr>
          </a:p>
        </p:txBody>
      </p:sp>
      <p:pic>
        <p:nvPicPr>
          <p:cNvPr id="522" name="Google Shape;522;p40"/>
          <p:cNvPicPr preferRelativeResize="0"/>
          <p:nvPr/>
        </p:nvPicPr>
        <p:blipFill rotWithShape="1">
          <a:blip r:embed="rId3">
            <a:alphaModFix/>
          </a:blip>
          <a:srcRect/>
          <a:stretch/>
        </p:blipFill>
        <p:spPr>
          <a:xfrm>
            <a:off x="3357166" y="1179908"/>
            <a:ext cx="3348242" cy="442958"/>
          </a:xfrm>
          <a:prstGeom prst="rect">
            <a:avLst/>
          </a:prstGeom>
          <a:noFill/>
          <a:ln>
            <a:noFill/>
          </a:ln>
        </p:spPr>
      </p:pic>
      <p:pic>
        <p:nvPicPr>
          <p:cNvPr id="523" name="Google Shape;523;p40"/>
          <p:cNvPicPr preferRelativeResize="0"/>
          <p:nvPr/>
        </p:nvPicPr>
        <p:blipFill rotWithShape="1">
          <a:blip r:embed="rId4">
            <a:alphaModFix/>
          </a:blip>
          <a:srcRect/>
          <a:stretch/>
        </p:blipFill>
        <p:spPr>
          <a:xfrm>
            <a:off x="2127729" y="2634075"/>
            <a:ext cx="713889" cy="550289"/>
          </a:xfrm>
          <a:prstGeom prst="rect">
            <a:avLst/>
          </a:prstGeom>
          <a:noFill/>
          <a:ln>
            <a:noFill/>
          </a:ln>
        </p:spPr>
      </p:pic>
      <p:pic>
        <p:nvPicPr>
          <p:cNvPr id="524" name="Google Shape;524;p40"/>
          <p:cNvPicPr preferRelativeResize="0"/>
          <p:nvPr/>
        </p:nvPicPr>
        <p:blipFill rotWithShape="1">
          <a:blip r:embed="rId5">
            <a:alphaModFix/>
          </a:blip>
          <a:srcRect/>
          <a:stretch/>
        </p:blipFill>
        <p:spPr>
          <a:xfrm>
            <a:off x="4303133" y="2483820"/>
            <a:ext cx="2613191" cy="557127"/>
          </a:xfrm>
          <a:prstGeom prst="rect">
            <a:avLst/>
          </a:prstGeom>
          <a:noFill/>
          <a:ln>
            <a:noFill/>
          </a:ln>
        </p:spPr>
      </p:pic>
      <p:sp>
        <p:nvSpPr>
          <p:cNvPr id="525" name="Google Shape;525;p40"/>
          <p:cNvSpPr/>
          <p:nvPr/>
        </p:nvSpPr>
        <p:spPr>
          <a:xfrm>
            <a:off x="1485901" y="1949445"/>
            <a:ext cx="1997546" cy="503405"/>
          </a:xfrm>
          <a:prstGeom prst="rect">
            <a:avLst/>
          </a:prstGeom>
          <a:gradFill>
            <a:gsLst>
              <a:gs pos="0">
                <a:srgbClr val="B6C9E5"/>
              </a:gs>
              <a:gs pos="100000">
                <a:srgbClr val="A0BADA"/>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1500" dirty="0">
                <a:solidFill>
                  <a:schemeClr val="dk1"/>
                </a:solidFill>
                <a:latin typeface="Century Gothic"/>
                <a:ea typeface="Century Gothic"/>
                <a:cs typeface="Century Gothic"/>
                <a:sym typeface="Century Gothic"/>
              </a:rPr>
              <a:t>Multiplicative</a:t>
            </a:r>
            <a:endParaRPr sz="1500" dirty="0">
              <a:solidFill>
                <a:schemeClr val="dk1"/>
              </a:solidFill>
              <a:latin typeface="Century Gothic"/>
              <a:ea typeface="Century Gothic"/>
              <a:cs typeface="Century Gothic"/>
              <a:sym typeface="Century Gothic"/>
            </a:endParaRPr>
          </a:p>
        </p:txBody>
      </p:sp>
      <p:sp>
        <p:nvSpPr>
          <p:cNvPr id="526" name="Google Shape;526;p40"/>
          <p:cNvSpPr/>
          <p:nvPr/>
        </p:nvSpPr>
        <p:spPr>
          <a:xfrm>
            <a:off x="3638822" y="2034299"/>
            <a:ext cx="905164" cy="318077"/>
          </a:xfrm>
          <a:prstGeom prst="rightArrow">
            <a:avLst>
              <a:gd name="adj1" fmla="val 50000"/>
              <a:gd name="adj2" fmla="val 50000"/>
            </a:avLst>
          </a:prstGeom>
          <a:solidFill>
            <a:schemeClr val="accent1"/>
          </a:solidFill>
          <a:ln w="12700"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Century Gothic"/>
              <a:ea typeface="Century Gothic"/>
              <a:cs typeface="Century Gothic"/>
              <a:sym typeface="Century Gothic"/>
            </a:endParaRPr>
          </a:p>
        </p:txBody>
      </p:sp>
      <p:sp>
        <p:nvSpPr>
          <p:cNvPr id="527" name="Google Shape;527;p40"/>
          <p:cNvSpPr/>
          <p:nvPr/>
        </p:nvSpPr>
        <p:spPr>
          <a:xfrm>
            <a:off x="4699360" y="1875565"/>
            <a:ext cx="1997546" cy="503405"/>
          </a:xfrm>
          <a:prstGeom prst="rect">
            <a:avLst/>
          </a:prstGeom>
          <a:gradFill>
            <a:gsLst>
              <a:gs pos="0">
                <a:srgbClr val="B6C9E5"/>
              </a:gs>
              <a:gs pos="100000">
                <a:srgbClr val="A0BADA"/>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1500" dirty="0">
                <a:solidFill>
                  <a:schemeClr val="dk1"/>
                </a:solidFill>
                <a:latin typeface="Century Gothic"/>
                <a:ea typeface="Century Gothic"/>
                <a:cs typeface="Century Gothic"/>
                <a:sym typeface="Century Gothic"/>
              </a:rPr>
              <a:t>Additive</a:t>
            </a:r>
            <a:endParaRPr sz="1500" dirty="0">
              <a:solidFill>
                <a:schemeClr val="dk1"/>
              </a:solidFill>
              <a:latin typeface="Century Gothic"/>
              <a:ea typeface="Century Gothic"/>
              <a:cs typeface="Century Gothic"/>
              <a:sym typeface="Century Gothic"/>
            </a:endParaRPr>
          </a:p>
        </p:txBody>
      </p:sp>
      <p:sp>
        <p:nvSpPr>
          <p:cNvPr id="528" name="Google Shape;528;p40"/>
          <p:cNvSpPr/>
          <p:nvPr/>
        </p:nvSpPr>
        <p:spPr>
          <a:xfrm>
            <a:off x="3659181" y="3483541"/>
            <a:ext cx="905164" cy="318077"/>
          </a:xfrm>
          <a:prstGeom prst="rightArrow">
            <a:avLst>
              <a:gd name="adj1" fmla="val 50000"/>
              <a:gd name="adj2" fmla="val 50000"/>
            </a:avLst>
          </a:prstGeom>
          <a:solidFill>
            <a:schemeClr val="accent1"/>
          </a:solidFill>
          <a:ln w="12700"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Century Gothic"/>
              <a:ea typeface="Century Gothic"/>
              <a:cs typeface="Century Gothic"/>
              <a:sym typeface="Century Gothic"/>
            </a:endParaRPr>
          </a:p>
        </p:txBody>
      </p:sp>
      <p:sp>
        <p:nvSpPr>
          <p:cNvPr id="529" name="Google Shape;529;p40"/>
          <p:cNvSpPr/>
          <p:nvPr/>
        </p:nvSpPr>
        <p:spPr>
          <a:xfrm>
            <a:off x="5031287" y="3252760"/>
            <a:ext cx="2403032" cy="1155194"/>
          </a:xfrm>
          <a:prstGeom prst="rect">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r>
              <a:rPr lang="pt-BR" sz="1400" b="0" i="0" dirty="0">
                <a:solidFill>
                  <a:srgbClr val="374151"/>
                </a:solidFill>
                <a:effectLst/>
                <a:latin typeface="Söhne"/>
              </a:rPr>
              <a:t>Maximum</a:t>
            </a:r>
          </a:p>
          <a:p>
            <a:pPr algn="ctr"/>
            <a:r>
              <a:rPr lang="pt-BR" sz="1400" b="0" i="0" dirty="0">
                <a:solidFill>
                  <a:srgbClr val="374151"/>
                </a:solidFill>
                <a:effectLst/>
                <a:latin typeface="Söhne"/>
              </a:rPr>
              <a:t>Sum</a:t>
            </a:r>
          </a:p>
          <a:p>
            <a:pPr algn="ctr"/>
            <a:r>
              <a:rPr lang="pt-BR" sz="1400" b="0" i="0" dirty="0">
                <a:solidFill>
                  <a:srgbClr val="374151"/>
                </a:solidFill>
                <a:effectLst/>
                <a:latin typeface="Söhne"/>
              </a:rPr>
              <a:t> Average</a:t>
            </a:r>
          </a:p>
          <a:p>
            <a:pPr algn="ctr"/>
            <a:r>
              <a:rPr lang="pt-BR" sz="1400" b="0" i="0" dirty="0">
                <a:solidFill>
                  <a:srgbClr val="374151"/>
                </a:solidFill>
                <a:effectLst/>
                <a:latin typeface="Söhne"/>
              </a:rPr>
              <a:t>Norm</a:t>
            </a:r>
          </a:p>
          <a:p>
            <a:pPr algn="ctr"/>
            <a:r>
              <a:rPr lang="pt-BR" sz="1400" b="0" i="0" dirty="0">
                <a:solidFill>
                  <a:srgbClr val="374151"/>
                </a:solidFill>
                <a:effectLst/>
                <a:latin typeface="Söhne"/>
              </a:rPr>
              <a:t> Standard Deviation</a:t>
            </a:r>
          </a:p>
        </p:txBody>
      </p:sp>
      <p:cxnSp>
        <p:nvCxnSpPr>
          <p:cNvPr id="530" name="Google Shape;530;p40"/>
          <p:cNvCxnSpPr/>
          <p:nvPr/>
        </p:nvCxnSpPr>
        <p:spPr>
          <a:xfrm rot="10800000">
            <a:off x="3977934" y="4244210"/>
            <a:ext cx="1583576" cy="15276"/>
          </a:xfrm>
          <a:prstGeom prst="straightConnector1">
            <a:avLst/>
          </a:prstGeom>
          <a:noFill/>
          <a:ln w="19050" cap="flat" cmpd="sng">
            <a:solidFill>
              <a:schemeClr val="accent1"/>
            </a:solidFill>
            <a:prstDash val="solid"/>
            <a:round/>
            <a:headEnd type="none" w="sm" len="sm"/>
            <a:tailEnd type="triangle" w="med" len="med"/>
          </a:ln>
          <a:effectLst>
            <a:outerShdw blurRad="38100" dist="12700" dir="5400000" algn="ctr" rotWithShape="0">
              <a:srgbClr val="000000">
                <a:alpha val="62745"/>
              </a:srgbClr>
            </a:outerShdw>
          </a:effectLst>
        </p:spPr>
      </p:cxnSp>
      <p:sp>
        <p:nvSpPr>
          <p:cNvPr id="531" name="Google Shape;531;p40"/>
          <p:cNvSpPr/>
          <p:nvPr/>
        </p:nvSpPr>
        <p:spPr>
          <a:xfrm>
            <a:off x="1656352" y="3974512"/>
            <a:ext cx="2321582" cy="479588"/>
          </a:xfrm>
          <a:prstGeom prst="ellipse">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1500">
                <a:solidFill>
                  <a:schemeClr val="dk1"/>
                </a:solidFill>
                <a:latin typeface="Arial"/>
                <a:ea typeface="Arial"/>
                <a:cs typeface="Arial"/>
                <a:sym typeface="Arial"/>
              </a:rPr>
              <a:t>Standard Normal Variate </a:t>
            </a:r>
            <a:endParaRPr sz="1500">
              <a:solidFill>
                <a:schemeClr val="dk1"/>
              </a:solidFill>
              <a:latin typeface="Arial"/>
              <a:ea typeface="Arial"/>
              <a:cs typeface="Arial"/>
              <a:sym typeface="Arial"/>
            </a:endParaRPr>
          </a:p>
        </p:txBody>
      </p:sp>
      <p:sp>
        <p:nvSpPr>
          <p:cNvPr id="532" name="Google Shape;532;p40"/>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20"/>
          <p:cNvPicPr preferRelativeResize="0"/>
          <p:nvPr/>
        </p:nvPicPr>
        <p:blipFill rotWithShape="1">
          <a:blip r:embed="rId3">
            <a:alphaModFix/>
          </a:blip>
          <a:srcRect/>
          <a:stretch/>
        </p:blipFill>
        <p:spPr>
          <a:xfrm>
            <a:off x="5004049" y="217549"/>
            <a:ext cx="1265006" cy="700619"/>
          </a:xfrm>
          <a:prstGeom prst="rect">
            <a:avLst/>
          </a:prstGeom>
          <a:noFill/>
          <a:ln>
            <a:noFill/>
          </a:ln>
        </p:spPr>
      </p:pic>
      <p:pic>
        <p:nvPicPr>
          <p:cNvPr id="307" name="Google Shape;307;p20"/>
          <p:cNvPicPr preferRelativeResize="0"/>
          <p:nvPr/>
        </p:nvPicPr>
        <p:blipFill rotWithShape="1">
          <a:blip r:embed="rId4">
            <a:alphaModFix/>
          </a:blip>
          <a:srcRect r="45187"/>
          <a:stretch/>
        </p:blipFill>
        <p:spPr>
          <a:xfrm>
            <a:off x="550058" y="2015824"/>
            <a:ext cx="3075334" cy="1738499"/>
          </a:xfrm>
          <a:prstGeom prst="rect">
            <a:avLst/>
          </a:prstGeom>
          <a:noFill/>
          <a:ln>
            <a:noFill/>
          </a:ln>
        </p:spPr>
      </p:pic>
      <p:sp>
        <p:nvSpPr>
          <p:cNvPr id="308" name="Google Shape;308;p20"/>
          <p:cNvSpPr/>
          <p:nvPr/>
        </p:nvSpPr>
        <p:spPr>
          <a:xfrm>
            <a:off x="2087725" y="310181"/>
            <a:ext cx="2741105" cy="579240"/>
          </a:xfrm>
          <a:prstGeom prst="rect">
            <a:avLst/>
          </a:prstGeom>
          <a:gradFill>
            <a:gsLst>
              <a:gs pos="0">
                <a:srgbClr val="B8E8ED"/>
              </a:gs>
              <a:gs pos="100000">
                <a:srgbClr val="9FE1E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dirty="0">
                <a:solidFill>
                  <a:schemeClr val="dk1"/>
                </a:solidFill>
                <a:latin typeface="Arial"/>
                <a:ea typeface="Arial"/>
                <a:cs typeface="Arial"/>
                <a:sym typeface="Arial"/>
              </a:rPr>
              <a:t>To remove noise</a:t>
            </a:r>
            <a:endParaRPr dirty="0">
              <a:solidFill>
                <a:schemeClr val="dk1"/>
              </a:solidFill>
              <a:latin typeface="Arial"/>
              <a:ea typeface="Arial"/>
              <a:cs typeface="Arial"/>
              <a:sym typeface="Arial"/>
            </a:endParaRPr>
          </a:p>
        </p:txBody>
      </p:sp>
      <p:cxnSp>
        <p:nvCxnSpPr>
          <p:cNvPr id="309" name="Google Shape;309;p20"/>
          <p:cNvCxnSpPr/>
          <p:nvPr/>
        </p:nvCxnSpPr>
        <p:spPr>
          <a:xfrm>
            <a:off x="4180880" y="1113588"/>
            <a:ext cx="0" cy="864096"/>
          </a:xfrm>
          <a:prstGeom prst="straightConnector1">
            <a:avLst/>
          </a:prstGeom>
          <a:noFill/>
          <a:ln w="19050" cap="flat" cmpd="sng">
            <a:solidFill>
              <a:schemeClr val="accent3"/>
            </a:solidFill>
            <a:prstDash val="solid"/>
            <a:round/>
            <a:headEnd type="none" w="sm" len="sm"/>
            <a:tailEnd type="triangle" w="med" len="med"/>
          </a:ln>
          <a:effectLst>
            <a:outerShdw blurRad="38100" dist="12700" dir="5400000" algn="ctr" rotWithShape="0">
              <a:srgbClr val="000000">
                <a:alpha val="62745"/>
              </a:srgbClr>
            </a:outerShdw>
          </a:effectLst>
        </p:spPr>
      </p:cxnSp>
      <p:sp>
        <p:nvSpPr>
          <p:cNvPr id="310" name="Google Shape;310;p20"/>
          <p:cNvSpPr/>
          <p:nvPr/>
        </p:nvSpPr>
        <p:spPr>
          <a:xfrm>
            <a:off x="4301970" y="1113588"/>
            <a:ext cx="3514448" cy="756084"/>
          </a:xfrm>
          <a:prstGeom prst="roundRect">
            <a:avLst>
              <a:gd name="adj" fmla="val 16667"/>
            </a:avLst>
          </a:prstGeom>
          <a:gradFill>
            <a:gsLst>
              <a:gs pos="0">
                <a:srgbClr val="B6C9E5"/>
              </a:gs>
              <a:gs pos="100000">
                <a:srgbClr val="A0BADA"/>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2100" dirty="0" err="1">
                <a:solidFill>
                  <a:schemeClr val="dk1"/>
                </a:solidFill>
                <a:latin typeface="Century Gothic"/>
                <a:ea typeface="Century Gothic"/>
                <a:cs typeface="Century Gothic"/>
                <a:sym typeface="Century Gothic"/>
              </a:rPr>
              <a:t>Savitsky</a:t>
            </a:r>
            <a:r>
              <a:rPr lang="en-CA" sz="2100" dirty="0">
                <a:solidFill>
                  <a:schemeClr val="dk1"/>
                </a:solidFill>
                <a:latin typeface="Century Gothic"/>
                <a:ea typeface="Century Gothic"/>
                <a:cs typeface="Century Gothic"/>
                <a:sym typeface="Century Gothic"/>
              </a:rPr>
              <a:t> </a:t>
            </a:r>
            <a:r>
              <a:rPr lang="en-CA" sz="2100" dirty="0" err="1">
                <a:solidFill>
                  <a:schemeClr val="dk1"/>
                </a:solidFill>
                <a:latin typeface="Century Gothic"/>
                <a:ea typeface="Century Gothic"/>
                <a:cs typeface="Century Gothic"/>
                <a:sym typeface="Century Gothic"/>
              </a:rPr>
              <a:t>Golay</a:t>
            </a:r>
            <a:endParaRPr sz="2100" dirty="0">
              <a:solidFill>
                <a:schemeClr val="dk1"/>
              </a:solidFill>
              <a:latin typeface="Century Gothic"/>
              <a:ea typeface="Century Gothic"/>
              <a:cs typeface="Century Gothic"/>
              <a:sym typeface="Century Gothic"/>
            </a:endParaRPr>
          </a:p>
        </p:txBody>
      </p:sp>
      <p:sp>
        <p:nvSpPr>
          <p:cNvPr id="312" name="Google Shape;312;p20"/>
          <p:cNvSpPr/>
          <p:nvPr/>
        </p:nvSpPr>
        <p:spPr>
          <a:xfrm>
            <a:off x="4742285" y="2299294"/>
            <a:ext cx="2268252" cy="702078"/>
          </a:xfrm>
          <a:prstGeom prst="rect">
            <a:avLst/>
          </a:prstGeom>
          <a:gradFill>
            <a:gsLst>
              <a:gs pos="0">
                <a:srgbClr val="B6C9BA"/>
              </a:gs>
              <a:gs pos="100000">
                <a:srgbClr val="A4BCA9"/>
              </a:gs>
            </a:gsLst>
            <a:lin ang="5400000" scaled="0"/>
          </a:gradFill>
          <a:ln w="9525" cap="flat" cmpd="sng">
            <a:solidFill>
              <a:schemeClr val="accent5"/>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2400" b="1" dirty="0">
                <a:solidFill>
                  <a:srgbClr val="FF0000"/>
                </a:solidFill>
                <a:latin typeface="Century Gothic"/>
                <a:ea typeface="Century Gothic"/>
                <a:cs typeface="Century Gothic"/>
                <a:sym typeface="Century Gothic"/>
              </a:rPr>
              <a:t>w (odd)&gt;d</a:t>
            </a:r>
            <a:r>
              <a:rPr lang="en-CA" sz="2400" dirty="0">
                <a:solidFill>
                  <a:schemeClr val="dk1"/>
                </a:solidFill>
                <a:latin typeface="Century Gothic"/>
                <a:ea typeface="Century Gothic"/>
                <a:cs typeface="Century Gothic"/>
                <a:sym typeface="Century Gothic"/>
              </a:rPr>
              <a:t> </a:t>
            </a:r>
            <a:endParaRPr sz="2400" b="1" dirty="0">
              <a:solidFill>
                <a:srgbClr val="FF0000"/>
              </a:solidFill>
              <a:latin typeface="Century Gothic"/>
              <a:ea typeface="Century Gothic"/>
              <a:cs typeface="Century Gothic"/>
              <a:sym typeface="Century Gothic"/>
            </a:endParaRPr>
          </a:p>
        </p:txBody>
      </p:sp>
      <p:sp>
        <p:nvSpPr>
          <p:cNvPr id="313" name="Google Shape;313;p20"/>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33</a:t>
            </a:fld>
            <a:endParaRPr/>
          </a:p>
        </p:txBody>
      </p:sp>
      <p:sp>
        <p:nvSpPr>
          <p:cNvPr id="3" name="TextBox 2">
            <a:extLst>
              <a:ext uri="{FF2B5EF4-FFF2-40B4-BE49-F238E27FC236}">
                <a16:creationId xmlns:a16="http://schemas.microsoft.com/office/drawing/2014/main" id="{E343FF62-99FE-8574-01BC-47EE114CDE30}"/>
              </a:ext>
            </a:extLst>
          </p:cNvPr>
          <p:cNvSpPr txBox="1"/>
          <p:nvPr/>
        </p:nvSpPr>
        <p:spPr>
          <a:xfrm>
            <a:off x="1064552" y="1399386"/>
            <a:ext cx="4572000" cy="369332"/>
          </a:xfrm>
          <a:prstGeom prst="rect">
            <a:avLst/>
          </a:prstGeom>
          <a:noFill/>
        </p:spPr>
        <p:txBody>
          <a:bodyPr wrap="square">
            <a:spAutoFit/>
          </a:bodyPr>
          <a:lstStyle/>
          <a:p>
            <a:r>
              <a:rPr lang="nl-NL" b="0" i="0" dirty="0" err="1">
                <a:solidFill>
                  <a:srgbClr val="374151"/>
                </a:solidFill>
                <a:effectLst/>
                <a:latin typeface="Söhne"/>
              </a:rPr>
              <a:t>polynomial</a:t>
            </a:r>
            <a:r>
              <a:rPr lang="nl-NL" b="0" i="0" dirty="0">
                <a:solidFill>
                  <a:srgbClr val="374151"/>
                </a:solidFill>
                <a:effectLst/>
                <a:latin typeface="Söhne"/>
              </a:rPr>
              <a:t> of </a:t>
            </a:r>
            <a:r>
              <a:rPr lang="nl-NL" b="0" i="0" dirty="0" err="1">
                <a:solidFill>
                  <a:srgbClr val="374151"/>
                </a:solidFill>
                <a:effectLst/>
                <a:latin typeface="Söhne"/>
              </a:rPr>
              <a:t>degree</a:t>
            </a:r>
            <a:r>
              <a:rPr lang="nl-NL" b="0" i="0" dirty="0">
                <a:solidFill>
                  <a:srgbClr val="374151"/>
                </a:solidFill>
                <a:effectLst/>
                <a:latin typeface="Söhne"/>
              </a:rPr>
              <a:t> </a:t>
            </a:r>
            <a:r>
              <a:rPr lang="nl-NL" b="1" i="0" dirty="0">
                <a:solidFill>
                  <a:srgbClr val="C00000"/>
                </a:solidFill>
                <a:effectLst/>
                <a:latin typeface="Söhne"/>
              </a:rPr>
              <a:t>d</a:t>
            </a:r>
            <a:endParaRPr lang="nl-NL" b="1" dirty="0">
              <a:solidFill>
                <a:srgbClr val="C00000"/>
              </a:solidFill>
            </a:endParaRPr>
          </a:p>
        </p:txBody>
      </p:sp>
      <p:sp>
        <p:nvSpPr>
          <p:cNvPr id="5" name="TextBox 4">
            <a:extLst>
              <a:ext uri="{FF2B5EF4-FFF2-40B4-BE49-F238E27FC236}">
                <a16:creationId xmlns:a16="http://schemas.microsoft.com/office/drawing/2014/main" id="{DD0852A5-826D-1BE4-DD80-65BF196E8374}"/>
              </a:ext>
            </a:extLst>
          </p:cNvPr>
          <p:cNvSpPr txBox="1"/>
          <p:nvPr/>
        </p:nvSpPr>
        <p:spPr>
          <a:xfrm>
            <a:off x="691197" y="3840765"/>
            <a:ext cx="8102175" cy="646331"/>
          </a:xfrm>
          <a:prstGeom prst="rect">
            <a:avLst/>
          </a:prstGeom>
          <a:noFill/>
        </p:spPr>
        <p:txBody>
          <a:bodyPr wrap="square">
            <a:spAutoFit/>
          </a:bodyPr>
          <a:lstStyle/>
          <a:p>
            <a:r>
              <a:rPr lang="en-US" b="0" i="0" dirty="0">
                <a:solidFill>
                  <a:srgbClr val="374151"/>
                </a:solidFill>
                <a:effectLst/>
                <a:latin typeface="Söhne"/>
              </a:rPr>
              <a:t>At each point </a:t>
            </a:r>
            <a:r>
              <a:rPr lang="en-US" b="0" i="0" dirty="0" err="1">
                <a:solidFill>
                  <a:srgbClr val="374151"/>
                </a:solidFill>
                <a:effectLst/>
                <a:latin typeface="Söhne"/>
              </a:rPr>
              <a:t>i</a:t>
            </a:r>
            <a:r>
              <a:rPr lang="en-US" b="0" i="0" dirty="0">
                <a:solidFill>
                  <a:srgbClr val="374151"/>
                </a:solidFill>
                <a:effectLst/>
                <a:latin typeface="Söhne"/>
              </a:rPr>
              <a:t> in the spectrum, the raw value </a:t>
            </a:r>
            <a:r>
              <a:rPr lang="en-US" b="1" i="0" dirty="0">
                <a:solidFill>
                  <a:srgbClr val="C00000"/>
                </a:solidFill>
                <a:effectLst/>
                <a:latin typeface="Söhne"/>
              </a:rPr>
              <a:t>xi</a:t>
            </a:r>
            <a:r>
              <a:rPr lang="en-US" b="0" i="0" dirty="0">
                <a:solidFill>
                  <a:srgbClr val="374151"/>
                </a:solidFill>
                <a:effectLst/>
                <a:latin typeface="Söhne"/>
              </a:rPr>
              <a:t> is replaced by </a:t>
            </a:r>
            <a:r>
              <a:rPr lang="en-US" b="1" i="0" dirty="0">
                <a:solidFill>
                  <a:srgbClr val="C00000"/>
                </a:solidFill>
                <a:effectLst/>
                <a:latin typeface="Söhne"/>
              </a:rPr>
              <a:t>zi</a:t>
            </a:r>
            <a:r>
              <a:rPr lang="en-US" b="0" i="0" dirty="0">
                <a:solidFill>
                  <a:srgbClr val="374151"/>
                </a:solidFill>
                <a:effectLst/>
                <a:latin typeface="Söhne"/>
              </a:rPr>
              <a:t> from a polynomial fitted over a window around point </a:t>
            </a:r>
            <a:r>
              <a:rPr lang="en-US" b="1" i="0" dirty="0" err="1">
                <a:solidFill>
                  <a:srgbClr val="C00000"/>
                </a:solidFill>
                <a:effectLst/>
                <a:latin typeface="Söhne"/>
              </a:rPr>
              <a:t>i</a:t>
            </a:r>
            <a:r>
              <a:rPr lang="en-US" b="1" i="0" dirty="0">
                <a:solidFill>
                  <a:srgbClr val="C00000"/>
                </a:solidFill>
                <a:effectLst/>
                <a:latin typeface="Söhne"/>
              </a:rPr>
              <a:t>.</a:t>
            </a:r>
            <a:endParaRPr lang="nl-NL" b="1" dirty="0">
              <a:solidFill>
                <a:srgbClr val="C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1"/>
          <p:cNvSpPr/>
          <p:nvPr/>
        </p:nvSpPr>
        <p:spPr>
          <a:xfrm>
            <a:off x="1326186" y="288237"/>
            <a:ext cx="2741105" cy="579240"/>
          </a:xfrm>
          <a:prstGeom prst="rect">
            <a:avLst/>
          </a:prstGeom>
          <a:gradFill>
            <a:gsLst>
              <a:gs pos="0">
                <a:srgbClr val="B8E8ED"/>
              </a:gs>
              <a:gs pos="100000">
                <a:srgbClr val="9FE1E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dirty="0">
                <a:solidFill>
                  <a:schemeClr val="dk1"/>
                </a:solidFill>
                <a:latin typeface="Arial"/>
                <a:ea typeface="Arial"/>
                <a:cs typeface="Arial"/>
                <a:sym typeface="Arial"/>
              </a:rPr>
              <a:t>To remove noise</a:t>
            </a:r>
            <a:endParaRPr dirty="0">
              <a:solidFill>
                <a:schemeClr val="dk1"/>
              </a:solidFill>
              <a:latin typeface="Arial"/>
              <a:ea typeface="Arial"/>
              <a:cs typeface="Arial"/>
              <a:sym typeface="Arial"/>
            </a:endParaRPr>
          </a:p>
        </p:txBody>
      </p:sp>
      <p:pic>
        <p:nvPicPr>
          <p:cNvPr id="320" name="Google Shape;320;p21"/>
          <p:cNvPicPr preferRelativeResize="0"/>
          <p:nvPr/>
        </p:nvPicPr>
        <p:blipFill rotWithShape="1">
          <a:blip r:embed="rId3">
            <a:alphaModFix/>
          </a:blip>
          <a:srcRect/>
          <a:stretch/>
        </p:blipFill>
        <p:spPr>
          <a:xfrm>
            <a:off x="4117859" y="115601"/>
            <a:ext cx="1157492" cy="915226"/>
          </a:xfrm>
          <a:prstGeom prst="rect">
            <a:avLst/>
          </a:prstGeom>
          <a:noFill/>
          <a:ln>
            <a:noFill/>
          </a:ln>
        </p:spPr>
      </p:pic>
      <p:sp>
        <p:nvSpPr>
          <p:cNvPr id="321" name="Google Shape;321;p21"/>
          <p:cNvSpPr/>
          <p:nvPr/>
        </p:nvSpPr>
        <p:spPr>
          <a:xfrm>
            <a:off x="6138174" y="347555"/>
            <a:ext cx="1674185" cy="432048"/>
          </a:xfrm>
          <a:prstGeom prst="rect">
            <a:avLst/>
          </a:prstGeom>
          <a:gradFill>
            <a:gsLst>
              <a:gs pos="0">
                <a:srgbClr val="B6C9E5"/>
              </a:gs>
              <a:gs pos="100000">
                <a:srgbClr val="A0BADA"/>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2700">
                <a:solidFill>
                  <a:schemeClr val="dk1"/>
                </a:solidFill>
                <a:latin typeface="Century Gothic"/>
                <a:ea typeface="Century Gothic"/>
                <a:cs typeface="Century Gothic"/>
                <a:sym typeface="Century Gothic"/>
              </a:rPr>
              <a:t>Detrend</a:t>
            </a:r>
            <a:endParaRPr sz="2700">
              <a:solidFill>
                <a:schemeClr val="dk1"/>
              </a:solidFill>
              <a:latin typeface="Century Gothic"/>
              <a:ea typeface="Century Gothic"/>
              <a:cs typeface="Century Gothic"/>
              <a:sym typeface="Century Gothic"/>
            </a:endParaRPr>
          </a:p>
        </p:txBody>
      </p:sp>
      <p:sp>
        <p:nvSpPr>
          <p:cNvPr id="322" name="Google Shape;322;p21"/>
          <p:cNvSpPr/>
          <p:nvPr/>
        </p:nvSpPr>
        <p:spPr>
          <a:xfrm>
            <a:off x="5275351" y="288236"/>
            <a:ext cx="702078" cy="569954"/>
          </a:xfrm>
          <a:prstGeom prst="rightArrow">
            <a:avLst>
              <a:gd name="adj1" fmla="val 50000"/>
              <a:gd name="adj2" fmla="val 50000"/>
            </a:avLst>
          </a:prstGeom>
          <a:gradFill>
            <a:gsLst>
              <a:gs pos="0">
                <a:srgbClr val="B8DAF2"/>
              </a:gs>
              <a:gs pos="100000">
                <a:srgbClr val="9FCEEE"/>
              </a:gs>
            </a:gsLst>
            <a:lin ang="5400000" scaled="0"/>
          </a:gradFill>
          <a:ln w="9525"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entury Gothic"/>
              <a:ea typeface="Century Gothic"/>
              <a:cs typeface="Century Gothic"/>
              <a:sym typeface="Century Gothic"/>
            </a:endParaRPr>
          </a:p>
        </p:txBody>
      </p:sp>
      <p:pic>
        <p:nvPicPr>
          <p:cNvPr id="323" name="Google Shape;323;p21"/>
          <p:cNvPicPr preferRelativeResize="0"/>
          <p:nvPr/>
        </p:nvPicPr>
        <p:blipFill rotWithShape="1">
          <a:blip r:embed="rId4">
            <a:alphaModFix/>
          </a:blip>
          <a:srcRect t="7911"/>
          <a:stretch/>
        </p:blipFill>
        <p:spPr>
          <a:xfrm>
            <a:off x="449750" y="1546540"/>
            <a:ext cx="3701858" cy="2700415"/>
          </a:xfrm>
          <a:prstGeom prst="rect">
            <a:avLst/>
          </a:prstGeom>
          <a:noFill/>
          <a:ln>
            <a:noFill/>
          </a:ln>
        </p:spPr>
      </p:pic>
      <p:sp>
        <p:nvSpPr>
          <p:cNvPr id="324" name="Google Shape;324;p21"/>
          <p:cNvSpPr/>
          <p:nvPr/>
        </p:nvSpPr>
        <p:spPr>
          <a:xfrm>
            <a:off x="5166066" y="1575748"/>
            <a:ext cx="2457278" cy="941997"/>
          </a:xfrm>
          <a:prstGeom prst="rect">
            <a:avLst/>
          </a:prstGeom>
          <a:solidFill>
            <a:schemeClr val="accent1"/>
          </a:solidFill>
          <a:ln w="12700"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1500" dirty="0">
                <a:solidFill>
                  <a:schemeClr val="lt1"/>
                </a:solidFill>
                <a:latin typeface="Century Gothic"/>
                <a:ea typeface="Century Gothic"/>
                <a:cs typeface="Century Gothic"/>
                <a:sym typeface="Century Gothic"/>
              </a:rPr>
              <a:t>Delete the global tendency from the spectrum, modeled by a </a:t>
            </a:r>
            <a:r>
              <a:rPr lang="en-CA" sz="1500" dirty="0" err="1">
                <a:solidFill>
                  <a:schemeClr val="lt1"/>
                </a:solidFill>
                <a:latin typeface="Century Gothic"/>
                <a:ea typeface="Century Gothic"/>
                <a:cs typeface="Century Gothic"/>
                <a:sym typeface="Century Gothic"/>
              </a:rPr>
              <a:t>polynomium</a:t>
            </a:r>
            <a:endParaRPr sz="1500" dirty="0">
              <a:solidFill>
                <a:schemeClr val="lt1"/>
              </a:solidFill>
              <a:latin typeface="Century Gothic"/>
              <a:ea typeface="Century Gothic"/>
              <a:cs typeface="Century Gothic"/>
              <a:sym typeface="Century Gothic"/>
            </a:endParaRPr>
          </a:p>
        </p:txBody>
      </p:sp>
      <p:cxnSp>
        <p:nvCxnSpPr>
          <p:cNvPr id="325" name="Google Shape;325;p21"/>
          <p:cNvCxnSpPr>
            <a:endCxn id="324" idx="0"/>
          </p:cNvCxnSpPr>
          <p:nvPr/>
        </p:nvCxnSpPr>
        <p:spPr>
          <a:xfrm flipH="1">
            <a:off x="6394705" y="867448"/>
            <a:ext cx="607500" cy="708300"/>
          </a:xfrm>
          <a:prstGeom prst="straightConnector1">
            <a:avLst/>
          </a:prstGeom>
          <a:noFill/>
          <a:ln w="19050" cap="flat" cmpd="sng">
            <a:solidFill>
              <a:schemeClr val="accent5"/>
            </a:solidFill>
            <a:prstDash val="solid"/>
            <a:round/>
            <a:headEnd type="none" w="sm" len="sm"/>
            <a:tailEnd type="triangle" w="med" len="med"/>
          </a:ln>
          <a:effectLst>
            <a:outerShdw blurRad="38100" dist="12700" dir="5400000" algn="ctr" rotWithShape="0">
              <a:srgbClr val="000000">
                <a:alpha val="62745"/>
              </a:srgbClr>
            </a:outerShdw>
          </a:effectLst>
        </p:spPr>
      </p:cxnSp>
      <p:sp>
        <p:nvSpPr>
          <p:cNvPr id="326" name="Google Shape;326;p21"/>
          <p:cNvSpPr/>
          <p:nvPr/>
        </p:nvSpPr>
        <p:spPr>
          <a:xfrm>
            <a:off x="4787020" y="3363048"/>
            <a:ext cx="1083299" cy="810090"/>
          </a:xfrm>
          <a:prstGeom prst="rect">
            <a:avLst/>
          </a:prstGeom>
          <a:gradFill>
            <a:gsLst>
              <a:gs pos="0">
                <a:srgbClr val="B0B0B0"/>
              </a:gs>
              <a:gs pos="100000">
                <a:srgbClr val="9E9E9E"/>
              </a:gs>
            </a:gsLst>
            <a:lin ang="5400000" scaled="0"/>
          </a:gradFill>
          <a:ln w="95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1500" dirty="0">
                <a:solidFill>
                  <a:schemeClr val="dk1"/>
                </a:solidFill>
                <a:latin typeface="Century Gothic"/>
                <a:ea typeface="Century Gothic"/>
                <a:cs typeface="Century Gothic"/>
                <a:sym typeface="Century Gothic"/>
              </a:rPr>
              <a:t>Order 0</a:t>
            </a:r>
            <a:endParaRPr sz="1500" dirty="0">
              <a:solidFill>
                <a:schemeClr val="dk1"/>
              </a:solidFill>
              <a:latin typeface="Century Gothic"/>
              <a:ea typeface="Century Gothic"/>
              <a:cs typeface="Century Gothic"/>
              <a:sym typeface="Century Gothic"/>
            </a:endParaRPr>
          </a:p>
          <a:p>
            <a:pPr algn="ctr">
              <a:spcBef>
                <a:spcPts val="0"/>
              </a:spcBef>
              <a:spcAft>
                <a:spcPts val="0"/>
              </a:spcAft>
            </a:pPr>
            <a:r>
              <a:rPr lang="en-CA" sz="1500" dirty="0">
                <a:solidFill>
                  <a:schemeClr val="dk1"/>
                </a:solidFill>
                <a:latin typeface="Century Gothic"/>
                <a:ea typeface="Century Gothic"/>
                <a:cs typeface="Century Gothic"/>
                <a:sym typeface="Century Gothic"/>
              </a:rPr>
              <a:t>Average</a:t>
            </a:r>
            <a:endParaRPr sz="1500" dirty="0">
              <a:solidFill>
                <a:schemeClr val="dk1"/>
              </a:solidFill>
              <a:latin typeface="Century Gothic"/>
              <a:ea typeface="Century Gothic"/>
              <a:cs typeface="Century Gothic"/>
              <a:sym typeface="Century Gothic"/>
            </a:endParaRPr>
          </a:p>
        </p:txBody>
      </p:sp>
      <p:sp>
        <p:nvSpPr>
          <p:cNvPr id="327" name="Google Shape;327;p21"/>
          <p:cNvSpPr/>
          <p:nvPr/>
        </p:nvSpPr>
        <p:spPr>
          <a:xfrm>
            <a:off x="6292547" y="3368299"/>
            <a:ext cx="1110131" cy="810090"/>
          </a:xfrm>
          <a:prstGeom prst="rect">
            <a:avLst/>
          </a:prstGeom>
          <a:gradFill>
            <a:gsLst>
              <a:gs pos="0">
                <a:srgbClr val="B0B0B0"/>
              </a:gs>
              <a:gs pos="100000">
                <a:srgbClr val="9E9E9E"/>
              </a:gs>
            </a:gsLst>
            <a:lin ang="5400000" scaled="0"/>
          </a:gradFill>
          <a:ln w="95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1500" dirty="0">
                <a:solidFill>
                  <a:schemeClr val="dk1"/>
                </a:solidFill>
                <a:latin typeface="Century Gothic"/>
                <a:ea typeface="Century Gothic"/>
                <a:cs typeface="Century Gothic"/>
                <a:sym typeface="Century Gothic"/>
              </a:rPr>
              <a:t>Orden  1</a:t>
            </a:r>
            <a:endParaRPr dirty="0"/>
          </a:p>
          <a:p>
            <a:pPr algn="ctr">
              <a:spcBef>
                <a:spcPts val="0"/>
              </a:spcBef>
              <a:spcAft>
                <a:spcPts val="0"/>
              </a:spcAft>
            </a:pPr>
            <a:r>
              <a:rPr lang="en-CA" sz="1500" dirty="0">
                <a:solidFill>
                  <a:schemeClr val="dk1"/>
                </a:solidFill>
                <a:latin typeface="Century Gothic"/>
                <a:ea typeface="Century Gothic"/>
                <a:cs typeface="Century Gothic"/>
                <a:sym typeface="Century Gothic"/>
              </a:rPr>
              <a:t>Line </a:t>
            </a:r>
            <a:endParaRPr dirty="0"/>
          </a:p>
        </p:txBody>
      </p:sp>
      <p:sp>
        <p:nvSpPr>
          <p:cNvPr id="328" name="Google Shape;328;p21"/>
          <p:cNvSpPr/>
          <p:nvPr/>
        </p:nvSpPr>
        <p:spPr>
          <a:xfrm>
            <a:off x="7532633" y="3363048"/>
            <a:ext cx="1055784" cy="810090"/>
          </a:xfrm>
          <a:prstGeom prst="rect">
            <a:avLst/>
          </a:prstGeom>
          <a:gradFill>
            <a:gsLst>
              <a:gs pos="0">
                <a:srgbClr val="B0B0B0"/>
              </a:gs>
              <a:gs pos="100000">
                <a:srgbClr val="9E9E9E"/>
              </a:gs>
            </a:gsLst>
            <a:lin ang="5400000" scaled="0"/>
          </a:gradFill>
          <a:ln w="9525"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1500" dirty="0">
                <a:solidFill>
                  <a:schemeClr val="dk1"/>
                </a:solidFill>
                <a:latin typeface="Century Gothic"/>
                <a:ea typeface="Century Gothic"/>
                <a:cs typeface="Century Gothic"/>
                <a:sym typeface="Century Gothic"/>
              </a:rPr>
              <a:t>Orden 2</a:t>
            </a:r>
            <a:endParaRPr dirty="0"/>
          </a:p>
          <a:p>
            <a:pPr algn="ctr">
              <a:spcBef>
                <a:spcPts val="0"/>
              </a:spcBef>
              <a:spcAft>
                <a:spcPts val="0"/>
              </a:spcAft>
            </a:pPr>
            <a:r>
              <a:rPr lang="en-CA" sz="1500" dirty="0">
                <a:solidFill>
                  <a:schemeClr val="dk1"/>
                </a:solidFill>
                <a:latin typeface="Century Gothic"/>
                <a:ea typeface="Century Gothic"/>
                <a:cs typeface="Century Gothic"/>
                <a:sym typeface="Century Gothic"/>
              </a:rPr>
              <a:t>Parabola</a:t>
            </a:r>
            <a:endParaRPr sz="1500" dirty="0">
              <a:solidFill>
                <a:schemeClr val="dk1"/>
              </a:solidFill>
              <a:latin typeface="Century Gothic"/>
              <a:ea typeface="Century Gothic"/>
              <a:cs typeface="Century Gothic"/>
              <a:sym typeface="Century Gothic"/>
            </a:endParaRPr>
          </a:p>
        </p:txBody>
      </p:sp>
      <p:cxnSp>
        <p:nvCxnSpPr>
          <p:cNvPr id="329" name="Google Shape;329;p21"/>
          <p:cNvCxnSpPr/>
          <p:nvPr/>
        </p:nvCxnSpPr>
        <p:spPr>
          <a:xfrm flipH="1">
            <a:off x="5275351" y="2503800"/>
            <a:ext cx="1110131" cy="810090"/>
          </a:xfrm>
          <a:prstGeom prst="straightConnector1">
            <a:avLst/>
          </a:prstGeom>
          <a:noFill/>
          <a:ln w="19050" cap="flat" cmpd="sng">
            <a:solidFill>
              <a:schemeClr val="accent2"/>
            </a:solidFill>
            <a:prstDash val="solid"/>
            <a:round/>
            <a:headEnd type="none" w="sm" len="sm"/>
            <a:tailEnd type="triangle" w="med" len="med"/>
          </a:ln>
          <a:effectLst>
            <a:outerShdw blurRad="38100" dist="12700" dir="5400000" algn="ctr" rotWithShape="0">
              <a:srgbClr val="000000">
                <a:alpha val="62745"/>
              </a:srgbClr>
            </a:outerShdw>
          </a:effectLst>
        </p:spPr>
      </p:cxnSp>
      <p:cxnSp>
        <p:nvCxnSpPr>
          <p:cNvPr id="330" name="Google Shape;330;p21"/>
          <p:cNvCxnSpPr>
            <a:cxnSpLocks/>
            <a:stCxn id="324" idx="2"/>
          </p:cNvCxnSpPr>
          <p:nvPr/>
        </p:nvCxnSpPr>
        <p:spPr>
          <a:xfrm>
            <a:off x="6394705" y="2517745"/>
            <a:ext cx="310947" cy="845398"/>
          </a:xfrm>
          <a:prstGeom prst="straightConnector1">
            <a:avLst/>
          </a:prstGeom>
          <a:noFill/>
          <a:ln w="19050" cap="flat" cmpd="sng">
            <a:solidFill>
              <a:schemeClr val="accent2"/>
            </a:solidFill>
            <a:prstDash val="solid"/>
            <a:round/>
            <a:headEnd type="none" w="sm" len="sm"/>
            <a:tailEnd type="triangle" w="med" len="med"/>
          </a:ln>
          <a:effectLst>
            <a:outerShdw blurRad="38100" dist="12700" dir="5400000" algn="ctr" rotWithShape="0">
              <a:srgbClr val="000000">
                <a:alpha val="62745"/>
              </a:srgbClr>
            </a:outerShdw>
          </a:effectLst>
        </p:spPr>
      </p:cxnSp>
      <p:cxnSp>
        <p:nvCxnSpPr>
          <p:cNvPr id="331" name="Google Shape;331;p21"/>
          <p:cNvCxnSpPr>
            <a:cxnSpLocks/>
            <a:stCxn id="324" idx="2"/>
            <a:endCxn id="328" idx="0"/>
          </p:cNvCxnSpPr>
          <p:nvPr/>
        </p:nvCxnSpPr>
        <p:spPr>
          <a:xfrm>
            <a:off x="6394705" y="2517745"/>
            <a:ext cx="1665820" cy="845303"/>
          </a:xfrm>
          <a:prstGeom prst="straightConnector1">
            <a:avLst/>
          </a:prstGeom>
          <a:noFill/>
          <a:ln w="19050" cap="flat" cmpd="sng">
            <a:solidFill>
              <a:schemeClr val="accent2"/>
            </a:solidFill>
            <a:prstDash val="solid"/>
            <a:round/>
            <a:headEnd type="none" w="sm" len="sm"/>
            <a:tailEnd type="triangle" w="med" len="med"/>
          </a:ln>
          <a:effectLst>
            <a:outerShdw blurRad="38100" dist="12700" dir="5400000" algn="ctr" rotWithShape="0">
              <a:srgbClr val="000000">
                <a:alpha val="62745"/>
              </a:srgbClr>
            </a:outerShdw>
          </a:effectLst>
        </p:spPr>
      </p:cxnSp>
      <p:sp>
        <p:nvSpPr>
          <p:cNvPr id="332" name="Google Shape;332;p21"/>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34</a:t>
            </a:fld>
            <a:endParaRPr/>
          </a:p>
        </p:txBody>
      </p:sp>
      <p:sp>
        <p:nvSpPr>
          <p:cNvPr id="333" name="Google Shape;333;p21"/>
          <p:cNvSpPr/>
          <p:nvPr/>
        </p:nvSpPr>
        <p:spPr>
          <a:xfrm>
            <a:off x="703502" y="4353325"/>
            <a:ext cx="7884915" cy="438551"/>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1200" b="0" i="0" dirty="0">
                <a:solidFill>
                  <a:srgbClr val="C00000"/>
                </a:solidFill>
                <a:effectLst/>
                <a:latin typeface="Verdana" panose="020B0604030504040204" pitchFamily="34" charset="0"/>
                <a:ea typeface="Verdana" panose="020B0604030504040204" pitchFamily="34" charset="0"/>
              </a:rPr>
              <a:t>The residuals that remain after removing the line correspond to the absorbance peaks related to the chemical components of the sample</a:t>
            </a:r>
            <a:endParaRPr sz="1200" dirty="0">
              <a:solidFill>
                <a:srgbClr val="C00000"/>
              </a:solidFill>
              <a:latin typeface="Verdana" panose="020B0604030504040204" pitchFamily="34" charset="0"/>
              <a:ea typeface="Verdana" panose="020B0604030504040204" pitchFamily="34" charset="0"/>
            </a:endParaRPr>
          </a:p>
        </p:txBody>
      </p:sp>
      <p:sp>
        <p:nvSpPr>
          <p:cNvPr id="2" name="TextBox 1">
            <a:extLst>
              <a:ext uri="{FF2B5EF4-FFF2-40B4-BE49-F238E27FC236}">
                <a16:creationId xmlns:a16="http://schemas.microsoft.com/office/drawing/2014/main" id="{9D42561A-C89F-AC6C-A6DE-8491B0E64A7C}"/>
              </a:ext>
            </a:extLst>
          </p:cNvPr>
          <p:cNvSpPr txBox="1"/>
          <p:nvPr/>
        </p:nvSpPr>
        <p:spPr>
          <a:xfrm>
            <a:off x="85159" y="1219002"/>
            <a:ext cx="4620176" cy="302712"/>
          </a:xfrm>
          <a:prstGeom prst="rect">
            <a:avLst/>
          </a:prstGeom>
          <a:noFill/>
        </p:spPr>
        <p:txBody>
          <a:bodyPr wrap="none" rtlCol="0">
            <a:spAutoFit/>
          </a:bodyPr>
          <a:lstStyle/>
          <a:p>
            <a:pPr>
              <a:lnSpc>
                <a:spcPts val="1800"/>
              </a:lnSpc>
            </a:pPr>
            <a:r>
              <a:rPr lang="nl-NL" sz="1400" dirty="0">
                <a:latin typeface="Verdana" pitchFamily="34" charset="0"/>
              </a:rPr>
              <a:t>Spectrum of Wheat. Source: </a:t>
            </a:r>
            <a:r>
              <a:rPr lang="en-GB" sz="1400" dirty="0">
                <a:effectLst/>
                <a:latin typeface="Verdana" panose="020B0604030504040204" pitchFamily="34" charset="0"/>
                <a:ea typeface="Calibri" panose="020F0502020204030204" pitchFamily="34" charset="0"/>
                <a:cs typeface="Times New Roman" panose="02020603050405020304" pitchFamily="18" charset="0"/>
              </a:rPr>
              <a:t>IRSTEA Montpellier</a:t>
            </a:r>
            <a:r>
              <a:rPr lang="nl-NL" sz="1400" dirty="0">
                <a:latin typeface="Verdana" pitchFamily="34" charset="0"/>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2"/>
          <p:cNvSpPr/>
          <p:nvPr/>
        </p:nvSpPr>
        <p:spPr>
          <a:xfrm>
            <a:off x="1079727" y="519537"/>
            <a:ext cx="1717237" cy="432048"/>
          </a:xfrm>
          <a:prstGeom prst="rect">
            <a:avLst/>
          </a:prstGeom>
          <a:gradFill>
            <a:gsLst>
              <a:gs pos="0">
                <a:srgbClr val="B6C9E5"/>
              </a:gs>
              <a:gs pos="100000">
                <a:srgbClr val="A0BADA"/>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2700" dirty="0">
                <a:solidFill>
                  <a:schemeClr val="dk1"/>
                </a:solidFill>
                <a:latin typeface="Century Gothic"/>
                <a:ea typeface="Century Gothic"/>
                <a:cs typeface="Century Gothic"/>
                <a:sym typeface="Century Gothic"/>
              </a:rPr>
              <a:t>Detrend</a:t>
            </a:r>
            <a:endParaRPr sz="2700" dirty="0">
              <a:solidFill>
                <a:schemeClr val="dk1"/>
              </a:solidFill>
              <a:latin typeface="Century Gothic"/>
              <a:ea typeface="Century Gothic"/>
              <a:cs typeface="Century Gothic"/>
              <a:sym typeface="Century Gothic"/>
            </a:endParaRPr>
          </a:p>
        </p:txBody>
      </p:sp>
      <p:sp>
        <p:nvSpPr>
          <p:cNvPr id="348" name="Google Shape;348;p22"/>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35</a:t>
            </a:fld>
            <a:endParaRPr/>
          </a:p>
        </p:txBody>
      </p:sp>
      <p:pic>
        <p:nvPicPr>
          <p:cNvPr id="4" name="Picture 3">
            <a:extLst>
              <a:ext uri="{FF2B5EF4-FFF2-40B4-BE49-F238E27FC236}">
                <a16:creationId xmlns:a16="http://schemas.microsoft.com/office/drawing/2014/main" id="{FAAB69AF-CABD-D9DF-81DA-32F55B6482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3401" y="2296398"/>
            <a:ext cx="3269150" cy="20957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2B1B47CE-A927-F395-32F3-17C5718845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72013" y="2296398"/>
            <a:ext cx="3508586" cy="2399394"/>
          </a:xfrm>
          <a:prstGeom prst="rect">
            <a:avLst/>
          </a:prstGeom>
          <a:noFill/>
          <a:ln>
            <a:noFill/>
          </a:ln>
        </p:spPr>
      </p:pic>
      <p:pic>
        <p:nvPicPr>
          <p:cNvPr id="8" name="Picture 7">
            <a:extLst>
              <a:ext uri="{FF2B5EF4-FFF2-40B4-BE49-F238E27FC236}">
                <a16:creationId xmlns:a16="http://schemas.microsoft.com/office/drawing/2014/main" id="{AA68BF9E-4227-4D7C-7F3F-9BE06D784A58}"/>
              </a:ext>
            </a:extLst>
          </p:cNvPr>
          <p:cNvPicPr>
            <a:picLocks noChangeAspect="1"/>
          </p:cNvPicPr>
          <p:nvPr/>
        </p:nvPicPr>
        <p:blipFill rotWithShape="1">
          <a:blip r:embed="rId5">
            <a:extLst>
              <a:ext uri="{28A0092B-C50C-407E-A947-70E740481C1C}">
                <a14:useLocalDpi xmlns:a14="http://schemas.microsoft.com/office/drawing/2010/main" val="0"/>
              </a:ext>
            </a:extLst>
          </a:blip>
          <a:srcRect t="6841"/>
          <a:stretch/>
        </p:blipFill>
        <p:spPr bwMode="auto">
          <a:xfrm>
            <a:off x="3559094" y="282668"/>
            <a:ext cx="2574221" cy="1552408"/>
          </a:xfrm>
          <a:prstGeom prst="rect">
            <a:avLst/>
          </a:prstGeom>
          <a:solidFill>
            <a:srgbClr val="FFFFFF">
              <a:shade val="85000"/>
            </a:srgbClr>
          </a:solidFill>
          <a:ln w="190500" cap="rnd" cmpd="sng" algn="ctr">
            <a:solidFill>
              <a:srgbClr val="FFFFFF"/>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6" name="Google Shape;396;p27"/>
          <p:cNvSpPr txBox="1">
            <a:spLocks noGrp="1"/>
          </p:cNvSpPr>
          <p:nvPr>
            <p:ph type="body" idx="1"/>
          </p:nvPr>
        </p:nvSpPr>
        <p:spPr>
          <a:xfrm>
            <a:off x="377061" y="1071259"/>
            <a:ext cx="8389878" cy="3304680"/>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128588" indent="-128588" algn="just">
              <a:lnSpc>
                <a:spcPct val="100000"/>
              </a:lnSpc>
              <a:spcBef>
                <a:spcPts val="0"/>
              </a:spcBef>
              <a:spcAft>
                <a:spcPts val="0"/>
              </a:spcAft>
              <a:buSzPts val="2000"/>
              <a:buFont typeface="Arial"/>
              <a:buChar char="-"/>
            </a:pPr>
            <a:r>
              <a:rPr lang="en-US" sz="1600" b="0" i="0" dirty="0">
                <a:solidFill>
                  <a:srgbClr val="374151"/>
                </a:solidFill>
                <a:effectLst/>
                <a:latin typeface="Söhne"/>
              </a:rPr>
              <a:t>They are also used to decrease the baseline. If the baselines are polynomials of degree</a:t>
            </a:r>
            <a:r>
              <a:rPr lang="en-US" sz="1600" b="1" i="0" dirty="0">
                <a:solidFill>
                  <a:srgbClr val="C00000"/>
                </a:solidFill>
                <a:effectLst/>
                <a:latin typeface="Söhne"/>
              </a:rPr>
              <a:t> K</a:t>
            </a:r>
            <a:r>
              <a:rPr lang="en-US" sz="1600" b="0" i="0" dirty="0">
                <a:solidFill>
                  <a:srgbClr val="374151"/>
                </a:solidFill>
                <a:effectLst/>
                <a:latin typeface="Söhne"/>
              </a:rPr>
              <a:t>, then the derivatives of order </a:t>
            </a:r>
            <a:r>
              <a:rPr lang="en-US" sz="1600" b="1" i="0" dirty="0">
                <a:solidFill>
                  <a:srgbClr val="C00000"/>
                </a:solidFill>
                <a:effectLst/>
                <a:latin typeface="Söhne"/>
              </a:rPr>
              <a:t>k+1 </a:t>
            </a:r>
            <a:r>
              <a:rPr lang="en-US" sz="1600" b="0" i="0" dirty="0">
                <a:solidFill>
                  <a:srgbClr val="374151"/>
                </a:solidFill>
                <a:effectLst/>
                <a:latin typeface="Söhne"/>
              </a:rPr>
              <a:t>will make them disappear</a:t>
            </a:r>
            <a:endParaRPr sz="1500" dirty="0">
              <a:latin typeface="Arial"/>
              <a:ea typeface="Arial"/>
              <a:cs typeface="Arial"/>
              <a:sym typeface="Arial"/>
            </a:endParaRPr>
          </a:p>
        </p:txBody>
      </p:sp>
      <p:sp>
        <p:nvSpPr>
          <p:cNvPr id="397" name="Google Shape;397;p27"/>
          <p:cNvSpPr/>
          <p:nvPr/>
        </p:nvSpPr>
        <p:spPr>
          <a:xfrm>
            <a:off x="5449186" y="2997993"/>
            <a:ext cx="40916" cy="64184"/>
          </a:xfrm>
          <a:prstGeom prst="rect">
            <a:avLst/>
          </a:prstGeom>
          <a:solidFill>
            <a:schemeClr val="accent1"/>
          </a:solidFill>
          <a:ln w="12700"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Century Gothic"/>
              <a:ea typeface="Century Gothic"/>
              <a:cs typeface="Century Gothic"/>
              <a:sym typeface="Century Gothic"/>
            </a:endParaRPr>
          </a:p>
        </p:txBody>
      </p:sp>
      <p:pic>
        <p:nvPicPr>
          <p:cNvPr id="398" name="Google Shape;398;p27"/>
          <p:cNvPicPr preferRelativeResize="0"/>
          <p:nvPr/>
        </p:nvPicPr>
        <p:blipFill rotWithShape="1">
          <a:blip r:embed="rId3">
            <a:alphaModFix/>
          </a:blip>
          <a:srcRect/>
          <a:stretch/>
        </p:blipFill>
        <p:spPr>
          <a:xfrm>
            <a:off x="848144" y="2125143"/>
            <a:ext cx="1977764" cy="431803"/>
          </a:xfrm>
          <a:prstGeom prst="rect">
            <a:avLst/>
          </a:prstGeom>
          <a:noFill/>
          <a:ln>
            <a:noFill/>
          </a:ln>
        </p:spPr>
      </p:pic>
      <p:pic>
        <p:nvPicPr>
          <p:cNvPr id="399" name="Google Shape;399;p27"/>
          <p:cNvPicPr preferRelativeResize="0"/>
          <p:nvPr/>
        </p:nvPicPr>
        <p:blipFill rotWithShape="1">
          <a:blip r:embed="rId4">
            <a:alphaModFix/>
          </a:blip>
          <a:srcRect/>
          <a:stretch/>
        </p:blipFill>
        <p:spPr>
          <a:xfrm>
            <a:off x="185304" y="2727700"/>
            <a:ext cx="4133230" cy="540586"/>
          </a:xfrm>
          <a:prstGeom prst="rect">
            <a:avLst/>
          </a:prstGeom>
          <a:noFill/>
          <a:ln>
            <a:noFill/>
          </a:ln>
        </p:spPr>
      </p:pic>
      <p:pic>
        <p:nvPicPr>
          <p:cNvPr id="400" name="Google Shape;400;p27"/>
          <p:cNvPicPr preferRelativeResize="0"/>
          <p:nvPr/>
        </p:nvPicPr>
        <p:blipFill rotWithShape="1">
          <a:blip r:embed="rId5">
            <a:alphaModFix/>
          </a:blip>
          <a:srcRect/>
          <a:stretch/>
        </p:blipFill>
        <p:spPr>
          <a:xfrm>
            <a:off x="315352" y="3389315"/>
            <a:ext cx="3658075" cy="824072"/>
          </a:xfrm>
          <a:prstGeom prst="rect">
            <a:avLst/>
          </a:prstGeom>
          <a:noFill/>
          <a:ln>
            <a:noFill/>
          </a:ln>
        </p:spPr>
      </p:pic>
      <p:sp>
        <p:nvSpPr>
          <p:cNvPr id="401" name="Google Shape;401;p27"/>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36</a:t>
            </a:fld>
            <a:endParaRPr/>
          </a:p>
        </p:txBody>
      </p:sp>
      <p:sp>
        <p:nvSpPr>
          <p:cNvPr id="2" name="Google Shape;265;p17">
            <a:extLst>
              <a:ext uri="{FF2B5EF4-FFF2-40B4-BE49-F238E27FC236}">
                <a16:creationId xmlns:a16="http://schemas.microsoft.com/office/drawing/2014/main" id="{EA1767C7-0508-7231-6CF4-4AEBC33DC19F}"/>
              </a:ext>
            </a:extLst>
          </p:cNvPr>
          <p:cNvSpPr txBox="1">
            <a:spLocks noGrp="1"/>
          </p:cNvSpPr>
          <p:nvPr>
            <p:ph type="title"/>
          </p:nvPr>
        </p:nvSpPr>
        <p:spPr>
          <a:xfrm>
            <a:off x="1260110" y="293622"/>
            <a:ext cx="6623779" cy="421556"/>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gn="ctr">
              <a:lnSpc>
                <a:spcPct val="90000"/>
              </a:lnSpc>
              <a:spcBef>
                <a:spcPts val="0"/>
              </a:spcBef>
              <a:spcAft>
                <a:spcPts val="0"/>
              </a:spcAft>
              <a:buClr>
                <a:srgbClr val="262626"/>
              </a:buClr>
              <a:buSzPts val="2800"/>
            </a:pPr>
            <a:r>
              <a:rPr lang="en-US" dirty="0">
                <a:ea typeface="Verdana" panose="020B0604030504040204" pitchFamily="34" charset="0"/>
                <a:cs typeface="Arial"/>
                <a:sym typeface="Arial"/>
              </a:rPr>
              <a:t>Derivatives</a:t>
            </a:r>
            <a:endParaRPr dirty="0">
              <a:ea typeface="Verdana" panose="020B0604030504040204" pitchFamily="34" charset="0"/>
              <a:cs typeface="Arial"/>
              <a:sym typeface="Arial"/>
            </a:endParaRPr>
          </a:p>
        </p:txBody>
      </p:sp>
      <p:pic>
        <p:nvPicPr>
          <p:cNvPr id="3" name="Picture 2">
            <a:extLst>
              <a:ext uri="{FF2B5EF4-FFF2-40B4-BE49-F238E27FC236}">
                <a16:creationId xmlns:a16="http://schemas.microsoft.com/office/drawing/2014/main" id="{91888913-E708-61A1-0EAF-7EDCF5A4C8D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80064" y="2083430"/>
            <a:ext cx="3658076" cy="220486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9" name="Google Shape;469;p33"/>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37</a:t>
            </a:fld>
            <a:endParaRPr/>
          </a:p>
        </p:txBody>
      </p:sp>
      <p:sp>
        <p:nvSpPr>
          <p:cNvPr id="7" name="Google Shape;265;p17">
            <a:extLst>
              <a:ext uri="{FF2B5EF4-FFF2-40B4-BE49-F238E27FC236}">
                <a16:creationId xmlns:a16="http://schemas.microsoft.com/office/drawing/2014/main" id="{176817B8-C06C-70F6-48BA-325C636BD6C0}"/>
              </a:ext>
            </a:extLst>
          </p:cNvPr>
          <p:cNvSpPr txBox="1">
            <a:spLocks noGrp="1"/>
          </p:cNvSpPr>
          <p:nvPr>
            <p:ph type="title"/>
          </p:nvPr>
        </p:nvSpPr>
        <p:spPr>
          <a:xfrm>
            <a:off x="561975" y="169864"/>
            <a:ext cx="8329613" cy="535786"/>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ctr">
              <a:lnSpc>
                <a:spcPct val="90000"/>
              </a:lnSpc>
              <a:spcBef>
                <a:spcPts val="0"/>
              </a:spcBef>
              <a:spcAft>
                <a:spcPts val="0"/>
              </a:spcAft>
              <a:buClr>
                <a:srgbClr val="262626"/>
              </a:buClr>
              <a:buSzPts val="2800"/>
            </a:pPr>
            <a:r>
              <a:rPr lang="en-US" dirty="0">
                <a:ea typeface="Verdana" panose="020B0604030504040204" pitchFamily="34" charset="0"/>
                <a:cs typeface="Arial"/>
                <a:sym typeface="Arial"/>
              </a:rPr>
              <a:t>Standard Normal Variate (SNV)</a:t>
            </a:r>
            <a:endParaRPr dirty="0">
              <a:ea typeface="Verdana" panose="020B0604030504040204" pitchFamily="34" charset="0"/>
              <a:cs typeface="Arial"/>
              <a:sym typeface="Arial"/>
            </a:endParaRPr>
          </a:p>
        </p:txBody>
      </p:sp>
      <p:pic>
        <p:nvPicPr>
          <p:cNvPr id="9" name="Picture 8">
            <a:extLst>
              <a:ext uri="{FF2B5EF4-FFF2-40B4-BE49-F238E27FC236}">
                <a16:creationId xmlns:a16="http://schemas.microsoft.com/office/drawing/2014/main" id="{C2187110-3C11-FF44-E3E2-0BB9AB1351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1975" y="2358644"/>
            <a:ext cx="3330869" cy="206513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1870028C-1293-10AF-E274-BD10DCC20B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8126" y="2358644"/>
            <a:ext cx="3506150" cy="217969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2" name="TextBox 11">
            <a:extLst>
              <a:ext uri="{FF2B5EF4-FFF2-40B4-BE49-F238E27FC236}">
                <a16:creationId xmlns:a16="http://schemas.microsoft.com/office/drawing/2014/main" id="{FCBA439C-53EB-EA94-BAC7-4C9638B1CE8E}"/>
              </a:ext>
            </a:extLst>
          </p:cNvPr>
          <p:cNvSpPr txBox="1"/>
          <p:nvPr/>
        </p:nvSpPr>
        <p:spPr>
          <a:xfrm>
            <a:off x="134755" y="1385259"/>
            <a:ext cx="4185308" cy="759054"/>
          </a:xfrm>
          <a:prstGeom prst="rect">
            <a:avLst/>
          </a:prstGeom>
          <a:noFill/>
        </p:spPr>
        <p:txBody>
          <a:bodyPr wrap="square">
            <a:spAutoFit/>
          </a:bodyPr>
          <a:lstStyle/>
          <a:p>
            <a:pPr algn="just">
              <a:lnSpc>
                <a:spcPct val="125000"/>
              </a:lnSpc>
              <a:spcAft>
                <a:spcPts val="800"/>
              </a:spcAft>
            </a:pPr>
            <a:r>
              <a:rPr lang="en-GB" sz="1200" b="1" dirty="0">
                <a:effectLst/>
                <a:latin typeface="Verdana" panose="020B0604030504040204" pitchFamily="34" charset="0"/>
                <a:ea typeface="Calibri" panose="020F0502020204030204" pitchFamily="34" charset="0"/>
                <a:cs typeface="Times New Roman" panose="02020603050405020304" pitchFamily="18" charset="0"/>
              </a:rPr>
              <a:t>NIR spectra of honey, with both additive and multiplicative effects. Source: SENASA (Argentina)</a:t>
            </a:r>
            <a:endParaRPr lang="nl-NL" sz="1200" dirty="0">
              <a:effectLst/>
              <a:latin typeface="Verdana" panose="020B060403050404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705DE6D8-B121-901E-0AA7-9F19C7AAF942}"/>
              </a:ext>
            </a:extLst>
          </p:cNvPr>
          <p:cNvSpPr txBox="1"/>
          <p:nvPr/>
        </p:nvSpPr>
        <p:spPr>
          <a:xfrm>
            <a:off x="4824413" y="1425080"/>
            <a:ext cx="3899863" cy="759054"/>
          </a:xfrm>
          <a:prstGeom prst="rect">
            <a:avLst/>
          </a:prstGeom>
          <a:noFill/>
        </p:spPr>
        <p:txBody>
          <a:bodyPr wrap="square">
            <a:spAutoFit/>
          </a:bodyPr>
          <a:lstStyle/>
          <a:p>
            <a:pPr algn="just">
              <a:lnSpc>
                <a:spcPct val="125000"/>
              </a:lnSpc>
              <a:spcAft>
                <a:spcPts val="800"/>
              </a:spcAft>
            </a:pPr>
            <a:r>
              <a:rPr lang="en-GB" sz="1200" b="1" dirty="0">
                <a:effectLst/>
                <a:latin typeface="Verdana" panose="020B0604030504040204" pitchFamily="34" charset="0"/>
                <a:ea typeface="Calibri" panose="020F0502020204030204" pitchFamily="34" charset="0"/>
                <a:cs typeface="Times New Roman" panose="02020603050405020304" pitchFamily="18" charset="0"/>
              </a:rPr>
              <a:t>SNV NIR spectra of honey. Additive and multiplicative effects are gone. Source: SENASA (Argentina)</a:t>
            </a:r>
            <a:endParaRPr lang="nl-NL" sz="1200" dirty="0">
              <a:effectLst/>
              <a:latin typeface="Verdana" panose="020B060403050404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6472CB95-2C92-524E-07CA-8ACF148E16D3}"/>
              </a:ext>
            </a:extLst>
          </p:cNvPr>
          <p:cNvSpPr txBox="1"/>
          <p:nvPr/>
        </p:nvSpPr>
        <p:spPr>
          <a:xfrm>
            <a:off x="252412" y="822626"/>
            <a:ext cx="8471864" cy="523220"/>
          </a:xfrm>
          <a:prstGeom prst="rect">
            <a:avLst/>
          </a:prstGeom>
          <a:noFill/>
        </p:spPr>
        <p:txBody>
          <a:bodyPr wrap="square">
            <a:spAutoFit/>
          </a:bodyPr>
          <a:lstStyle/>
          <a:p>
            <a:pPr algn="ctr"/>
            <a:r>
              <a:rPr lang="en-GB" sz="1400" b="1" i="1" dirty="0">
                <a:solidFill>
                  <a:srgbClr val="C00000"/>
                </a:solidFill>
                <a:effectLst/>
                <a:latin typeface="Verdana" panose="020B0604030504040204" pitchFamily="34" charset="0"/>
                <a:ea typeface="Calibri" panose="020F0502020204030204" pitchFamily="34" charset="0"/>
                <a:cs typeface="Times New Roman" panose="02020603050405020304" pitchFamily="18" charset="0"/>
              </a:rPr>
              <a:t>The SNV pre-processing of a spectrum X consists of removing the mean of X at each of its points, then dividing them by the standard deviation of X. </a:t>
            </a:r>
            <a:endParaRPr lang="nl-NL" sz="1400" b="1" dirty="0">
              <a:solidFill>
                <a:srgbClr val="C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A9EED-661A-6860-DA82-0A29E7A512E6}"/>
              </a:ext>
            </a:extLst>
          </p:cNvPr>
          <p:cNvSpPr>
            <a:spLocks noGrp="1"/>
          </p:cNvSpPr>
          <p:nvPr>
            <p:ph type="title"/>
          </p:nvPr>
        </p:nvSpPr>
        <p:spPr>
          <a:xfrm>
            <a:off x="561600" y="169210"/>
            <a:ext cx="8330400" cy="576832"/>
          </a:xfrm>
        </p:spPr>
        <p:txBody>
          <a:bodyPr/>
          <a:lstStyle/>
          <a:p>
            <a:pPr algn="ctr"/>
            <a:r>
              <a:rPr lang="nl-NL" dirty="0" err="1"/>
              <a:t>Multiplicative</a:t>
            </a:r>
            <a:r>
              <a:rPr lang="nl-NL" dirty="0"/>
              <a:t> </a:t>
            </a:r>
            <a:r>
              <a:rPr lang="nl-NL" dirty="0" err="1"/>
              <a:t>Scatter</a:t>
            </a:r>
            <a:r>
              <a:rPr lang="nl-NL" dirty="0"/>
              <a:t> </a:t>
            </a:r>
            <a:r>
              <a:rPr lang="nl-NL" dirty="0" err="1"/>
              <a:t>Correction</a:t>
            </a:r>
            <a:r>
              <a:rPr lang="nl-NL" dirty="0"/>
              <a:t> (MSC)</a:t>
            </a:r>
          </a:p>
        </p:txBody>
      </p:sp>
      <p:sp>
        <p:nvSpPr>
          <p:cNvPr id="3" name="Content Placeholder 2">
            <a:extLst>
              <a:ext uri="{FF2B5EF4-FFF2-40B4-BE49-F238E27FC236}">
                <a16:creationId xmlns:a16="http://schemas.microsoft.com/office/drawing/2014/main" id="{998D3F46-E3FE-39BD-9607-8D367D9C6BA3}"/>
              </a:ext>
            </a:extLst>
          </p:cNvPr>
          <p:cNvSpPr>
            <a:spLocks noGrp="1"/>
          </p:cNvSpPr>
          <p:nvPr>
            <p:ph idx="1"/>
          </p:nvPr>
        </p:nvSpPr>
        <p:spPr/>
        <p:txBody>
          <a:bodyPr/>
          <a:lstStyle/>
          <a:p>
            <a:pPr algn="l" fontAlgn="base"/>
            <a:r>
              <a:rPr lang="en-US" b="0" i="0" dirty="0">
                <a:solidFill>
                  <a:srgbClr val="444444"/>
                </a:solidFill>
                <a:effectLst/>
                <a:latin typeface="Open Sans" panose="020B0606030504020204" pitchFamily="34" charset="0"/>
              </a:rPr>
              <a:t>Mathematically, if we call </a:t>
            </a:r>
            <a:r>
              <a:rPr lang="en-US" b="0" i="1" dirty="0" err="1">
                <a:solidFill>
                  <a:srgbClr val="444444"/>
                </a:solidFill>
                <a:effectLst/>
                <a:latin typeface="KaTeX_Math"/>
              </a:rPr>
              <a:t>Xm</a:t>
            </a:r>
            <a:r>
              <a:rPr lang="en-US" b="0" i="0" dirty="0">
                <a:solidFill>
                  <a:srgbClr val="444444"/>
                </a:solidFill>
                <a:effectLst/>
                <a:latin typeface="inherit"/>
              </a:rPr>
              <a:t>​</a:t>
            </a:r>
            <a:r>
              <a:rPr lang="en-US" b="0" i="0" dirty="0">
                <a:solidFill>
                  <a:srgbClr val="444444"/>
                </a:solidFill>
                <a:effectLst/>
                <a:latin typeface="Open Sans" panose="020B0606030504020204" pitchFamily="34" charset="0"/>
              </a:rPr>
              <a:t> the mean spectrum, the multiplicative scatter correction is done in two steps.</a:t>
            </a:r>
          </a:p>
          <a:p>
            <a:pPr algn="l" fontAlgn="base">
              <a:buFont typeface="+mj-lt"/>
              <a:buAutoNum type="arabicPeriod"/>
            </a:pPr>
            <a:r>
              <a:rPr lang="en-US" b="0" i="0" dirty="0">
                <a:solidFill>
                  <a:srgbClr val="444444"/>
                </a:solidFill>
                <a:effectLst/>
                <a:latin typeface="Open Sans" panose="020B0606030504020204" pitchFamily="34" charset="0"/>
              </a:rPr>
              <a:t>We first regress each spectrum </a:t>
            </a:r>
            <a:r>
              <a:rPr lang="en-US" b="0" i="1" dirty="0">
                <a:solidFill>
                  <a:srgbClr val="444444"/>
                </a:solidFill>
                <a:effectLst/>
                <a:latin typeface="KaTeX_Math"/>
              </a:rPr>
              <a:t>Xi</a:t>
            </a:r>
            <a:r>
              <a:rPr lang="en-US" b="0" i="0" dirty="0">
                <a:solidFill>
                  <a:srgbClr val="444444"/>
                </a:solidFill>
                <a:effectLst/>
                <a:latin typeface="inherit"/>
              </a:rPr>
              <a:t>​</a:t>
            </a:r>
            <a:r>
              <a:rPr lang="en-US" b="0" i="0" dirty="0">
                <a:solidFill>
                  <a:srgbClr val="444444"/>
                </a:solidFill>
                <a:effectLst/>
                <a:latin typeface="Open Sans" panose="020B0606030504020204" pitchFamily="34" charset="0"/>
              </a:rPr>
              <a:t> against the mean spectrum. This is done by ordinary least squares: </a:t>
            </a:r>
            <a:r>
              <a:rPr lang="en-US" b="0" i="1" dirty="0">
                <a:solidFill>
                  <a:srgbClr val="444444"/>
                </a:solidFill>
                <a:effectLst/>
                <a:latin typeface="KaTeX_Math"/>
              </a:rPr>
              <a:t>Xi</a:t>
            </a:r>
            <a:r>
              <a:rPr lang="en-US" b="0" i="0" dirty="0">
                <a:solidFill>
                  <a:srgbClr val="444444"/>
                </a:solidFill>
                <a:effectLst/>
                <a:latin typeface="inherit"/>
              </a:rPr>
              <a:t>​</a:t>
            </a:r>
            <a:r>
              <a:rPr lang="en-US" b="0" i="0" dirty="0">
                <a:solidFill>
                  <a:srgbClr val="444444"/>
                </a:solidFill>
                <a:effectLst/>
                <a:latin typeface="KaTeX_Main"/>
              </a:rPr>
              <a:t>≈</a:t>
            </a:r>
            <a:r>
              <a:rPr lang="en-US" b="0" i="1" dirty="0">
                <a:solidFill>
                  <a:srgbClr val="444444"/>
                </a:solidFill>
                <a:effectLst/>
                <a:latin typeface="KaTeX_Math"/>
              </a:rPr>
              <a:t>ai</a:t>
            </a:r>
            <a:r>
              <a:rPr lang="en-US" b="0" i="0" dirty="0">
                <a:solidFill>
                  <a:srgbClr val="444444"/>
                </a:solidFill>
                <a:effectLst/>
                <a:latin typeface="inherit"/>
              </a:rPr>
              <a:t>​</a:t>
            </a:r>
            <a:r>
              <a:rPr lang="en-US" b="0" i="0" dirty="0">
                <a:solidFill>
                  <a:srgbClr val="444444"/>
                </a:solidFill>
                <a:effectLst/>
                <a:latin typeface="KaTeX_Main"/>
              </a:rPr>
              <a:t>+</a:t>
            </a:r>
            <a:r>
              <a:rPr lang="en-US" b="0" i="1" dirty="0">
                <a:solidFill>
                  <a:srgbClr val="444444"/>
                </a:solidFill>
                <a:effectLst/>
                <a:latin typeface="KaTeX_Math"/>
              </a:rPr>
              <a:t>bi</a:t>
            </a:r>
            <a:r>
              <a:rPr lang="en-US" b="0" i="0" dirty="0">
                <a:solidFill>
                  <a:srgbClr val="444444"/>
                </a:solidFill>
                <a:effectLst/>
                <a:latin typeface="inherit"/>
              </a:rPr>
              <a:t>​</a:t>
            </a:r>
            <a:r>
              <a:rPr lang="en-US" b="0" i="1" dirty="0" err="1">
                <a:solidFill>
                  <a:srgbClr val="444444"/>
                </a:solidFill>
                <a:effectLst/>
                <a:latin typeface="KaTeX_Math"/>
              </a:rPr>
              <a:t>Xm</a:t>
            </a:r>
            <a:r>
              <a:rPr lang="en-US" b="0" i="0" dirty="0">
                <a:solidFill>
                  <a:srgbClr val="444444"/>
                </a:solidFill>
                <a:effectLst/>
                <a:latin typeface="inherit"/>
              </a:rPr>
              <a:t>​</a:t>
            </a:r>
            <a:r>
              <a:rPr lang="en-US" b="0" i="0" dirty="0">
                <a:solidFill>
                  <a:srgbClr val="444444"/>
                </a:solidFill>
                <a:effectLst/>
                <a:latin typeface="Open Sans" panose="020B0606030504020204" pitchFamily="34" charset="0"/>
              </a:rPr>
              <a:t> .</a:t>
            </a:r>
          </a:p>
          <a:p>
            <a:pPr algn="l" fontAlgn="base">
              <a:buFont typeface="+mj-lt"/>
              <a:buAutoNum type="arabicPeriod"/>
            </a:pPr>
            <a:r>
              <a:rPr lang="en-US" b="0" i="0" dirty="0">
                <a:solidFill>
                  <a:srgbClr val="444444"/>
                </a:solidFill>
                <a:effectLst/>
                <a:latin typeface="Open Sans" panose="020B0606030504020204" pitchFamily="34" charset="0"/>
              </a:rPr>
              <a:t>We calculate the corrected spectrum </a:t>
            </a:r>
            <a:r>
              <a:rPr lang="en-US" b="0" i="0" dirty="0" err="1">
                <a:solidFill>
                  <a:srgbClr val="444444"/>
                </a:solidFill>
                <a:effectLst/>
                <a:latin typeface="KaTeX_Main"/>
              </a:rPr>
              <a:t>msc</a:t>
            </a:r>
            <a:r>
              <a:rPr lang="en-US" b="0" i="0" dirty="0">
                <a:solidFill>
                  <a:srgbClr val="444444"/>
                </a:solidFill>
                <a:effectLst/>
                <a:latin typeface="KaTeX_Main"/>
              </a:rPr>
              <a:t>=()/</a:t>
            </a:r>
            <a:r>
              <a:rPr lang="en-US" b="0" i="1" dirty="0" err="1">
                <a:solidFill>
                  <a:srgbClr val="444444"/>
                </a:solidFill>
                <a:effectLst/>
                <a:latin typeface="KaTeX_Math"/>
              </a:rPr>
              <a:t>Xi</a:t>
            </a:r>
            <a:r>
              <a:rPr lang="en-US" b="0" i="0" dirty="0" err="1">
                <a:solidFill>
                  <a:srgbClr val="444444"/>
                </a:solidFill>
                <a:effectLst/>
                <a:latin typeface="inherit"/>
              </a:rPr>
              <a:t>msc</a:t>
            </a:r>
            <a:r>
              <a:rPr lang="en-US" b="0" i="0" dirty="0">
                <a:solidFill>
                  <a:srgbClr val="444444"/>
                </a:solidFill>
                <a:effectLst/>
                <a:latin typeface="inherit"/>
              </a:rPr>
              <a:t>​</a:t>
            </a:r>
            <a:r>
              <a:rPr lang="en-US" b="0" i="0" dirty="0">
                <a:solidFill>
                  <a:srgbClr val="444444"/>
                </a:solidFill>
                <a:effectLst/>
                <a:latin typeface="KaTeX_Main"/>
              </a:rPr>
              <a:t>=(</a:t>
            </a:r>
            <a:r>
              <a:rPr lang="en-US" b="0" i="1" dirty="0">
                <a:solidFill>
                  <a:srgbClr val="444444"/>
                </a:solidFill>
                <a:effectLst/>
                <a:latin typeface="KaTeX_Math"/>
              </a:rPr>
              <a:t>Xi</a:t>
            </a:r>
            <a:r>
              <a:rPr lang="en-US" b="0" i="0" dirty="0">
                <a:solidFill>
                  <a:srgbClr val="444444"/>
                </a:solidFill>
                <a:effectLst/>
                <a:latin typeface="inherit"/>
              </a:rPr>
              <a:t>​</a:t>
            </a:r>
            <a:r>
              <a:rPr lang="en-US" b="0" i="0" dirty="0">
                <a:solidFill>
                  <a:srgbClr val="444444"/>
                </a:solidFill>
                <a:effectLst/>
                <a:latin typeface="KaTeX_Main"/>
              </a:rPr>
              <a:t>−</a:t>
            </a:r>
            <a:r>
              <a:rPr lang="en-US" b="0" i="1" dirty="0">
                <a:solidFill>
                  <a:srgbClr val="444444"/>
                </a:solidFill>
                <a:effectLst/>
                <a:latin typeface="KaTeX_Math"/>
              </a:rPr>
              <a:t>ai</a:t>
            </a:r>
            <a:r>
              <a:rPr lang="en-US" b="0" i="0" dirty="0">
                <a:solidFill>
                  <a:srgbClr val="444444"/>
                </a:solidFill>
                <a:effectLst/>
                <a:latin typeface="inherit"/>
              </a:rPr>
              <a:t>​</a:t>
            </a:r>
            <a:r>
              <a:rPr lang="en-US" b="0" i="0" dirty="0">
                <a:solidFill>
                  <a:srgbClr val="444444"/>
                </a:solidFill>
                <a:effectLst/>
                <a:latin typeface="KaTeX_Main"/>
              </a:rPr>
              <a:t>)/</a:t>
            </a:r>
            <a:r>
              <a:rPr lang="en-US" b="0" i="1" dirty="0">
                <a:solidFill>
                  <a:srgbClr val="444444"/>
                </a:solidFill>
                <a:effectLst/>
                <a:latin typeface="KaTeX_Math"/>
              </a:rPr>
              <a:t>bi</a:t>
            </a:r>
            <a:r>
              <a:rPr lang="en-US" b="0" i="0" dirty="0">
                <a:solidFill>
                  <a:srgbClr val="444444"/>
                </a:solidFill>
                <a:effectLst/>
                <a:latin typeface="inherit"/>
              </a:rPr>
              <a:t>​</a:t>
            </a:r>
            <a:r>
              <a:rPr lang="en-US" b="0" i="0" dirty="0">
                <a:solidFill>
                  <a:srgbClr val="444444"/>
                </a:solidFill>
                <a:effectLst/>
                <a:latin typeface="Open Sans" panose="020B0606030504020204" pitchFamily="34" charset="0"/>
              </a:rPr>
              <a:t>.</a:t>
            </a:r>
          </a:p>
          <a:p>
            <a:endParaRPr lang="nl-NL" dirty="0"/>
          </a:p>
        </p:txBody>
      </p:sp>
      <p:sp>
        <p:nvSpPr>
          <p:cNvPr id="4" name="Slide Number Placeholder 3">
            <a:extLst>
              <a:ext uri="{FF2B5EF4-FFF2-40B4-BE49-F238E27FC236}">
                <a16:creationId xmlns:a16="http://schemas.microsoft.com/office/drawing/2014/main" id="{AA3C88B4-4FFB-80B6-2261-BEBC146E6179}"/>
              </a:ext>
            </a:extLst>
          </p:cNvPr>
          <p:cNvSpPr>
            <a:spLocks noGrp="1"/>
          </p:cNvSpPr>
          <p:nvPr>
            <p:ph type="sldNum" sz="quarter" idx="12"/>
          </p:nvPr>
        </p:nvSpPr>
        <p:spPr/>
        <p:txBody>
          <a:bodyPr/>
          <a:lstStyle/>
          <a:p>
            <a:fld id="{1BAE00D1-BDB5-483E-8B48-ADC8E85E650C}" type="slidenum">
              <a:rPr lang="es-ES_tradnl" altLang="es-ES" smtClean="0"/>
              <a:pPr/>
              <a:t>38</a:t>
            </a:fld>
            <a:endParaRPr lang="es-ES_tradnl" altLang="es-ES"/>
          </a:p>
        </p:txBody>
      </p:sp>
    </p:spTree>
    <p:extLst>
      <p:ext uri="{BB962C8B-B14F-4D97-AF65-F5344CB8AC3E}">
        <p14:creationId xmlns:p14="http://schemas.microsoft.com/office/powerpoint/2010/main" val="3698405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4938C3-3673-92C5-073C-4C147A9708C1}"/>
              </a:ext>
            </a:extLst>
          </p:cNvPr>
          <p:cNvSpPr>
            <a:spLocks noGrp="1"/>
          </p:cNvSpPr>
          <p:nvPr>
            <p:ph type="body" sz="quarter" idx="10"/>
          </p:nvPr>
        </p:nvSpPr>
        <p:spPr/>
        <p:txBody>
          <a:bodyPr/>
          <a:lstStyle/>
          <a:p>
            <a:endParaRPr lang="en-GB"/>
          </a:p>
        </p:txBody>
      </p:sp>
      <p:sp>
        <p:nvSpPr>
          <p:cNvPr id="3" name="Title 2">
            <a:extLst>
              <a:ext uri="{FF2B5EF4-FFF2-40B4-BE49-F238E27FC236}">
                <a16:creationId xmlns:a16="http://schemas.microsoft.com/office/drawing/2014/main" id="{A9E444FB-2D4A-30AB-EFCF-66CA5C279CB5}"/>
              </a:ext>
            </a:extLst>
          </p:cNvPr>
          <p:cNvSpPr>
            <a:spLocks noGrp="1"/>
          </p:cNvSpPr>
          <p:nvPr>
            <p:ph type="title"/>
          </p:nvPr>
        </p:nvSpPr>
        <p:spPr>
          <a:xfrm>
            <a:off x="561600" y="169210"/>
            <a:ext cx="8330400" cy="576832"/>
          </a:xfrm>
        </p:spPr>
        <p:txBody>
          <a:bodyPr/>
          <a:lstStyle/>
          <a:p>
            <a:r>
              <a:rPr lang="en-GB" dirty="0"/>
              <a:t>Extended Multiplicative Signal Correction (EMSC)</a:t>
            </a:r>
          </a:p>
        </p:txBody>
      </p:sp>
      <p:sp>
        <p:nvSpPr>
          <p:cNvPr id="4" name="Slide Number Placeholder 3">
            <a:extLst>
              <a:ext uri="{FF2B5EF4-FFF2-40B4-BE49-F238E27FC236}">
                <a16:creationId xmlns:a16="http://schemas.microsoft.com/office/drawing/2014/main" id="{AFF7AC32-6E57-6378-BAA5-D0E1CC779B56}"/>
              </a:ext>
            </a:extLst>
          </p:cNvPr>
          <p:cNvSpPr>
            <a:spLocks noGrp="1"/>
          </p:cNvSpPr>
          <p:nvPr>
            <p:ph type="sldNum" sz="quarter" idx="11"/>
          </p:nvPr>
        </p:nvSpPr>
        <p:spPr/>
        <p:txBody>
          <a:bodyPr/>
          <a:lstStyle/>
          <a:p>
            <a:pPr algn="r"/>
            <a:fld id="{F25965E0-7062-474C-8671-DB3A3CE669B0}" type="slidenum">
              <a:rPr lang="nl-NL" smtClean="0"/>
              <a:pPr algn="r"/>
              <a:t>39</a:t>
            </a:fld>
            <a:endParaRPr lang="nl-NL"/>
          </a:p>
        </p:txBody>
      </p:sp>
    </p:spTree>
    <p:extLst>
      <p:ext uri="{BB962C8B-B14F-4D97-AF65-F5344CB8AC3E}">
        <p14:creationId xmlns:p14="http://schemas.microsoft.com/office/powerpoint/2010/main" val="59942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4"/>
          <p:cNvSpPr txBox="1">
            <a:spLocks noGrp="1"/>
          </p:cNvSpPr>
          <p:nvPr>
            <p:ph type="title"/>
          </p:nvPr>
        </p:nvSpPr>
        <p:spPr>
          <a:xfrm>
            <a:off x="623267" y="228884"/>
            <a:ext cx="7886700" cy="489375"/>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ctr">
              <a:lnSpc>
                <a:spcPct val="90000"/>
              </a:lnSpc>
              <a:spcBef>
                <a:spcPts val="0"/>
              </a:spcBef>
              <a:spcAft>
                <a:spcPts val="0"/>
              </a:spcAft>
              <a:buSzPts val="1400"/>
            </a:pPr>
            <a:r>
              <a:rPr lang="en-CA" sz="2100" dirty="0">
                <a:latin typeface="Arial"/>
                <a:ea typeface="Arial"/>
                <a:cs typeface="Arial"/>
                <a:sym typeface="Arial"/>
              </a:rPr>
              <a:t>Chemometrics</a:t>
            </a:r>
            <a:endParaRPr sz="2100" dirty="0">
              <a:latin typeface="Arial"/>
              <a:ea typeface="Arial"/>
              <a:cs typeface="Arial"/>
              <a:sym typeface="Arial"/>
            </a:endParaRPr>
          </a:p>
        </p:txBody>
      </p:sp>
      <p:sp>
        <p:nvSpPr>
          <p:cNvPr id="183" name="Google Shape;183;p14"/>
          <p:cNvSpPr txBox="1">
            <a:spLocks noGrp="1"/>
          </p:cNvSpPr>
          <p:nvPr>
            <p:ph type="body" idx="1"/>
          </p:nvPr>
        </p:nvSpPr>
        <p:spPr>
          <a:xfrm>
            <a:off x="623267" y="845716"/>
            <a:ext cx="7886700" cy="3579525"/>
          </a:xfrm>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lgn="just">
              <a:lnSpc>
                <a:spcPct val="90000"/>
              </a:lnSpc>
              <a:spcBef>
                <a:spcPts val="750"/>
              </a:spcBef>
              <a:spcAft>
                <a:spcPts val="0"/>
              </a:spcAft>
              <a:buClr>
                <a:schemeClr val="dk1"/>
              </a:buClr>
              <a:buSzPts val="2000"/>
              <a:buNone/>
            </a:pPr>
            <a:r>
              <a:rPr lang="en-US" sz="1400" i="1" dirty="0">
                <a:ea typeface="Verdana" panose="020B0604030504040204" pitchFamily="34" charset="0"/>
                <a:cs typeface="Arial"/>
                <a:sym typeface="Arial"/>
              </a:rPr>
              <a:t>“Chemometrics is the chemical discipline that uses mathematical, statistical, and other methods employing formal logic to design or select optimal measurement procedures and experiments, and to provide maximum relevant chemical information by analyzing chemical data</a:t>
            </a:r>
            <a:r>
              <a:rPr lang="en-CA" sz="1400" i="1" dirty="0">
                <a:ea typeface="Verdana" panose="020B0604030504040204" pitchFamily="34" charset="0"/>
                <a:cs typeface="Arial"/>
                <a:sym typeface="Arial"/>
              </a:rPr>
              <a:t>“. </a:t>
            </a:r>
            <a:r>
              <a:rPr lang="nl-NL" sz="1400" i="1" dirty="0">
                <a:ea typeface="Verdana" panose="020B0604030504040204" pitchFamily="34" charset="0"/>
                <a:cs typeface="Arial"/>
                <a:sym typeface="Arial"/>
              </a:rPr>
              <a:t>  </a:t>
            </a:r>
            <a:r>
              <a:rPr lang="nl-NL" sz="1500" dirty="0">
                <a:latin typeface="Arial"/>
                <a:ea typeface="Arial"/>
                <a:cs typeface="Arial"/>
                <a:sym typeface="Arial"/>
              </a:rPr>
              <a:t> </a:t>
            </a:r>
            <a:r>
              <a:rPr lang="nl-NL" sz="1400" b="1" dirty="0">
                <a:solidFill>
                  <a:srgbClr val="FF0000"/>
                </a:solidFill>
              </a:rPr>
              <a:t>D. L. Massart (1941-2005)</a:t>
            </a:r>
            <a:endParaRPr lang="nl-NL" sz="1400" dirty="0"/>
          </a:p>
          <a:p>
            <a:pPr marL="0" indent="0" algn="just">
              <a:lnSpc>
                <a:spcPct val="90000"/>
              </a:lnSpc>
              <a:spcBef>
                <a:spcPts val="0"/>
              </a:spcBef>
              <a:spcAft>
                <a:spcPts val="0"/>
              </a:spcAft>
              <a:buClr>
                <a:schemeClr val="dk1"/>
              </a:buClr>
              <a:buSzPts val="2400"/>
              <a:buNone/>
            </a:pPr>
            <a:endParaRPr i="1" dirty="0"/>
          </a:p>
          <a:p>
            <a:pPr marL="0" indent="0" algn="just">
              <a:lnSpc>
                <a:spcPct val="90000"/>
              </a:lnSpc>
              <a:spcBef>
                <a:spcPts val="750"/>
              </a:spcBef>
              <a:spcAft>
                <a:spcPts val="0"/>
              </a:spcAft>
              <a:buClr>
                <a:schemeClr val="dk1"/>
              </a:buClr>
              <a:buSzPts val="2400"/>
              <a:buNone/>
            </a:pPr>
            <a:endParaRPr b="1" dirty="0">
              <a:solidFill>
                <a:srgbClr val="FF0000"/>
              </a:solidFill>
            </a:endParaRPr>
          </a:p>
        </p:txBody>
      </p:sp>
      <p:pic>
        <p:nvPicPr>
          <p:cNvPr id="2" name="Picture 1">
            <a:extLst>
              <a:ext uri="{FF2B5EF4-FFF2-40B4-BE49-F238E27FC236}">
                <a16:creationId xmlns:a16="http://schemas.microsoft.com/office/drawing/2014/main" id="{F9DA503A-6555-5EB0-3EE1-89F16C928EE3}"/>
              </a:ext>
            </a:extLst>
          </p:cNvPr>
          <p:cNvPicPr>
            <a:picLocks noChangeAspect="1"/>
          </p:cNvPicPr>
          <p:nvPr/>
        </p:nvPicPr>
        <p:blipFill>
          <a:blip r:embed="rId3"/>
          <a:stretch>
            <a:fillRect/>
          </a:stretch>
        </p:blipFill>
        <p:spPr>
          <a:xfrm>
            <a:off x="683226" y="2025700"/>
            <a:ext cx="2959383" cy="2272084"/>
          </a:xfrm>
          <a:prstGeom prst="rect">
            <a:avLst/>
          </a:prstGeom>
        </p:spPr>
      </p:pic>
      <p:pic>
        <p:nvPicPr>
          <p:cNvPr id="3" name="Google Shape;190;p15">
            <a:extLst>
              <a:ext uri="{FF2B5EF4-FFF2-40B4-BE49-F238E27FC236}">
                <a16:creationId xmlns:a16="http://schemas.microsoft.com/office/drawing/2014/main" id="{3C598B35-05B9-92A4-099E-65FC09B5FF43}"/>
              </a:ext>
            </a:extLst>
          </p:cNvPr>
          <p:cNvPicPr preferRelativeResize="0"/>
          <p:nvPr/>
        </p:nvPicPr>
        <p:blipFill rotWithShape="1">
          <a:blip r:embed="rId4">
            <a:alphaModFix/>
          </a:blip>
          <a:srcRect l="24575" t="33361" r="33370" b="21962"/>
          <a:stretch/>
        </p:blipFill>
        <p:spPr>
          <a:xfrm>
            <a:off x="5501392" y="2828279"/>
            <a:ext cx="2338466" cy="1469505"/>
          </a:xfrm>
          <a:prstGeom prst="rect">
            <a:avLst/>
          </a:prstGeom>
          <a:noFill/>
          <a:ln>
            <a:noFill/>
          </a:ln>
        </p:spPr>
      </p:pic>
      <p:sp>
        <p:nvSpPr>
          <p:cNvPr id="4" name="Rectangle 3">
            <a:extLst>
              <a:ext uri="{FF2B5EF4-FFF2-40B4-BE49-F238E27FC236}">
                <a16:creationId xmlns:a16="http://schemas.microsoft.com/office/drawing/2014/main" id="{7309B455-C8A5-54A7-35C0-246CBBDC5878}"/>
              </a:ext>
            </a:extLst>
          </p:cNvPr>
          <p:cNvSpPr/>
          <p:nvPr/>
        </p:nvSpPr>
        <p:spPr>
          <a:xfrm>
            <a:off x="5801195" y="2404593"/>
            <a:ext cx="1469036" cy="334313"/>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Calibration</a:t>
            </a:r>
            <a:endParaRPr lang="nl-NL" sz="1400" dirty="0">
              <a:solidFill>
                <a:schemeClr val="tx1"/>
              </a:solidFill>
            </a:endParaRPr>
          </a:p>
        </p:txBody>
      </p:sp>
      <p:sp>
        <p:nvSpPr>
          <p:cNvPr id="5" name="Rectangle 4">
            <a:extLst>
              <a:ext uri="{FF2B5EF4-FFF2-40B4-BE49-F238E27FC236}">
                <a16:creationId xmlns:a16="http://schemas.microsoft.com/office/drawing/2014/main" id="{8365AC7A-9206-244C-6099-FE4FCC7E7765}"/>
              </a:ext>
            </a:extLst>
          </p:cNvPr>
          <p:cNvSpPr/>
          <p:nvPr/>
        </p:nvSpPr>
        <p:spPr>
          <a:xfrm>
            <a:off x="4422567" y="4207939"/>
            <a:ext cx="1244183" cy="54975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Pattern</a:t>
            </a:r>
            <a:r>
              <a:rPr lang="nl-NL" sz="1400" dirty="0">
                <a:solidFill>
                  <a:schemeClr val="tx1"/>
                </a:solidFill>
              </a:rPr>
              <a:t> </a:t>
            </a:r>
            <a:r>
              <a:rPr lang="nl-NL" sz="1400" dirty="0" err="1">
                <a:solidFill>
                  <a:schemeClr val="tx1"/>
                </a:solidFill>
              </a:rPr>
              <a:t>recognition</a:t>
            </a:r>
            <a:endParaRPr lang="nl-NL" sz="1400" dirty="0">
              <a:solidFill>
                <a:schemeClr val="tx1"/>
              </a:solidFill>
            </a:endParaRPr>
          </a:p>
        </p:txBody>
      </p:sp>
      <p:sp>
        <p:nvSpPr>
          <p:cNvPr id="6" name="Rectangle 5">
            <a:extLst>
              <a:ext uri="{FF2B5EF4-FFF2-40B4-BE49-F238E27FC236}">
                <a16:creationId xmlns:a16="http://schemas.microsoft.com/office/drawing/2014/main" id="{9ED3C6CA-CD2B-CB16-F296-7F47EBDFFC81}"/>
              </a:ext>
            </a:extLst>
          </p:cNvPr>
          <p:cNvSpPr/>
          <p:nvPr/>
        </p:nvSpPr>
        <p:spPr>
          <a:xfrm>
            <a:off x="7480561" y="4240966"/>
            <a:ext cx="1394087" cy="54975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a:solidFill>
                  <a:schemeClr val="tx1"/>
                </a:solidFill>
              </a:rPr>
              <a:t>Design of </a:t>
            </a:r>
            <a:r>
              <a:rPr lang="nl-NL" sz="1400" dirty="0" err="1">
                <a:solidFill>
                  <a:schemeClr val="tx1"/>
                </a:solidFill>
              </a:rPr>
              <a:t>Experiments</a:t>
            </a:r>
            <a:endParaRPr lang="nl-NL" sz="1400" dirty="0">
              <a:solidFill>
                <a:schemeClr val="tx1"/>
              </a:solidFill>
            </a:endParaRPr>
          </a:p>
        </p:txBody>
      </p:sp>
    </p:spTree>
    <p:extLst>
      <p:ext uri="{BB962C8B-B14F-4D97-AF65-F5344CB8AC3E}">
        <p14:creationId xmlns:p14="http://schemas.microsoft.com/office/powerpoint/2010/main" val="1043342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DADE96-34EA-9FB6-6D37-A5DA896744CA}"/>
              </a:ext>
            </a:extLst>
          </p:cNvPr>
          <p:cNvSpPr>
            <a:spLocks noGrp="1"/>
          </p:cNvSpPr>
          <p:nvPr>
            <p:ph type="body" sz="quarter" idx="10"/>
          </p:nvPr>
        </p:nvSpPr>
        <p:spPr/>
        <p:txBody>
          <a:bodyPr/>
          <a:lstStyle/>
          <a:p>
            <a:endParaRPr lang="nl-NL"/>
          </a:p>
        </p:txBody>
      </p:sp>
      <p:sp>
        <p:nvSpPr>
          <p:cNvPr id="3" name="Title 2">
            <a:extLst>
              <a:ext uri="{FF2B5EF4-FFF2-40B4-BE49-F238E27FC236}">
                <a16:creationId xmlns:a16="http://schemas.microsoft.com/office/drawing/2014/main" id="{CC70F52F-AB7A-3D14-65D8-0FD312B1875E}"/>
              </a:ext>
            </a:extLst>
          </p:cNvPr>
          <p:cNvSpPr>
            <a:spLocks noGrp="1"/>
          </p:cNvSpPr>
          <p:nvPr>
            <p:ph type="title"/>
          </p:nvPr>
        </p:nvSpPr>
        <p:spPr/>
        <p:txBody>
          <a:bodyPr/>
          <a:lstStyle/>
          <a:p>
            <a:endParaRPr lang="nl-NL"/>
          </a:p>
        </p:txBody>
      </p:sp>
      <p:sp>
        <p:nvSpPr>
          <p:cNvPr id="4" name="Slide Number Placeholder 3">
            <a:extLst>
              <a:ext uri="{FF2B5EF4-FFF2-40B4-BE49-F238E27FC236}">
                <a16:creationId xmlns:a16="http://schemas.microsoft.com/office/drawing/2014/main" id="{F0B0DA0C-7469-70C9-C625-A60269E0EE36}"/>
              </a:ext>
            </a:extLst>
          </p:cNvPr>
          <p:cNvSpPr>
            <a:spLocks noGrp="1"/>
          </p:cNvSpPr>
          <p:nvPr>
            <p:ph type="sldNum" sz="quarter" idx="11"/>
          </p:nvPr>
        </p:nvSpPr>
        <p:spPr/>
        <p:txBody>
          <a:bodyPr/>
          <a:lstStyle/>
          <a:p>
            <a:pPr algn="r"/>
            <a:fld id="{F25965E0-7062-474C-8671-DB3A3CE669B0}" type="slidenum">
              <a:rPr lang="nl-NL" smtClean="0"/>
              <a:pPr algn="r"/>
              <a:t>40</a:t>
            </a:fld>
            <a:endParaRPr lang="nl-NL"/>
          </a:p>
        </p:txBody>
      </p:sp>
      <p:pic>
        <p:nvPicPr>
          <p:cNvPr id="5" name="Picture 4">
            <a:extLst>
              <a:ext uri="{FF2B5EF4-FFF2-40B4-BE49-F238E27FC236}">
                <a16:creationId xmlns:a16="http://schemas.microsoft.com/office/drawing/2014/main" id="{1DA019BB-AF78-6070-0C15-D818421967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775" y="297975"/>
            <a:ext cx="8886825" cy="4162425"/>
          </a:xfrm>
          <a:prstGeom prst="rect">
            <a:avLst/>
          </a:prstGeom>
          <a:noFill/>
          <a:ln>
            <a:noFill/>
          </a:ln>
        </p:spPr>
      </p:pic>
    </p:spTree>
    <p:extLst>
      <p:ext uri="{BB962C8B-B14F-4D97-AF65-F5344CB8AC3E}">
        <p14:creationId xmlns:p14="http://schemas.microsoft.com/office/powerpoint/2010/main" val="3037816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BB5806-123D-C73C-9FFC-D5E65EE57420}"/>
              </a:ext>
            </a:extLst>
          </p:cNvPr>
          <p:cNvSpPr>
            <a:spLocks noGrp="1"/>
          </p:cNvSpPr>
          <p:nvPr>
            <p:ph type="title"/>
          </p:nvPr>
        </p:nvSpPr>
        <p:spPr>
          <a:xfrm>
            <a:off x="406800" y="1949184"/>
            <a:ext cx="8330400" cy="576832"/>
          </a:xfrm>
        </p:spPr>
        <p:txBody>
          <a:bodyPr/>
          <a:lstStyle/>
          <a:p>
            <a:pPr algn="ctr"/>
            <a:r>
              <a:rPr lang="nl-NL" dirty="0"/>
              <a:t>Part 5: Feature </a:t>
            </a:r>
            <a:r>
              <a:rPr lang="nl-NL" dirty="0" err="1"/>
              <a:t>selection</a:t>
            </a:r>
            <a:r>
              <a:rPr lang="nl-NL" dirty="0"/>
              <a:t> </a:t>
            </a:r>
            <a:r>
              <a:rPr lang="nl-NL" dirty="0" err="1"/>
              <a:t>methods</a:t>
            </a:r>
            <a:endParaRPr lang="nl-NL" dirty="0"/>
          </a:p>
        </p:txBody>
      </p:sp>
      <p:sp>
        <p:nvSpPr>
          <p:cNvPr id="4" name="Slide Number Placeholder 3">
            <a:extLst>
              <a:ext uri="{FF2B5EF4-FFF2-40B4-BE49-F238E27FC236}">
                <a16:creationId xmlns:a16="http://schemas.microsoft.com/office/drawing/2014/main" id="{F8559B98-4A98-9F1E-33F0-1A4315E633E1}"/>
              </a:ext>
            </a:extLst>
          </p:cNvPr>
          <p:cNvSpPr>
            <a:spLocks noGrp="1"/>
          </p:cNvSpPr>
          <p:nvPr>
            <p:ph type="sldNum" sz="quarter" idx="11"/>
          </p:nvPr>
        </p:nvSpPr>
        <p:spPr/>
        <p:txBody>
          <a:bodyPr/>
          <a:lstStyle/>
          <a:p>
            <a:pPr algn="r"/>
            <a:fld id="{F25965E0-7062-474C-8671-DB3A3CE669B0}" type="slidenum">
              <a:rPr lang="nl-NL" smtClean="0"/>
              <a:pPr algn="r"/>
              <a:t>41</a:t>
            </a:fld>
            <a:endParaRPr lang="nl-NL"/>
          </a:p>
        </p:txBody>
      </p:sp>
      <p:sp>
        <p:nvSpPr>
          <p:cNvPr id="5" name="Rectangle 4">
            <a:extLst>
              <a:ext uri="{FF2B5EF4-FFF2-40B4-BE49-F238E27FC236}">
                <a16:creationId xmlns:a16="http://schemas.microsoft.com/office/drawing/2014/main" id="{C364B88A-7383-AF94-F9DA-744BE744E02E}"/>
              </a:ext>
            </a:extLst>
          </p:cNvPr>
          <p:cNvSpPr/>
          <p:nvPr/>
        </p:nvSpPr>
        <p:spPr>
          <a:xfrm>
            <a:off x="1708879" y="3194316"/>
            <a:ext cx="6063521" cy="580534"/>
          </a:xfrm>
          <a:prstGeom prst="rect">
            <a:avLst/>
          </a:prstGeom>
          <a:ln/>
          <a:effectLst>
            <a:glow rad="1397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br>
              <a:rPr lang="en-US" sz="1400" dirty="0">
                <a:latin typeface="Verdana" panose="020B0604030504040204" pitchFamily="34" charset="0"/>
                <a:ea typeface="Verdana" panose="020B0604030504040204" pitchFamily="34" charset="0"/>
              </a:rPr>
            </a:br>
            <a:r>
              <a:rPr lang="en-US" sz="1600" b="0" i="1" dirty="0">
                <a:solidFill>
                  <a:srgbClr val="374151"/>
                </a:solidFill>
                <a:effectLst/>
                <a:latin typeface="Verdana" panose="020B0604030504040204" pitchFamily="34" charset="0"/>
                <a:ea typeface="Verdana" panose="020B0604030504040204" pitchFamily="34" charset="0"/>
              </a:rPr>
              <a:t>"Aristotle: Nature operates in the shortest way possible"</a:t>
            </a:r>
            <a:endParaRPr lang="nl-NL" sz="1600" i="1"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33274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2"/>
          <p:cNvSpPr txBox="1">
            <a:spLocks noGrp="1"/>
          </p:cNvSpPr>
          <p:nvPr>
            <p:ph type="title"/>
          </p:nvPr>
        </p:nvSpPr>
        <p:spPr>
          <a:xfrm>
            <a:off x="1485900" y="342777"/>
            <a:ext cx="6172200" cy="475562"/>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ctr">
              <a:lnSpc>
                <a:spcPct val="90000"/>
              </a:lnSpc>
              <a:spcBef>
                <a:spcPts val="0"/>
              </a:spcBef>
              <a:spcAft>
                <a:spcPts val="0"/>
              </a:spcAft>
              <a:buClr>
                <a:schemeClr val="lt1"/>
              </a:buClr>
              <a:buSzPts val="2800"/>
            </a:pPr>
            <a:r>
              <a:rPr lang="es-ES" sz="2100" b="1" dirty="0" err="1">
                <a:latin typeface="Arial"/>
                <a:ea typeface="Arial"/>
                <a:cs typeface="Arial"/>
                <a:sym typeface="Arial"/>
              </a:rPr>
              <a:t>Feature</a:t>
            </a:r>
            <a:r>
              <a:rPr lang="es-ES" sz="2100" b="1" dirty="0">
                <a:latin typeface="Arial"/>
                <a:ea typeface="Arial"/>
                <a:cs typeface="Arial"/>
                <a:sym typeface="Arial"/>
              </a:rPr>
              <a:t> </a:t>
            </a:r>
            <a:r>
              <a:rPr lang="es-ES" sz="2100" b="1" dirty="0" err="1">
                <a:latin typeface="Arial"/>
                <a:ea typeface="Arial"/>
                <a:cs typeface="Arial"/>
                <a:sym typeface="Arial"/>
              </a:rPr>
              <a:t>selection</a:t>
            </a:r>
            <a:endParaRPr dirty="0"/>
          </a:p>
        </p:txBody>
      </p:sp>
      <p:sp>
        <p:nvSpPr>
          <p:cNvPr id="1131" name="Google Shape;1131;p12"/>
          <p:cNvSpPr txBox="1">
            <a:spLocks noGrp="1"/>
          </p:cNvSpPr>
          <p:nvPr>
            <p:ph type="body" idx="1"/>
          </p:nvPr>
        </p:nvSpPr>
        <p:spPr>
          <a:xfrm>
            <a:off x="404733" y="1244865"/>
            <a:ext cx="8134720" cy="3946284"/>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171450" indent="-171450" algn="just">
              <a:lnSpc>
                <a:spcPct val="90000"/>
              </a:lnSpc>
              <a:spcBef>
                <a:spcPts val="0"/>
              </a:spcBef>
              <a:spcAft>
                <a:spcPts val="0"/>
              </a:spcAft>
              <a:buClr>
                <a:schemeClr val="lt1"/>
              </a:buClr>
              <a:buSzPct val="100000"/>
              <a:buNone/>
            </a:pPr>
            <a:r>
              <a:rPr lang="en-US" sz="1400" dirty="0">
                <a:ea typeface="Verdana" panose="020B0604030504040204" pitchFamily="34" charset="0"/>
                <a:cs typeface="Arial"/>
                <a:sym typeface="Arial"/>
              </a:rPr>
              <a:t>Increasing the number of variables:</a:t>
            </a:r>
            <a:endParaRPr lang="en-US" sz="1400" dirty="0">
              <a:solidFill>
                <a:srgbClr val="FF0000"/>
              </a:solidFill>
              <a:ea typeface="Verdana" panose="020B0604030504040204" pitchFamily="34" charset="0"/>
              <a:cs typeface="Arial"/>
              <a:sym typeface="Arial"/>
            </a:endParaRPr>
          </a:p>
          <a:p>
            <a:pPr marL="171450" indent="-171450" algn="just">
              <a:lnSpc>
                <a:spcPct val="90000"/>
              </a:lnSpc>
              <a:spcBef>
                <a:spcPts val="0"/>
              </a:spcBef>
              <a:spcAft>
                <a:spcPts val="0"/>
              </a:spcAft>
              <a:buClr>
                <a:schemeClr val="lt1"/>
              </a:buClr>
              <a:buSzPct val="100000"/>
              <a:buNone/>
            </a:pPr>
            <a:endParaRPr lang="en-US" sz="1400" dirty="0">
              <a:solidFill>
                <a:srgbClr val="FF0000"/>
              </a:solidFill>
              <a:ea typeface="Verdana" panose="020B0604030504040204" pitchFamily="34" charset="0"/>
              <a:cs typeface="Arial"/>
              <a:sym typeface="Arial"/>
            </a:endParaRPr>
          </a:p>
          <a:p>
            <a:pPr algn="just">
              <a:lnSpc>
                <a:spcPct val="90000"/>
              </a:lnSpc>
              <a:spcBef>
                <a:spcPts val="0"/>
              </a:spcBef>
              <a:spcAft>
                <a:spcPts val="0"/>
              </a:spcAft>
              <a:buClr>
                <a:schemeClr val="lt1"/>
              </a:buClr>
              <a:buSzPct val="100000"/>
              <a:buFont typeface="Wingdings" panose="05000000000000000000" pitchFamily="2" charset="2"/>
              <a:buChar char="v"/>
            </a:pPr>
            <a:r>
              <a:rPr lang="en-US" sz="1400" dirty="0">
                <a:ea typeface="Verdana" panose="020B0604030504040204" pitchFamily="34" charset="0"/>
                <a:cs typeface="Arial"/>
                <a:sym typeface="Arial"/>
              </a:rPr>
              <a:t>Introduces unnecessary </a:t>
            </a:r>
            <a:r>
              <a:rPr lang="en-US" sz="1400" dirty="0">
                <a:solidFill>
                  <a:srgbClr val="FF0000"/>
                </a:solidFill>
                <a:ea typeface="Verdana" panose="020B0604030504040204" pitchFamily="34" charset="0"/>
                <a:cs typeface="Arial"/>
                <a:sym typeface="Arial"/>
              </a:rPr>
              <a:t>NOISE</a:t>
            </a:r>
            <a:r>
              <a:rPr lang="en-US" sz="1400" dirty="0">
                <a:ea typeface="Verdana" panose="020B0604030504040204" pitchFamily="34" charset="0"/>
                <a:cs typeface="Arial"/>
                <a:sym typeface="Arial"/>
              </a:rPr>
              <a:t> for discrimination, especially if they are strongly correlated,</a:t>
            </a:r>
          </a:p>
          <a:p>
            <a:pPr marL="171450" indent="-171450" algn="just">
              <a:lnSpc>
                <a:spcPct val="90000"/>
              </a:lnSpc>
              <a:spcBef>
                <a:spcPts val="0"/>
              </a:spcBef>
              <a:spcAft>
                <a:spcPts val="0"/>
              </a:spcAft>
              <a:buClr>
                <a:schemeClr val="lt1"/>
              </a:buClr>
              <a:buSzPct val="100000"/>
              <a:buNone/>
            </a:pPr>
            <a:endParaRPr lang="en-US" sz="1400" dirty="0">
              <a:ea typeface="Verdana" panose="020B0604030504040204" pitchFamily="34" charset="0"/>
              <a:cs typeface="Arial"/>
              <a:sym typeface="Arial"/>
            </a:endParaRPr>
          </a:p>
          <a:p>
            <a:pPr marL="171450" indent="-171450" algn="just">
              <a:lnSpc>
                <a:spcPct val="90000"/>
              </a:lnSpc>
              <a:spcBef>
                <a:spcPts val="0"/>
              </a:spcBef>
              <a:spcAft>
                <a:spcPts val="0"/>
              </a:spcAft>
              <a:buClr>
                <a:schemeClr val="lt1"/>
              </a:buClr>
              <a:buSzPct val="100000"/>
              <a:buNone/>
            </a:pPr>
            <a:r>
              <a:rPr lang="en-US" sz="1400" dirty="0">
                <a:ea typeface="Verdana" panose="020B0604030504040204" pitchFamily="34" charset="0"/>
                <a:cs typeface="Arial"/>
                <a:sym typeface="Arial"/>
              </a:rPr>
              <a:t>   Carries a risk of </a:t>
            </a:r>
            <a:r>
              <a:rPr lang="en-US" sz="1400" dirty="0">
                <a:solidFill>
                  <a:srgbClr val="FF0000"/>
                </a:solidFill>
                <a:ea typeface="Verdana" panose="020B0604030504040204" pitchFamily="34" charset="0"/>
                <a:cs typeface="Arial"/>
                <a:sym typeface="Arial"/>
              </a:rPr>
              <a:t>OVERFITTING</a:t>
            </a:r>
            <a:r>
              <a:rPr lang="en-US" sz="1400" dirty="0">
                <a:ea typeface="Verdana" panose="020B0604030504040204" pitchFamily="34" charset="0"/>
                <a:cs typeface="Arial"/>
                <a:sym typeface="Arial"/>
              </a:rPr>
              <a:t> the models.</a:t>
            </a:r>
          </a:p>
          <a:p>
            <a:pPr marL="171450" indent="-171450" algn="just">
              <a:lnSpc>
                <a:spcPct val="90000"/>
              </a:lnSpc>
              <a:spcBef>
                <a:spcPts val="0"/>
              </a:spcBef>
              <a:spcAft>
                <a:spcPts val="0"/>
              </a:spcAft>
              <a:buClr>
                <a:schemeClr val="lt1"/>
              </a:buClr>
              <a:buSzPct val="100000"/>
              <a:buNone/>
            </a:pPr>
            <a:endParaRPr lang="en-US" sz="1400" dirty="0">
              <a:ea typeface="Verdana" panose="020B0604030504040204" pitchFamily="34" charset="0"/>
              <a:cs typeface="Arial"/>
              <a:sym typeface="Arial"/>
            </a:endParaRPr>
          </a:p>
          <a:p>
            <a:pPr marL="171450" indent="-171450" algn="just">
              <a:lnSpc>
                <a:spcPct val="90000"/>
              </a:lnSpc>
              <a:spcBef>
                <a:spcPts val="0"/>
              </a:spcBef>
              <a:spcAft>
                <a:spcPts val="0"/>
              </a:spcAft>
              <a:buClr>
                <a:schemeClr val="lt1"/>
              </a:buClr>
              <a:buSzPct val="100000"/>
              <a:buNone/>
            </a:pPr>
            <a:r>
              <a:rPr lang="en-US" sz="1400" dirty="0">
                <a:ea typeface="Verdana" panose="020B0604030504040204" pitchFamily="34" charset="0"/>
                <a:cs typeface="Arial"/>
                <a:sym typeface="Arial"/>
              </a:rPr>
              <a:t>Using a simple model with few variables has a better chance of being generalized to a new sample than a model with hundreds of variables, which may fit the training set perfectly but has limited generalization power.</a:t>
            </a:r>
            <a:endParaRPr sz="1400" dirty="0">
              <a:ea typeface="Verdana" panose="020B0604030504040204" pitchFamily="34" charset="0"/>
              <a:cs typeface="Arial"/>
              <a:sym typeface="Arial"/>
            </a:endParaRPr>
          </a:p>
          <a:p>
            <a:pPr marL="171450" indent="-60008" algn="just">
              <a:lnSpc>
                <a:spcPct val="90000"/>
              </a:lnSpc>
              <a:spcBef>
                <a:spcPts val="750"/>
              </a:spcBef>
              <a:spcAft>
                <a:spcPts val="0"/>
              </a:spcAft>
              <a:buClr>
                <a:schemeClr val="lt1"/>
              </a:buClr>
              <a:buSzPct val="100000"/>
              <a:buNone/>
            </a:pPr>
            <a:endParaRPr sz="1400" dirty="0"/>
          </a:p>
          <a:p>
            <a:pPr marL="128588" indent="-128588" algn="just">
              <a:lnSpc>
                <a:spcPct val="90000"/>
              </a:lnSpc>
              <a:spcBef>
                <a:spcPts val="750"/>
              </a:spcBef>
              <a:spcAft>
                <a:spcPts val="0"/>
              </a:spcAft>
              <a:buClr>
                <a:schemeClr val="lt1"/>
              </a:buClr>
              <a:buSzPct val="100000"/>
              <a:buNone/>
            </a:pPr>
            <a:endParaRPr sz="3225" dirty="0"/>
          </a:p>
          <a:p>
            <a:pPr marL="128588" indent="-128588" algn="just">
              <a:lnSpc>
                <a:spcPct val="90000"/>
              </a:lnSpc>
              <a:spcBef>
                <a:spcPts val="750"/>
              </a:spcBef>
              <a:spcAft>
                <a:spcPts val="0"/>
              </a:spcAft>
              <a:buClr>
                <a:schemeClr val="lt1"/>
              </a:buClr>
              <a:buSzPct val="100000"/>
              <a:buNone/>
            </a:pPr>
            <a:endParaRPr sz="3225" dirty="0"/>
          </a:p>
          <a:p>
            <a:pPr marL="171450" indent="-171450" algn="just">
              <a:lnSpc>
                <a:spcPct val="90000"/>
              </a:lnSpc>
              <a:spcBef>
                <a:spcPts val="750"/>
              </a:spcBef>
              <a:spcAft>
                <a:spcPts val="0"/>
              </a:spcAft>
              <a:buClr>
                <a:schemeClr val="lt1"/>
              </a:buClr>
              <a:buSzPct val="100000"/>
              <a:buNone/>
            </a:pPr>
            <a:endParaRPr sz="2775" dirty="0"/>
          </a:p>
        </p:txBody>
      </p:sp>
      <p:pic>
        <p:nvPicPr>
          <p:cNvPr id="2" name="Google Shape;1036;p3">
            <a:extLst>
              <a:ext uri="{FF2B5EF4-FFF2-40B4-BE49-F238E27FC236}">
                <a16:creationId xmlns:a16="http://schemas.microsoft.com/office/drawing/2014/main" id="{29E5660D-E79F-DD71-BC6C-A627634F3422}"/>
              </a:ext>
            </a:extLst>
          </p:cNvPr>
          <p:cNvPicPr preferRelativeResize="0"/>
          <p:nvPr/>
        </p:nvPicPr>
        <p:blipFill rotWithShape="1">
          <a:blip r:embed="rId3">
            <a:alphaModFix/>
          </a:blip>
          <a:srcRect/>
          <a:stretch/>
        </p:blipFill>
        <p:spPr>
          <a:xfrm>
            <a:off x="5801194" y="156093"/>
            <a:ext cx="3098022" cy="1047555"/>
          </a:xfrm>
          <a:prstGeom prst="rect">
            <a:avLst/>
          </a:prstGeom>
          <a:noFill/>
          <a:ln>
            <a:noFill/>
          </a:ln>
        </p:spPr>
      </p:pic>
      <p:sp>
        <p:nvSpPr>
          <p:cNvPr id="3" name="Rectangle 2">
            <a:extLst>
              <a:ext uri="{FF2B5EF4-FFF2-40B4-BE49-F238E27FC236}">
                <a16:creationId xmlns:a16="http://schemas.microsoft.com/office/drawing/2014/main" id="{E9BC6F97-7EA7-1BD3-50A6-E97CFEC38CA8}"/>
              </a:ext>
            </a:extLst>
          </p:cNvPr>
          <p:cNvSpPr/>
          <p:nvPr/>
        </p:nvSpPr>
        <p:spPr>
          <a:xfrm>
            <a:off x="2563318" y="3637406"/>
            <a:ext cx="4242216" cy="980644"/>
          </a:xfrm>
          <a:prstGeom prst="rect">
            <a:avLst/>
          </a:prstGeom>
          <a:ln/>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l"/>
            <a:r>
              <a:rPr lang="en-US" sz="1400" b="0" i="0" dirty="0">
                <a:solidFill>
                  <a:srgbClr val="374151"/>
                </a:solidFill>
                <a:effectLst/>
                <a:latin typeface="Söhne"/>
              </a:rPr>
              <a:t>3 Approaches:</a:t>
            </a:r>
          </a:p>
          <a:p>
            <a:pPr algn="l">
              <a:buFont typeface="+mj-lt"/>
              <a:buAutoNum type="arabicPeriod"/>
            </a:pPr>
            <a:r>
              <a:rPr lang="en-US" sz="1400" b="0" i="0" dirty="0">
                <a:solidFill>
                  <a:srgbClr val="374151"/>
                </a:solidFill>
                <a:effectLst/>
                <a:latin typeface="Söhne"/>
              </a:rPr>
              <a:t> Variable Transformation and/or Selection</a:t>
            </a:r>
          </a:p>
          <a:p>
            <a:pPr algn="l">
              <a:buFont typeface="+mj-lt"/>
              <a:buAutoNum type="arabicPeriod"/>
            </a:pPr>
            <a:r>
              <a:rPr lang="en-US" sz="1400" b="0" i="0" dirty="0">
                <a:solidFill>
                  <a:srgbClr val="374151"/>
                </a:solidFill>
                <a:effectLst/>
                <a:latin typeface="Söhne"/>
              </a:rPr>
              <a:t> Discretization</a:t>
            </a:r>
          </a:p>
          <a:p>
            <a:pPr algn="l">
              <a:buFont typeface="+mj-lt"/>
              <a:buAutoNum type="arabicPeriod"/>
            </a:pPr>
            <a:r>
              <a:rPr lang="en-US" sz="1400" b="0" i="0" dirty="0">
                <a:solidFill>
                  <a:srgbClr val="374151"/>
                </a:solidFill>
                <a:effectLst/>
                <a:latin typeface="Söhne"/>
              </a:rPr>
              <a:t> Group Summary</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4"/>
          <p:cNvSpPr txBox="1">
            <a:spLocks noGrp="1"/>
          </p:cNvSpPr>
          <p:nvPr>
            <p:ph type="title"/>
          </p:nvPr>
        </p:nvSpPr>
        <p:spPr>
          <a:xfrm>
            <a:off x="514351" y="1"/>
            <a:ext cx="7598569" cy="734786"/>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ctr">
              <a:spcBef>
                <a:spcPts val="0"/>
              </a:spcBef>
              <a:spcAft>
                <a:spcPts val="0"/>
              </a:spcAft>
              <a:buClr>
                <a:schemeClr val="lt1"/>
              </a:buClr>
              <a:buSzPts val="2400"/>
            </a:pPr>
            <a:r>
              <a:rPr lang="es-ES" sz="1800" b="1" dirty="0"/>
              <a:t>Variable </a:t>
            </a:r>
            <a:r>
              <a:rPr lang="es-ES" sz="1800" b="1" dirty="0" err="1"/>
              <a:t>transformation</a:t>
            </a:r>
            <a:endParaRPr sz="1800" b="1" dirty="0"/>
          </a:p>
        </p:txBody>
      </p:sp>
      <p:sp>
        <p:nvSpPr>
          <p:cNvPr id="1043" name="Google Shape;1043;p4"/>
          <p:cNvSpPr txBox="1"/>
          <p:nvPr/>
        </p:nvSpPr>
        <p:spPr>
          <a:xfrm>
            <a:off x="2008414" y="515495"/>
            <a:ext cx="4396107" cy="438551"/>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s-ES" sz="2400">
                <a:solidFill>
                  <a:schemeClr val="lt1"/>
                </a:solidFill>
                <a:latin typeface="Calibri"/>
                <a:ea typeface="Calibri"/>
                <a:cs typeface="Calibri"/>
                <a:sym typeface="Calibri"/>
              </a:rPr>
              <a:t>TRANSFORMACION DE VARIABLES</a:t>
            </a:r>
            <a:endParaRPr sz="2400">
              <a:solidFill>
                <a:schemeClr val="lt1"/>
              </a:solidFill>
              <a:latin typeface="Calibri"/>
              <a:ea typeface="Calibri"/>
              <a:cs typeface="Calibri"/>
              <a:sym typeface="Calibri"/>
            </a:endParaRPr>
          </a:p>
        </p:txBody>
      </p:sp>
      <p:sp>
        <p:nvSpPr>
          <p:cNvPr id="1044" name="Google Shape;1044;p4"/>
          <p:cNvSpPr txBox="1"/>
          <p:nvPr/>
        </p:nvSpPr>
        <p:spPr>
          <a:xfrm>
            <a:off x="707546" y="806496"/>
            <a:ext cx="8907487" cy="346218"/>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n-US" b="0" i="0" dirty="0">
                <a:solidFill>
                  <a:srgbClr val="374151"/>
                </a:solidFill>
                <a:effectLst/>
                <a:latin typeface="Söhne"/>
              </a:rPr>
              <a:t>This involves applying an equation to existing variables to create a new feature</a:t>
            </a:r>
            <a:endParaRPr dirty="0">
              <a:solidFill>
                <a:schemeClr val="lt1"/>
              </a:solidFill>
              <a:latin typeface="Calibri"/>
              <a:ea typeface="Calibri"/>
              <a:cs typeface="Calibri"/>
              <a:sym typeface="Calibri"/>
            </a:endParaRPr>
          </a:p>
        </p:txBody>
      </p:sp>
      <p:pic>
        <p:nvPicPr>
          <p:cNvPr id="1046" name="Google Shape;1046;p4"/>
          <p:cNvPicPr preferRelativeResize="0"/>
          <p:nvPr/>
        </p:nvPicPr>
        <p:blipFill rotWithShape="1">
          <a:blip r:embed="rId3">
            <a:alphaModFix/>
          </a:blip>
          <a:srcRect/>
          <a:stretch/>
        </p:blipFill>
        <p:spPr>
          <a:xfrm>
            <a:off x="5672498" y="2826842"/>
            <a:ext cx="2594202" cy="1962809"/>
          </a:xfrm>
          <a:prstGeom prst="rect">
            <a:avLst/>
          </a:prstGeom>
          <a:noFill/>
          <a:ln>
            <a:noFill/>
          </a:ln>
        </p:spPr>
      </p:pic>
      <p:pic>
        <p:nvPicPr>
          <p:cNvPr id="1047" name="Google Shape;1047;p4"/>
          <p:cNvPicPr preferRelativeResize="0"/>
          <p:nvPr/>
        </p:nvPicPr>
        <p:blipFill rotWithShape="1">
          <a:blip r:embed="rId4">
            <a:alphaModFix/>
          </a:blip>
          <a:srcRect/>
          <a:stretch/>
        </p:blipFill>
        <p:spPr>
          <a:xfrm>
            <a:off x="892849" y="1697279"/>
            <a:ext cx="1536987" cy="1435665"/>
          </a:xfrm>
          <a:prstGeom prst="rect">
            <a:avLst/>
          </a:prstGeom>
          <a:noFill/>
          <a:ln>
            <a:noFill/>
          </a:ln>
        </p:spPr>
      </p:pic>
      <p:pic>
        <p:nvPicPr>
          <p:cNvPr id="1048" name="Google Shape;1048;p4"/>
          <p:cNvPicPr preferRelativeResize="0"/>
          <p:nvPr/>
        </p:nvPicPr>
        <p:blipFill rotWithShape="1">
          <a:blip r:embed="rId5">
            <a:alphaModFix/>
          </a:blip>
          <a:srcRect/>
          <a:stretch/>
        </p:blipFill>
        <p:spPr>
          <a:xfrm>
            <a:off x="877300" y="3330892"/>
            <a:ext cx="1536987" cy="1297113"/>
          </a:xfrm>
          <a:prstGeom prst="rect">
            <a:avLst/>
          </a:prstGeom>
          <a:noFill/>
          <a:ln>
            <a:noFill/>
          </a:ln>
        </p:spPr>
      </p:pic>
      <p:sp>
        <p:nvSpPr>
          <p:cNvPr id="1049" name="Google Shape;1049;p4"/>
          <p:cNvSpPr/>
          <p:nvPr/>
        </p:nvSpPr>
        <p:spPr>
          <a:xfrm>
            <a:off x="3320853" y="2711806"/>
            <a:ext cx="1445079" cy="685800"/>
          </a:xfrm>
          <a:prstGeom prst="rect">
            <a:avLst/>
          </a:prstGeom>
          <a:solidFill>
            <a:schemeClr val="accent1"/>
          </a:solidFill>
          <a:ln w="19050" cap="rnd" cmpd="sng">
            <a:solidFill>
              <a:srgbClr val="A93254"/>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sz="1350" dirty="0">
                <a:solidFill>
                  <a:schemeClr val="lt1"/>
                </a:solidFill>
                <a:latin typeface="Calibri"/>
                <a:ea typeface="Calibri"/>
                <a:cs typeface="Calibri"/>
                <a:sym typeface="Calibri"/>
              </a:rPr>
              <a:t>No </a:t>
            </a:r>
            <a:r>
              <a:rPr lang="es-ES" sz="1350" dirty="0" err="1">
                <a:solidFill>
                  <a:schemeClr val="lt1"/>
                </a:solidFill>
                <a:latin typeface="Calibri"/>
                <a:ea typeface="Calibri"/>
                <a:cs typeface="Calibri"/>
                <a:sym typeface="Calibri"/>
              </a:rPr>
              <a:t>clear</a:t>
            </a:r>
            <a:r>
              <a:rPr lang="es-ES" sz="1350" dirty="0">
                <a:solidFill>
                  <a:schemeClr val="lt1"/>
                </a:solidFill>
                <a:latin typeface="Calibri"/>
                <a:ea typeface="Calibri"/>
                <a:cs typeface="Calibri"/>
                <a:sym typeface="Calibri"/>
              </a:rPr>
              <a:t> </a:t>
            </a:r>
            <a:r>
              <a:rPr lang="es-ES" sz="1350" dirty="0" err="1">
                <a:solidFill>
                  <a:schemeClr val="lt1"/>
                </a:solidFill>
                <a:latin typeface="Calibri"/>
                <a:ea typeface="Calibri"/>
                <a:cs typeface="Calibri"/>
                <a:sym typeface="Calibri"/>
              </a:rPr>
              <a:t>correlation</a:t>
            </a:r>
            <a:endParaRPr sz="1350" dirty="0">
              <a:solidFill>
                <a:schemeClr val="lt1"/>
              </a:solidFill>
              <a:latin typeface="Calibri"/>
              <a:ea typeface="Calibri"/>
              <a:cs typeface="Calibri"/>
              <a:sym typeface="Calibri"/>
            </a:endParaRPr>
          </a:p>
        </p:txBody>
      </p:sp>
      <p:sp>
        <p:nvSpPr>
          <p:cNvPr id="1050" name="Google Shape;1050;p4"/>
          <p:cNvSpPr/>
          <p:nvPr/>
        </p:nvSpPr>
        <p:spPr>
          <a:xfrm>
            <a:off x="201940" y="1211832"/>
            <a:ext cx="8976632" cy="438551"/>
          </a:xfrm>
          <a:prstGeom prst="rect">
            <a:avLst/>
          </a:prstGeom>
          <a:noFill/>
          <a:ln>
            <a:noFill/>
          </a:ln>
        </p:spPr>
        <p:txBody>
          <a:bodyPr spcFirstLastPara="1" wrap="square" lIns="68569" tIns="34275" rIns="68569" bIns="34275" anchor="t" anchorCtr="0">
            <a:spAutoFit/>
          </a:bodyPr>
          <a:lstStyle/>
          <a:p>
            <a:pPr>
              <a:spcBef>
                <a:spcPts val="0"/>
              </a:spcBef>
              <a:spcAft>
                <a:spcPts val="0"/>
              </a:spcAft>
            </a:pPr>
            <a:br>
              <a:rPr lang="en-US" sz="1200" dirty="0"/>
            </a:br>
            <a:r>
              <a:rPr lang="en-US" sz="1200" dirty="0"/>
              <a:t>Example: </a:t>
            </a:r>
            <a:r>
              <a:rPr lang="en-US" sz="1200" b="0" i="0" dirty="0">
                <a:solidFill>
                  <a:srgbClr val="374151"/>
                </a:solidFill>
                <a:effectLst/>
                <a:latin typeface="Söhne"/>
              </a:rPr>
              <a:t>Is it possible to accurately classify the health status of each individual from the original variables of age, height, weight, and location?</a:t>
            </a:r>
            <a:endParaRPr sz="1200" dirty="0">
              <a:solidFill>
                <a:srgbClr val="FF0000"/>
              </a:solidFill>
              <a:latin typeface="Calibri"/>
              <a:ea typeface="Calibri"/>
              <a:cs typeface="Calibri"/>
              <a:sym typeface="Calibri"/>
            </a:endParaRPr>
          </a:p>
        </p:txBody>
      </p:sp>
      <p:cxnSp>
        <p:nvCxnSpPr>
          <p:cNvPr id="1051" name="Google Shape;1051;p4"/>
          <p:cNvCxnSpPr>
            <a:cxnSpLocks/>
            <a:stCxn id="1047" idx="3"/>
            <a:endCxn id="1049" idx="1"/>
          </p:cNvCxnSpPr>
          <p:nvPr/>
        </p:nvCxnSpPr>
        <p:spPr>
          <a:xfrm>
            <a:off x="2429836" y="2415112"/>
            <a:ext cx="891017" cy="639594"/>
          </a:xfrm>
          <a:prstGeom prst="straightConnector1">
            <a:avLst/>
          </a:prstGeom>
          <a:noFill/>
          <a:ln w="9525" cap="rnd" cmpd="sng">
            <a:solidFill>
              <a:schemeClr val="accent1"/>
            </a:solidFill>
            <a:prstDash val="solid"/>
            <a:round/>
            <a:headEnd type="none" w="sm" len="sm"/>
            <a:tailEnd type="triangle" w="med" len="med"/>
          </a:ln>
        </p:spPr>
      </p:cxnSp>
      <p:cxnSp>
        <p:nvCxnSpPr>
          <p:cNvPr id="1052" name="Google Shape;1052;p4"/>
          <p:cNvCxnSpPr>
            <a:cxnSpLocks/>
            <a:stCxn id="1048" idx="3"/>
            <a:endCxn id="1049" idx="1"/>
          </p:cNvCxnSpPr>
          <p:nvPr/>
        </p:nvCxnSpPr>
        <p:spPr>
          <a:xfrm flipV="1">
            <a:off x="2414287" y="3054706"/>
            <a:ext cx="906566" cy="924743"/>
          </a:xfrm>
          <a:prstGeom prst="straightConnector1">
            <a:avLst/>
          </a:prstGeom>
          <a:noFill/>
          <a:ln w="9525" cap="rnd" cmpd="sng">
            <a:solidFill>
              <a:schemeClr val="accent1"/>
            </a:solidFill>
            <a:prstDash val="solid"/>
            <a:round/>
            <a:headEnd type="none" w="sm" len="sm"/>
            <a:tailEnd type="triangle" w="med" len="med"/>
          </a:ln>
        </p:spPr>
      </p:cxnSp>
      <p:sp>
        <p:nvSpPr>
          <p:cNvPr id="2" name="TextBox 1">
            <a:extLst>
              <a:ext uri="{FF2B5EF4-FFF2-40B4-BE49-F238E27FC236}">
                <a16:creationId xmlns:a16="http://schemas.microsoft.com/office/drawing/2014/main" id="{C75575FE-0D4B-30FD-95CE-2C5E3800A583}"/>
              </a:ext>
            </a:extLst>
          </p:cNvPr>
          <p:cNvSpPr txBox="1"/>
          <p:nvPr/>
        </p:nvSpPr>
        <p:spPr>
          <a:xfrm>
            <a:off x="6032484" y="1972215"/>
            <a:ext cx="1874231" cy="533544"/>
          </a:xfrm>
          <a:prstGeom prst="rect">
            <a:avLst/>
          </a:prstGeom>
          <a:noFill/>
        </p:spPr>
        <p:txBody>
          <a:bodyPr wrap="none" rtlCol="0">
            <a:spAutoFit/>
          </a:bodyPr>
          <a:lstStyle/>
          <a:p>
            <a:pPr>
              <a:lnSpc>
                <a:spcPts val="1800"/>
              </a:lnSpc>
            </a:pPr>
            <a:r>
              <a:rPr lang="en-GB" sz="1400" dirty="0">
                <a:latin typeface="Verdana" pitchFamily="34" charset="0"/>
              </a:rPr>
              <a:t>BMI= </a:t>
            </a:r>
            <a:r>
              <a:rPr lang="en-GB" sz="1400" u="sng" dirty="0">
                <a:latin typeface="Verdana" pitchFamily="34" charset="0"/>
              </a:rPr>
              <a:t>Weight (Kg)</a:t>
            </a:r>
          </a:p>
          <a:p>
            <a:pPr>
              <a:lnSpc>
                <a:spcPts val="1800"/>
              </a:lnSpc>
            </a:pPr>
            <a:r>
              <a:rPr lang="en-GB" sz="1400" dirty="0">
                <a:latin typeface="Verdana" pitchFamily="34" charset="0"/>
              </a:rPr>
              <a:t>          Height (m)</a:t>
            </a:r>
            <a:r>
              <a:rPr lang="en-GB" sz="1400" baseline="30000" dirty="0">
                <a:latin typeface="Verdana" pitchFamily="34" charset="0"/>
              </a:rPr>
              <a:t>2</a:t>
            </a:r>
          </a:p>
        </p:txBody>
      </p:sp>
      <p:sp>
        <p:nvSpPr>
          <p:cNvPr id="11" name="Rectangle 10">
            <a:extLst>
              <a:ext uri="{FF2B5EF4-FFF2-40B4-BE49-F238E27FC236}">
                <a16:creationId xmlns:a16="http://schemas.microsoft.com/office/drawing/2014/main" id="{D50ED80F-802E-946A-485D-036064CBF311}"/>
              </a:ext>
            </a:extLst>
          </p:cNvPr>
          <p:cNvSpPr/>
          <p:nvPr/>
        </p:nvSpPr>
        <p:spPr>
          <a:xfrm>
            <a:off x="3525373" y="4169847"/>
            <a:ext cx="1227528" cy="334313"/>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GB" sz="1400" dirty="0">
                <a:solidFill>
                  <a:schemeClr val="tx1"/>
                </a:solidFill>
              </a:rPr>
              <a:t>Correlation</a:t>
            </a:r>
          </a:p>
        </p:txBody>
      </p:sp>
      <p:cxnSp>
        <p:nvCxnSpPr>
          <p:cNvPr id="13" name="Straight Arrow Connector 12">
            <a:extLst>
              <a:ext uri="{FF2B5EF4-FFF2-40B4-BE49-F238E27FC236}">
                <a16:creationId xmlns:a16="http://schemas.microsoft.com/office/drawing/2014/main" id="{E74C7DD0-D996-D98F-7CF2-A5EB48240A50}"/>
              </a:ext>
            </a:extLst>
          </p:cNvPr>
          <p:cNvCxnSpPr>
            <a:stCxn id="11" idx="3"/>
          </p:cNvCxnSpPr>
          <p:nvPr/>
        </p:nvCxnSpPr>
        <p:spPr>
          <a:xfrm flipV="1">
            <a:off x="4752901" y="4109788"/>
            <a:ext cx="826124" cy="227216"/>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9"/>
          <p:cNvSpPr/>
          <p:nvPr/>
        </p:nvSpPr>
        <p:spPr>
          <a:xfrm>
            <a:off x="3690974" y="496142"/>
            <a:ext cx="1890210" cy="912911"/>
          </a:xfrm>
          <a:prstGeom prst="rect">
            <a:avLst/>
          </a:prstGeom>
          <a:gradFill>
            <a:gsLst>
              <a:gs pos="0">
                <a:srgbClr val="FCE1DD"/>
              </a:gs>
              <a:gs pos="100000">
                <a:srgbClr val="F7B0A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nl-NL" dirty="0" err="1">
                <a:solidFill>
                  <a:srgbClr val="000000"/>
                </a:solidFill>
                <a:latin typeface="Arial"/>
                <a:ea typeface="Arial"/>
                <a:cs typeface="Arial"/>
                <a:sym typeface="Arial"/>
              </a:rPr>
              <a:t>Variable</a:t>
            </a:r>
            <a:r>
              <a:rPr lang="nl-NL" dirty="0">
                <a:solidFill>
                  <a:srgbClr val="000000"/>
                </a:solidFill>
                <a:latin typeface="Arial"/>
                <a:ea typeface="Arial"/>
                <a:cs typeface="Arial"/>
                <a:sym typeface="Arial"/>
              </a:rPr>
              <a:t> </a:t>
            </a:r>
            <a:r>
              <a:rPr lang="nl-NL" dirty="0" err="1">
                <a:solidFill>
                  <a:srgbClr val="000000"/>
                </a:solidFill>
                <a:latin typeface="Arial"/>
                <a:ea typeface="Arial"/>
                <a:cs typeface="Arial"/>
                <a:sym typeface="Arial"/>
              </a:rPr>
              <a:t>selection</a:t>
            </a:r>
            <a:r>
              <a:rPr lang="nl-NL" dirty="0">
                <a:solidFill>
                  <a:srgbClr val="000000"/>
                </a:solidFill>
                <a:latin typeface="Arial"/>
                <a:ea typeface="Arial"/>
                <a:cs typeface="Arial"/>
                <a:sym typeface="Arial"/>
              </a:rPr>
              <a:t> </a:t>
            </a:r>
            <a:r>
              <a:rPr lang="nl-NL" dirty="0" err="1">
                <a:solidFill>
                  <a:srgbClr val="000000"/>
                </a:solidFill>
                <a:latin typeface="Arial"/>
                <a:ea typeface="Arial"/>
                <a:cs typeface="Arial"/>
                <a:sym typeface="Arial"/>
              </a:rPr>
              <a:t>methods</a:t>
            </a:r>
            <a:endParaRPr dirty="0"/>
          </a:p>
        </p:txBody>
      </p:sp>
      <p:sp>
        <p:nvSpPr>
          <p:cNvPr id="1200" name="Google Shape;1200;p19"/>
          <p:cNvSpPr/>
          <p:nvPr/>
        </p:nvSpPr>
        <p:spPr>
          <a:xfrm>
            <a:off x="670779" y="3458630"/>
            <a:ext cx="1844353" cy="756084"/>
          </a:xfrm>
          <a:prstGeom prst="rect">
            <a:avLst/>
          </a:prstGeom>
          <a:gradFill>
            <a:gsLst>
              <a:gs pos="0">
                <a:srgbClr val="FBD9F7"/>
              </a:gs>
              <a:gs pos="100000">
                <a:srgbClr val="F6A2ED"/>
              </a:gs>
            </a:gsLst>
            <a:lin ang="5400000" scaled="0"/>
          </a:gradFill>
          <a:ln w="9525"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err="1">
                <a:solidFill>
                  <a:srgbClr val="000000"/>
                </a:solidFill>
                <a:latin typeface="Arial"/>
                <a:cs typeface="Arial"/>
                <a:sym typeface="Arial"/>
              </a:rPr>
              <a:t>Filter</a:t>
            </a:r>
            <a:endParaRPr dirty="0"/>
          </a:p>
        </p:txBody>
      </p:sp>
      <p:sp>
        <p:nvSpPr>
          <p:cNvPr id="1201" name="Google Shape;1201;p19"/>
          <p:cNvSpPr/>
          <p:nvPr/>
        </p:nvSpPr>
        <p:spPr>
          <a:xfrm>
            <a:off x="3690974" y="3434818"/>
            <a:ext cx="1620180" cy="756084"/>
          </a:xfrm>
          <a:prstGeom prst="rect">
            <a:avLst/>
          </a:prstGeom>
          <a:gradFill>
            <a:gsLst>
              <a:gs pos="0">
                <a:srgbClr val="FED9E1"/>
              </a:gs>
              <a:gs pos="100000">
                <a:srgbClr val="FDA0B3"/>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nl-NL" b="0" i="0" dirty="0" err="1">
                <a:solidFill>
                  <a:srgbClr val="374151"/>
                </a:solidFill>
                <a:effectLst/>
                <a:latin typeface="Söhne"/>
              </a:rPr>
              <a:t>Wrapping</a:t>
            </a:r>
            <a:r>
              <a:rPr lang="nl-NL" b="0" i="0" dirty="0">
                <a:solidFill>
                  <a:srgbClr val="374151"/>
                </a:solidFill>
                <a:effectLst/>
                <a:latin typeface="Söhne"/>
              </a:rPr>
              <a:t> </a:t>
            </a:r>
            <a:endParaRPr dirty="0"/>
          </a:p>
        </p:txBody>
      </p:sp>
      <p:sp>
        <p:nvSpPr>
          <p:cNvPr id="1202" name="Google Shape;1202;p19"/>
          <p:cNvSpPr/>
          <p:nvPr/>
        </p:nvSpPr>
        <p:spPr>
          <a:xfrm>
            <a:off x="6374776" y="3458630"/>
            <a:ext cx="1728192" cy="756084"/>
          </a:xfrm>
          <a:prstGeom prst="rect">
            <a:avLst/>
          </a:prstGeom>
          <a:gradFill>
            <a:gsLst>
              <a:gs pos="0">
                <a:srgbClr val="EBEFFE"/>
              </a:gs>
              <a:gs pos="100000">
                <a:srgbClr val="B3C4FD"/>
              </a:gs>
            </a:gsLst>
            <a:lin ang="5400000" scaled="0"/>
          </a:gradFill>
          <a:ln w="95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nl-NL" dirty="0">
                <a:solidFill>
                  <a:srgbClr val="374151"/>
                </a:solidFill>
                <a:latin typeface="Söhne"/>
              </a:rPr>
              <a:t>E</a:t>
            </a:r>
            <a:r>
              <a:rPr lang="nl-NL" b="0" i="0" dirty="0">
                <a:solidFill>
                  <a:srgbClr val="374151"/>
                </a:solidFill>
                <a:effectLst/>
                <a:latin typeface="Söhne"/>
              </a:rPr>
              <a:t>mbedded</a:t>
            </a:r>
            <a:endParaRPr dirty="0"/>
          </a:p>
        </p:txBody>
      </p:sp>
      <p:cxnSp>
        <p:nvCxnSpPr>
          <p:cNvPr id="1203" name="Google Shape;1203;p19"/>
          <p:cNvCxnSpPr>
            <a:stCxn id="1199" idx="2"/>
            <a:endCxn id="1200" idx="0"/>
          </p:cNvCxnSpPr>
          <p:nvPr/>
        </p:nvCxnSpPr>
        <p:spPr>
          <a:xfrm flipH="1">
            <a:off x="1592956" y="1409053"/>
            <a:ext cx="3043123" cy="2049577"/>
          </a:xfrm>
          <a:prstGeom prst="straightConnector1">
            <a:avLst/>
          </a:prstGeom>
          <a:noFill/>
          <a:ln w="19050" cap="flat" cmpd="sng">
            <a:solidFill>
              <a:schemeClr val="accent4"/>
            </a:solidFill>
            <a:prstDash val="solid"/>
            <a:round/>
            <a:headEnd type="none" w="sm" len="sm"/>
            <a:tailEnd type="triangle" w="med" len="med"/>
          </a:ln>
        </p:spPr>
      </p:cxnSp>
      <p:cxnSp>
        <p:nvCxnSpPr>
          <p:cNvPr id="1204" name="Google Shape;1204;p19"/>
          <p:cNvCxnSpPr>
            <a:stCxn id="1199" idx="2"/>
            <a:endCxn id="1201" idx="0"/>
          </p:cNvCxnSpPr>
          <p:nvPr/>
        </p:nvCxnSpPr>
        <p:spPr>
          <a:xfrm flipH="1">
            <a:off x="4501064" y="1409053"/>
            <a:ext cx="135015" cy="2025765"/>
          </a:xfrm>
          <a:prstGeom prst="straightConnector1">
            <a:avLst/>
          </a:prstGeom>
          <a:noFill/>
          <a:ln w="19050" cap="flat" cmpd="sng">
            <a:solidFill>
              <a:schemeClr val="accent2"/>
            </a:solidFill>
            <a:prstDash val="solid"/>
            <a:round/>
            <a:headEnd type="none" w="sm" len="sm"/>
            <a:tailEnd type="triangle" w="med" len="med"/>
          </a:ln>
        </p:spPr>
      </p:cxnSp>
      <p:cxnSp>
        <p:nvCxnSpPr>
          <p:cNvPr id="1205" name="Google Shape;1205;p19"/>
          <p:cNvCxnSpPr>
            <a:stCxn id="1199" idx="2"/>
            <a:endCxn id="1202" idx="0"/>
          </p:cNvCxnSpPr>
          <p:nvPr/>
        </p:nvCxnSpPr>
        <p:spPr>
          <a:xfrm>
            <a:off x="4636079" y="1409053"/>
            <a:ext cx="2602793" cy="2049577"/>
          </a:xfrm>
          <a:prstGeom prst="straightConnector1">
            <a:avLst/>
          </a:prstGeom>
          <a:noFill/>
          <a:ln w="19050" cap="flat" cmpd="sng">
            <a:solidFill>
              <a:schemeClr val="accent1"/>
            </a:solidFill>
            <a:prstDash val="solid"/>
            <a:round/>
            <a:headEnd type="none" w="sm" len="sm"/>
            <a:tailEnd type="triangl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2" name="Google Shape;1212;p20"/>
          <p:cNvSpPr txBox="1">
            <a:spLocks noGrp="1"/>
          </p:cNvSpPr>
          <p:nvPr>
            <p:ph type="body" idx="1"/>
          </p:nvPr>
        </p:nvSpPr>
        <p:spPr>
          <a:xfrm>
            <a:off x="198174" y="1272777"/>
            <a:ext cx="8747652" cy="3132584"/>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171450" indent="-76200" algn="just">
              <a:lnSpc>
                <a:spcPct val="90000"/>
              </a:lnSpc>
              <a:spcBef>
                <a:spcPts val="750"/>
              </a:spcBef>
              <a:spcAft>
                <a:spcPts val="0"/>
              </a:spcAft>
              <a:buClr>
                <a:schemeClr val="lt1"/>
              </a:buClr>
              <a:buSzPts val="2000"/>
              <a:buNone/>
            </a:pPr>
            <a:r>
              <a:rPr lang="en-US" sz="1500" dirty="0">
                <a:ea typeface="Verdana" panose="020B0604030504040204" pitchFamily="34" charset="0"/>
                <a:cs typeface="Arial"/>
                <a:sym typeface="Arial"/>
              </a:rPr>
              <a:t>These variable selection methods depend on model performance. It is an iterative process of back and forth, where the chosen features are evaluated in relation to the final model performance in sequential stages.</a:t>
            </a:r>
            <a:endParaRPr sz="1500" dirty="0">
              <a:ea typeface="Verdana" panose="020B0604030504040204" pitchFamily="34" charset="0"/>
              <a:cs typeface="Arial"/>
              <a:sym typeface="Arial"/>
            </a:endParaRPr>
          </a:p>
          <a:p>
            <a:pPr marL="0" indent="0">
              <a:lnSpc>
                <a:spcPct val="90000"/>
              </a:lnSpc>
              <a:spcBef>
                <a:spcPts val="750"/>
              </a:spcBef>
              <a:spcAft>
                <a:spcPts val="0"/>
              </a:spcAft>
              <a:buClr>
                <a:schemeClr val="lt1"/>
              </a:buClr>
              <a:buSzPts val="2400"/>
              <a:buNone/>
            </a:pPr>
            <a:endParaRPr dirty="0"/>
          </a:p>
          <a:p>
            <a:pPr marL="171450" indent="-57150">
              <a:lnSpc>
                <a:spcPct val="90000"/>
              </a:lnSpc>
              <a:spcBef>
                <a:spcPts val="750"/>
              </a:spcBef>
              <a:spcAft>
                <a:spcPts val="0"/>
              </a:spcAft>
              <a:buClr>
                <a:schemeClr val="lt1"/>
              </a:buClr>
              <a:buSzPts val="2400"/>
              <a:buNone/>
            </a:pPr>
            <a:endParaRPr dirty="0"/>
          </a:p>
        </p:txBody>
      </p:sp>
      <p:sp>
        <p:nvSpPr>
          <p:cNvPr id="1213" name="Google Shape;1213;p20"/>
          <p:cNvSpPr/>
          <p:nvPr/>
        </p:nvSpPr>
        <p:spPr>
          <a:xfrm>
            <a:off x="3621835" y="2352246"/>
            <a:ext cx="1543050" cy="673553"/>
          </a:xfrm>
          <a:prstGeom prst="rect">
            <a:avLst/>
          </a:prstGeom>
          <a:solidFill>
            <a:schemeClr val="accent5"/>
          </a:solidFill>
          <a:ln w="12700" cap="flat" cmpd="sng">
            <a:solidFill>
              <a:srgbClr val="3E9087"/>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dirty="0">
                <a:solidFill>
                  <a:schemeClr val="lt1"/>
                </a:solidFill>
                <a:latin typeface="Trebuchet MS"/>
                <a:ea typeface="Trebuchet MS"/>
                <a:cs typeface="Trebuchet MS"/>
                <a:sym typeface="Trebuchet MS"/>
              </a:rPr>
              <a:t>Train </a:t>
            </a:r>
            <a:r>
              <a:rPr lang="es-ES" dirty="0" err="1">
                <a:solidFill>
                  <a:schemeClr val="lt1"/>
                </a:solidFill>
                <a:latin typeface="Trebuchet MS"/>
                <a:ea typeface="Trebuchet MS"/>
                <a:cs typeface="Trebuchet MS"/>
                <a:sym typeface="Trebuchet MS"/>
              </a:rPr>
              <a:t>the</a:t>
            </a:r>
            <a:r>
              <a:rPr lang="es-ES" dirty="0">
                <a:solidFill>
                  <a:schemeClr val="lt1"/>
                </a:solidFill>
                <a:latin typeface="Trebuchet MS"/>
                <a:ea typeface="Trebuchet MS"/>
                <a:cs typeface="Trebuchet MS"/>
                <a:sym typeface="Trebuchet MS"/>
              </a:rPr>
              <a:t> </a:t>
            </a:r>
            <a:r>
              <a:rPr lang="es-ES" dirty="0" err="1">
                <a:solidFill>
                  <a:schemeClr val="lt1"/>
                </a:solidFill>
                <a:latin typeface="Trebuchet MS"/>
                <a:ea typeface="Trebuchet MS"/>
                <a:cs typeface="Trebuchet MS"/>
                <a:sym typeface="Trebuchet MS"/>
              </a:rPr>
              <a:t>model</a:t>
            </a:r>
            <a:endParaRPr dirty="0">
              <a:solidFill>
                <a:schemeClr val="lt1"/>
              </a:solidFill>
              <a:latin typeface="Trebuchet MS"/>
              <a:ea typeface="Trebuchet MS"/>
              <a:cs typeface="Trebuchet MS"/>
              <a:sym typeface="Trebuchet MS"/>
            </a:endParaRPr>
          </a:p>
        </p:txBody>
      </p:sp>
      <p:sp>
        <p:nvSpPr>
          <p:cNvPr id="1214" name="Google Shape;1214;p20"/>
          <p:cNvSpPr/>
          <p:nvPr/>
        </p:nvSpPr>
        <p:spPr>
          <a:xfrm>
            <a:off x="4746146" y="4140211"/>
            <a:ext cx="1690007" cy="887526"/>
          </a:xfrm>
          <a:prstGeom prst="rect">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68569" tIns="34275" rIns="68569" bIns="34275" anchor="ctr" anchorCtr="0">
            <a:noAutofit/>
          </a:bodyPr>
          <a:lstStyle/>
          <a:p>
            <a:pPr algn="ctr">
              <a:spcBef>
                <a:spcPts val="0"/>
              </a:spcBef>
              <a:spcAft>
                <a:spcPts val="0"/>
              </a:spcAft>
            </a:pPr>
            <a:r>
              <a:rPr lang="es-ES" dirty="0" err="1">
                <a:solidFill>
                  <a:schemeClr val="tx1">
                    <a:lumMod val="75000"/>
                  </a:schemeClr>
                </a:solidFill>
                <a:latin typeface="Trebuchet MS"/>
                <a:ea typeface="Trebuchet MS"/>
                <a:cs typeface="Trebuchet MS"/>
                <a:sym typeface="Trebuchet MS"/>
              </a:rPr>
              <a:t>Evaluation</a:t>
            </a:r>
            <a:r>
              <a:rPr lang="es-ES" dirty="0">
                <a:solidFill>
                  <a:schemeClr val="tx1">
                    <a:lumMod val="75000"/>
                  </a:schemeClr>
                </a:solidFill>
                <a:latin typeface="Trebuchet MS"/>
                <a:ea typeface="Trebuchet MS"/>
                <a:cs typeface="Trebuchet MS"/>
                <a:sym typeface="Trebuchet MS"/>
              </a:rPr>
              <a:t> of </a:t>
            </a:r>
            <a:r>
              <a:rPr lang="es-ES" dirty="0" err="1">
                <a:solidFill>
                  <a:schemeClr val="tx1">
                    <a:lumMod val="75000"/>
                  </a:schemeClr>
                </a:solidFill>
                <a:latin typeface="Trebuchet MS"/>
                <a:ea typeface="Trebuchet MS"/>
                <a:cs typeface="Trebuchet MS"/>
                <a:sym typeface="Trebuchet MS"/>
              </a:rPr>
              <a:t>model</a:t>
            </a:r>
            <a:r>
              <a:rPr lang="es-ES" dirty="0">
                <a:solidFill>
                  <a:schemeClr val="tx1">
                    <a:lumMod val="75000"/>
                  </a:schemeClr>
                </a:solidFill>
                <a:latin typeface="Trebuchet MS"/>
                <a:ea typeface="Trebuchet MS"/>
                <a:cs typeface="Trebuchet MS"/>
                <a:sym typeface="Trebuchet MS"/>
              </a:rPr>
              <a:t> performance</a:t>
            </a:r>
            <a:endParaRPr dirty="0">
              <a:solidFill>
                <a:schemeClr val="tx1">
                  <a:lumMod val="75000"/>
                </a:schemeClr>
              </a:solidFill>
              <a:latin typeface="Trebuchet MS"/>
              <a:ea typeface="Trebuchet MS"/>
              <a:cs typeface="Trebuchet MS"/>
              <a:sym typeface="Trebuchet MS"/>
            </a:endParaRPr>
          </a:p>
        </p:txBody>
      </p:sp>
      <p:sp>
        <p:nvSpPr>
          <p:cNvPr id="1215" name="Google Shape;1215;p20"/>
          <p:cNvSpPr/>
          <p:nvPr/>
        </p:nvSpPr>
        <p:spPr>
          <a:xfrm>
            <a:off x="2278146" y="4140211"/>
            <a:ext cx="1891526" cy="887526"/>
          </a:xfrm>
          <a:prstGeom prst="rect">
            <a:avLst/>
          </a:prstGeom>
          <a:gradFill>
            <a:gsLst>
              <a:gs pos="0">
                <a:srgbClr val="94AEFE"/>
              </a:gs>
              <a:gs pos="50000">
                <a:srgbClr val="7DA0FF"/>
              </a:gs>
              <a:gs pos="100000">
                <a:srgbClr val="6688EA"/>
              </a:gs>
            </a:gsLst>
            <a:lin ang="5400000" scaled="0"/>
          </a:gradFill>
          <a:ln w="95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dirty="0">
                <a:solidFill>
                  <a:schemeClr val="lt1"/>
                </a:solidFill>
                <a:latin typeface="Trebuchet MS"/>
                <a:ea typeface="Trebuchet MS"/>
                <a:cs typeface="Trebuchet MS"/>
                <a:sym typeface="Trebuchet MS"/>
              </a:rPr>
              <a:t>Variable </a:t>
            </a:r>
            <a:r>
              <a:rPr lang="es-ES" dirty="0" err="1">
                <a:solidFill>
                  <a:schemeClr val="lt1"/>
                </a:solidFill>
                <a:latin typeface="Trebuchet MS"/>
                <a:ea typeface="Trebuchet MS"/>
                <a:cs typeface="Trebuchet MS"/>
                <a:sym typeface="Trebuchet MS"/>
              </a:rPr>
              <a:t>selection</a:t>
            </a:r>
            <a:endParaRPr dirty="0">
              <a:solidFill>
                <a:schemeClr val="lt1"/>
              </a:solidFill>
              <a:latin typeface="Trebuchet MS"/>
              <a:ea typeface="Trebuchet MS"/>
              <a:cs typeface="Trebuchet MS"/>
              <a:sym typeface="Trebuchet MS"/>
            </a:endParaRPr>
          </a:p>
        </p:txBody>
      </p:sp>
      <p:cxnSp>
        <p:nvCxnSpPr>
          <p:cNvPr id="1216" name="Google Shape;1216;p20"/>
          <p:cNvCxnSpPr>
            <a:cxnSpLocks/>
            <a:stCxn id="1215" idx="0"/>
            <a:endCxn id="1213" idx="1"/>
          </p:cNvCxnSpPr>
          <p:nvPr/>
        </p:nvCxnSpPr>
        <p:spPr>
          <a:xfrm flipV="1">
            <a:off x="3223909" y="2689023"/>
            <a:ext cx="397926" cy="1451188"/>
          </a:xfrm>
          <a:prstGeom prst="straightConnector1">
            <a:avLst/>
          </a:prstGeom>
          <a:ln>
            <a:headEnd type="none" w="sm" len="sm"/>
            <a:tailEnd type="triangle" w="med" len="med"/>
          </a:ln>
        </p:spPr>
        <p:style>
          <a:lnRef idx="2">
            <a:schemeClr val="dk1"/>
          </a:lnRef>
          <a:fillRef idx="0">
            <a:schemeClr val="dk1"/>
          </a:fillRef>
          <a:effectRef idx="1">
            <a:schemeClr val="dk1"/>
          </a:effectRef>
          <a:fontRef idx="minor">
            <a:schemeClr val="tx1"/>
          </a:fontRef>
        </p:style>
      </p:cxnSp>
      <p:cxnSp>
        <p:nvCxnSpPr>
          <p:cNvPr id="1217" name="Google Shape;1217;p20"/>
          <p:cNvCxnSpPr>
            <a:cxnSpLocks/>
            <a:stCxn id="1213" idx="3"/>
            <a:endCxn id="1214" idx="0"/>
          </p:cNvCxnSpPr>
          <p:nvPr/>
        </p:nvCxnSpPr>
        <p:spPr>
          <a:xfrm>
            <a:off x="5164885" y="2689023"/>
            <a:ext cx="426265" cy="1451188"/>
          </a:xfrm>
          <a:prstGeom prst="straightConnector1">
            <a:avLst/>
          </a:prstGeom>
          <a:ln>
            <a:headEnd type="none" w="sm" len="sm"/>
            <a:tailEnd type="triangle" w="med" len="med"/>
          </a:ln>
        </p:spPr>
        <p:style>
          <a:lnRef idx="2">
            <a:schemeClr val="dk1"/>
          </a:lnRef>
          <a:fillRef idx="0">
            <a:schemeClr val="dk1"/>
          </a:fillRef>
          <a:effectRef idx="1">
            <a:schemeClr val="dk1"/>
          </a:effectRef>
          <a:fontRef idx="minor">
            <a:schemeClr val="tx1"/>
          </a:fontRef>
        </p:style>
      </p:cxnSp>
      <p:cxnSp>
        <p:nvCxnSpPr>
          <p:cNvPr id="1218" name="Google Shape;1218;p20"/>
          <p:cNvCxnSpPr>
            <a:cxnSpLocks/>
            <a:stCxn id="1214" idx="1"/>
            <a:endCxn id="1215" idx="3"/>
          </p:cNvCxnSpPr>
          <p:nvPr/>
        </p:nvCxnSpPr>
        <p:spPr>
          <a:xfrm flipH="1">
            <a:off x="4169672" y="4583974"/>
            <a:ext cx="576474" cy="0"/>
          </a:xfrm>
          <a:prstGeom prst="straightConnector1">
            <a:avLst/>
          </a:prstGeom>
          <a:noFill/>
          <a:ln w="19050" cap="flat" cmpd="sng">
            <a:solidFill>
              <a:schemeClr val="dk1"/>
            </a:solidFill>
            <a:prstDash val="solid"/>
            <a:round/>
            <a:headEnd type="none" w="sm" len="sm"/>
            <a:tailEnd type="triangle" w="med" len="med"/>
          </a:ln>
        </p:spPr>
      </p:cxnSp>
      <p:sp>
        <p:nvSpPr>
          <p:cNvPr id="1219" name="Google Shape;1219;p20"/>
          <p:cNvSpPr/>
          <p:nvPr/>
        </p:nvSpPr>
        <p:spPr>
          <a:xfrm>
            <a:off x="198174" y="2426986"/>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dirty="0">
                <a:solidFill>
                  <a:schemeClr val="dk1"/>
                </a:solidFill>
                <a:latin typeface="Trebuchet MS"/>
                <a:ea typeface="Trebuchet MS"/>
                <a:cs typeface="Trebuchet MS"/>
                <a:sym typeface="Trebuchet MS"/>
              </a:rPr>
              <a:t>Variable</a:t>
            </a:r>
            <a:endParaRPr dirty="0">
              <a:solidFill>
                <a:schemeClr val="dk1"/>
              </a:solidFill>
              <a:latin typeface="Trebuchet MS"/>
              <a:ea typeface="Trebuchet MS"/>
              <a:cs typeface="Trebuchet MS"/>
              <a:sym typeface="Trebuchet MS"/>
            </a:endParaRPr>
          </a:p>
        </p:txBody>
      </p:sp>
      <p:sp>
        <p:nvSpPr>
          <p:cNvPr id="1220" name="Google Shape;1220;p20"/>
          <p:cNvSpPr/>
          <p:nvPr/>
        </p:nvSpPr>
        <p:spPr>
          <a:xfrm>
            <a:off x="162866" y="3076620"/>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dirty="0">
                <a:solidFill>
                  <a:schemeClr val="dk1"/>
                </a:solidFill>
                <a:latin typeface="Trebuchet MS"/>
                <a:ea typeface="Trebuchet MS"/>
                <a:cs typeface="Trebuchet MS"/>
                <a:sym typeface="Trebuchet MS"/>
              </a:rPr>
              <a:t>Variable</a:t>
            </a:r>
            <a:endParaRPr dirty="0">
              <a:solidFill>
                <a:schemeClr val="dk1"/>
              </a:solidFill>
              <a:latin typeface="Trebuchet MS"/>
              <a:ea typeface="Trebuchet MS"/>
              <a:cs typeface="Trebuchet MS"/>
              <a:sym typeface="Trebuchet MS"/>
            </a:endParaRPr>
          </a:p>
        </p:txBody>
      </p:sp>
      <p:sp>
        <p:nvSpPr>
          <p:cNvPr id="1221" name="Google Shape;1221;p20"/>
          <p:cNvSpPr/>
          <p:nvPr/>
        </p:nvSpPr>
        <p:spPr>
          <a:xfrm>
            <a:off x="157952" y="3702335"/>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dirty="0">
                <a:solidFill>
                  <a:schemeClr val="dk1"/>
                </a:solidFill>
                <a:latin typeface="Trebuchet MS"/>
                <a:ea typeface="Trebuchet MS"/>
                <a:cs typeface="Trebuchet MS"/>
                <a:sym typeface="Trebuchet MS"/>
              </a:rPr>
              <a:t>Variable</a:t>
            </a:r>
            <a:endParaRPr dirty="0">
              <a:solidFill>
                <a:schemeClr val="dk1"/>
              </a:solidFill>
              <a:latin typeface="Trebuchet MS"/>
              <a:ea typeface="Trebuchet MS"/>
              <a:cs typeface="Trebuchet MS"/>
              <a:sym typeface="Trebuchet MS"/>
            </a:endParaRPr>
          </a:p>
        </p:txBody>
      </p:sp>
      <p:sp>
        <p:nvSpPr>
          <p:cNvPr id="1222" name="Google Shape;1222;p20"/>
          <p:cNvSpPr/>
          <p:nvPr/>
        </p:nvSpPr>
        <p:spPr>
          <a:xfrm>
            <a:off x="2162141" y="2530851"/>
            <a:ext cx="698046" cy="1339872"/>
          </a:xfrm>
          <a:prstGeom prst="rightBrace">
            <a:avLst>
              <a:gd name="adj1" fmla="val 8333"/>
              <a:gd name="adj2" fmla="val 50000"/>
            </a:avLst>
          </a:prstGeom>
          <a:noFill/>
          <a:ln w="1905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Trebuchet MS"/>
              <a:ea typeface="Trebuchet MS"/>
              <a:cs typeface="Trebuchet MS"/>
              <a:sym typeface="Trebuchet MS"/>
            </a:endParaRPr>
          </a:p>
        </p:txBody>
      </p:sp>
      <p:sp>
        <p:nvSpPr>
          <p:cNvPr id="1223" name="Google Shape;1223;p20"/>
          <p:cNvSpPr/>
          <p:nvPr/>
        </p:nvSpPr>
        <p:spPr>
          <a:xfrm>
            <a:off x="6710113" y="2844221"/>
            <a:ext cx="2043489" cy="400787"/>
          </a:xfrm>
          <a:prstGeom prst="roundRect">
            <a:avLst>
              <a:gd name="adj" fmla="val 16667"/>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68569" tIns="34275" rIns="68569" bIns="34275" anchor="ctr" anchorCtr="0">
            <a:noAutofit/>
          </a:bodyPr>
          <a:lstStyle/>
          <a:p>
            <a:pPr algn="ctr">
              <a:spcBef>
                <a:spcPts val="0"/>
              </a:spcBef>
              <a:spcAft>
                <a:spcPts val="0"/>
              </a:spcAft>
            </a:pPr>
            <a:r>
              <a:rPr lang="es-ES" dirty="0" err="1">
                <a:solidFill>
                  <a:schemeClr val="dk1"/>
                </a:solidFill>
                <a:latin typeface="Trebuchet MS"/>
                <a:ea typeface="Trebuchet MS"/>
                <a:cs typeface="Trebuchet MS"/>
                <a:sym typeface="Trebuchet MS"/>
              </a:rPr>
              <a:t>Best</a:t>
            </a:r>
            <a:r>
              <a:rPr lang="es-ES" dirty="0">
                <a:solidFill>
                  <a:schemeClr val="dk1"/>
                </a:solidFill>
                <a:latin typeface="Trebuchet MS"/>
                <a:ea typeface="Trebuchet MS"/>
                <a:cs typeface="Trebuchet MS"/>
                <a:sym typeface="Trebuchet MS"/>
              </a:rPr>
              <a:t> </a:t>
            </a:r>
            <a:r>
              <a:rPr lang="es-ES" dirty="0" err="1">
                <a:solidFill>
                  <a:schemeClr val="dk1"/>
                </a:solidFill>
                <a:latin typeface="Trebuchet MS"/>
                <a:ea typeface="Trebuchet MS"/>
                <a:cs typeface="Trebuchet MS"/>
                <a:sym typeface="Trebuchet MS"/>
              </a:rPr>
              <a:t>features</a:t>
            </a:r>
            <a:endParaRPr dirty="0">
              <a:solidFill>
                <a:schemeClr val="dk1"/>
              </a:solidFill>
              <a:latin typeface="Trebuchet MS"/>
              <a:ea typeface="Trebuchet MS"/>
              <a:cs typeface="Trebuchet MS"/>
              <a:sym typeface="Trebuchet MS"/>
            </a:endParaRPr>
          </a:p>
        </p:txBody>
      </p:sp>
      <p:sp>
        <p:nvSpPr>
          <p:cNvPr id="1224" name="Google Shape;1224;p20"/>
          <p:cNvSpPr/>
          <p:nvPr/>
        </p:nvSpPr>
        <p:spPr>
          <a:xfrm>
            <a:off x="6848705" y="4039112"/>
            <a:ext cx="1919688" cy="632149"/>
          </a:xfrm>
          <a:prstGeom prst="roundRect">
            <a:avLst>
              <a:gd name="adj" fmla="val 16667"/>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68569" tIns="34275" rIns="68569" bIns="34275" anchor="ctr" anchorCtr="0">
            <a:noAutofit/>
          </a:bodyPr>
          <a:lstStyle/>
          <a:p>
            <a:pPr algn="ctr">
              <a:spcBef>
                <a:spcPts val="0"/>
              </a:spcBef>
              <a:spcAft>
                <a:spcPts val="0"/>
              </a:spcAft>
            </a:pPr>
            <a:r>
              <a:rPr lang="es-ES" dirty="0" err="1">
                <a:solidFill>
                  <a:schemeClr val="dk1"/>
                </a:solidFill>
                <a:latin typeface="Trebuchet MS"/>
                <a:ea typeface="Trebuchet MS"/>
                <a:cs typeface="Trebuchet MS"/>
                <a:sym typeface="Trebuchet MS"/>
              </a:rPr>
              <a:t>Optimized</a:t>
            </a:r>
            <a:r>
              <a:rPr lang="es-ES" dirty="0">
                <a:solidFill>
                  <a:schemeClr val="dk1"/>
                </a:solidFill>
                <a:latin typeface="Trebuchet MS"/>
                <a:ea typeface="Trebuchet MS"/>
                <a:cs typeface="Trebuchet MS"/>
                <a:sym typeface="Trebuchet MS"/>
              </a:rPr>
              <a:t> </a:t>
            </a:r>
            <a:r>
              <a:rPr lang="es-ES" dirty="0" err="1">
                <a:solidFill>
                  <a:schemeClr val="dk1"/>
                </a:solidFill>
                <a:latin typeface="Trebuchet MS"/>
                <a:ea typeface="Trebuchet MS"/>
                <a:cs typeface="Trebuchet MS"/>
                <a:sym typeface="Trebuchet MS"/>
              </a:rPr>
              <a:t>model</a:t>
            </a:r>
            <a:endParaRPr dirty="0">
              <a:solidFill>
                <a:schemeClr val="dk1"/>
              </a:solidFill>
              <a:latin typeface="Trebuchet MS"/>
              <a:ea typeface="Trebuchet MS"/>
              <a:cs typeface="Trebuchet MS"/>
              <a:sym typeface="Trebuchet MS"/>
            </a:endParaRPr>
          </a:p>
        </p:txBody>
      </p:sp>
      <p:sp>
        <p:nvSpPr>
          <p:cNvPr id="1225" name="Google Shape;1225;p20"/>
          <p:cNvSpPr/>
          <p:nvPr/>
        </p:nvSpPr>
        <p:spPr>
          <a:xfrm>
            <a:off x="5926533" y="2333565"/>
            <a:ext cx="638867" cy="1402232"/>
          </a:xfrm>
          <a:prstGeom prst="rightBrace">
            <a:avLst>
              <a:gd name="adj1" fmla="val 8333"/>
              <a:gd name="adj2" fmla="val 50000"/>
            </a:avLst>
          </a:prstGeom>
          <a:noFill/>
          <a:ln w="1905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Trebuchet MS"/>
              <a:ea typeface="Trebuchet MS"/>
              <a:cs typeface="Trebuchet MS"/>
              <a:sym typeface="Trebuchet MS"/>
            </a:endParaRPr>
          </a:p>
        </p:txBody>
      </p:sp>
      <p:sp>
        <p:nvSpPr>
          <p:cNvPr id="2" name="Google Shape;1201;p19">
            <a:extLst>
              <a:ext uri="{FF2B5EF4-FFF2-40B4-BE49-F238E27FC236}">
                <a16:creationId xmlns:a16="http://schemas.microsoft.com/office/drawing/2014/main" id="{E531B1EA-F34E-7072-BC7A-ADA798881444}"/>
              </a:ext>
            </a:extLst>
          </p:cNvPr>
          <p:cNvSpPr/>
          <p:nvPr/>
        </p:nvSpPr>
        <p:spPr>
          <a:xfrm>
            <a:off x="3761910" y="351760"/>
            <a:ext cx="1620180" cy="756084"/>
          </a:xfrm>
          <a:prstGeom prst="rect">
            <a:avLst/>
          </a:prstGeom>
          <a:gradFill>
            <a:gsLst>
              <a:gs pos="0">
                <a:srgbClr val="FED9E1"/>
              </a:gs>
              <a:gs pos="100000">
                <a:srgbClr val="FDA0B3"/>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nl-NL" b="0" i="0" dirty="0" err="1">
                <a:solidFill>
                  <a:srgbClr val="374151"/>
                </a:solidFill>
                <a:effectLst/>
                <a:latin typeface="Söhne"/>
              </a:rPr>
              <a:t>Wrapping</a:t>
            </a:r>
            <a:endParaRPr lang="nl-NL" b="0" i="0" dirty="0">
              <a:solidFill>
                <a:srgbClr val="374151"/>
              </a:solidFill>
              <a:effectLst/>
              <a:latin typeface="Söhne"/>
            </a:endParaRPr>
          </a:p>
          <a:p>
            <a:pPr algn="ctr">
              <a:spcBef>
                <a:spcPts val="0"/>
              </a:spcBef>
              <a:spcAft>
                <a:spcPts val="0"/>
              </a:spcAft>
              <a:buClr>
                <a:srgbClr val="000000"/>
              </a:buClr>
              <a:buSzPts val="2400"/>
            </a:pPr>
            <a:r>
              <a:rPr lang="nl-NL" dirty="0" err="1">
                <a:solidFill>
                  <a:srgbClr val="374151"/>
                </a:solidFill>
                <a:latin typeface="Söhne"/>
              </a:rPr>
              <a:t>methods</a:t>
            </a:r>
            <a:r>
              <a:rPr lang="nl-NL" b="0" i="0" dirty="0">
                <a:solidFill>
                  <a:srgbClr val="374151"/>
                </a:solidFill>
                <a:effectLst/>
                <a:latin typeface="Söhne"/>
              </a:rPr>
              <a:t> </a:t>
            </a:r>
            <a:endParaRPr dirty="0"/>
          </a:p>
        </p:txBody>
      </p:sp>
      <p:cxnSp>
        <p:nvCxnSpPr>
          <p:cNvPr id="14" name="Straight Arrow Connector 13">
            <a:extLst>
              <a:ext uri="{FF2B5EF4-FFF2-40B4-BE49-F238E27FC236}">
                <a16:creationId xmlns:a16="http://schemas.microsoft.com/office/drawing/2014/main" id="{FC5C2D77-84AE-25BA-D96E-6E1C0661F759}"/>
              </a:ext>
            </a:extLst>
          </p:cNvPr>
          <p:cNvCxnSpPr>
            <a:stCxn id="1223" idx="2"/>
            <a:endCxn id="1224" idx="0"/>
          </p:cNvCxnSpPr>
          <p:nvPr/>
        </p:nvCxnSpPr>
        <p:spPr>
          <a:xfrm>
            <a:off x="7731858" y="3245008"/>
            <a:ext cx="76691" cy="7941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33"/>
          <p:cNvSpPr txBox="1">
            <a:spLocks noGrp="1"/>
          </p:cNvSpPr>
          <p:nvPr>
            <p:ph type="title"/>
          </p:nvPr>
        </p:nvSpPr>
        <p:spPr>
          <a:xfrm>
            <a:off x="878339" y="339538"/>
            <a:ext cx="7053542" cy="1050398"/>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algn="ctr">
              <a:spcBef>
                <a:spcPts val="0"/>
              </a:spcBef>
              <a:spcAft>
                <a:spcPts val="0"/>
              </a:spcAft>
              <a:buClr>
                <a:schemeClr val="lt2"/>
              </a:buClr>
              <a:buSzPts val="2800"/>
            </a:pPr>
            <a:r>
              <a:rPr lang="es-ES" sz="2400" dirty="0" err="1">
                <a:ea typeface="Verdana" panose="020B0604030504040204" pitchFamily="34" charset="0"/>
                <a:cs typeface="Arial"/>
                <a:sym typeface="Arial"/>
              </a:rPr>
              <a:t>Covariance</a:t>
            </a:r>
            <a:br>
              <a:rPr lang="es-ES" sz="2100" dirty="0">
                <a:solidFill>
                  <a:srgbClr val="FF0000"/>
                </a:solidFill>
                <a:latin typeface="Arial"/>
                <a:ea typeface="Arial"/>
                <a:cs typeface="Arial"/>
                <a:sym typeface="Arial"/>
              </a:rPr>
            </a:br>
            <a:endParaRPr sz="2100" dirty="0">
              <a:solidFill>
                <a:srgbClr val="FF0000"/>
              </a:solidFill>
              <a:latin typeface="Arial"/>
              <a:ea typeface="Arial"/>
              <a:cs typeface="Arial"/>
              <a:sym typeface="Arial"/>
            </a:endParaRPr>
          </a:p>
        </p:txBody>
      </p:sp>
      <p:sp>
        <p:nvSpPr>
          <p:cNvPr id="1346" name="Google Shape;1346;p33"/>
          <p:cNvSpPr txBox="1">
            <a:spLocks noGrp="1"/>
          </p:cNvSpPr>
          <p:nvPr>
            <p:ph type="body" idx="1"/>
          </p:nvPr>
        </p:nvSpPr>
        <p:spPr>
          <a:xfrm>
            <a:off x="0" y="1285005"/>
            <a:ext cx="8705788" cy="4948855"/>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257175" indent="-257175" algn="ctr">
              <a:spcBef>
                <a:spcPts val="0"/>
              </a:spcBef>
              <a:spcAft>
                <a:spcPts val="0"/>
              </a:spcAft>
              <a:buSzPts val="1600"/>
              <a:buFont typeface="Noto Sans Symbols"/>
              <a:buChar char="❑"/>
            </a:pPr>
            <a:r>
              <a:rPr lang="en-US" sz="1600" dirty="0">
                <a:ea typeface="Verdana" panose="020B0604030504040204" pitchFamily="34" charset="0"/>
                <a:cs typeface="Arial"/>
                <a:sym typeface="Arial"/>
              </a:rPr>
              <a:t>Indicates the degree of joint variation between two random variables with respect to their means</a:t>
            </a:r>
          </a:p>
          <a:p>
            <a:pPr marL="257175" indent="-257175" algn="ctr">
              <a:spcBef>
                <a:spcPts val="0"/>
              </a:spcBef>
              <a:spcAft>
                <a:spcPts val="0"/>
              </a:spcAft>
              <a:buSzPts val="1600"/>
              <a:buFont typeface="Noto Sans Symbols"/>
              <a:buChar char="❑"/>
            </a:pPr>
            <a:r>
              <a:rPr lang="en-US" sz="1600" dirty="0">
                <a:ea typeface="Verdana" panose="020B0604030504040204" pitchFamily="34" charset="0"/>
                <a:cs typeface="Arial"/>
                <a:sym typeface="Arial"/>
              </a:rPr>
              <a:t>It can be used to understand the direction of the relationship between two variables</a:t>
            </a:r>
          </a:p>
          <a:p>
            <a:pPr marL="257175" indent="-257175" algn="ctr">
              <a:spcBef>
                <a:spcPts val="0"/>
              </a:spcBef>
              <a:spcAft>
                <a:spcPts val="0"/>
              </a:spcAft>
              <a:buSzPts val="1600"/>
              <a:buFont typeface="Noto Sans Symbols"/>
              <a:buChar char="❑"/>
            </a:pPr>
            <a:r>
              <a:rPr lang="en-US" sz="1600" dirty="0">
                <a:ea typeface="Verdana" panose="020B0604030504040204" pitchFamily="34" charset="0"/>
                <a:cs typeface="Arial"/>
                <a:sym typeface="Arial"/>
              </a:rPr>
              <a:t>The correlation coefficient is equal to the covariance divided by the product of the standard deviations of the variables</a:t>
            </a:r>
            <a:br>
              <a:rPr lang="es-ES" sz="1500" dirty="0">
                <a:latin typeface="Arial"/>
                <a:ea typeface="Arial"/>
                <a:cs typeface="Arial"/>
                <a:sym typeface="Arial"/>
              </a:rPr>
            </a:br>
            <a:endParaRPr sz="1500" dirty="0">
              <a:latin typeface="Arial"/>
              <a:ea typeface="Arial"/>
              <a:cs typeface="Arial"/>
              <a:sym typeface="Arial"/>
            </a:endParaRPr>
          </a:p>
          <a:p>
            <a:pPr marL="257175" indent="-180975">
              <a:spcBef>
                <a:spcPts val="750"/>
              </a:spcBef>
              <a:spcAft>
                <a:spcPts val="0"/>
              </a:spcAft>
              <a:buSzPts val="1600"/>
              <a:buNone/>
            </a:pPr>
            <a:endParaRPr dirty="0"/>
          </a:p>
        </p:txBody>
      </p:sp>
      <p:pic>
        <p:nvPicPr>
          <p:cNvPr id="1347" name="Google Shape;1347;p33"/>
          <p:cNvPicPr preferRelativeResize="0"/>
          <p:nvPr/>
        </p:nvPicPr>
        <p:blipFill rotWithShape="1">
          <a:blip r:embed="rId3">
            <a:alphaModFix/>
          </a:blip>
          <a:srcRect/>
          <a:stretch/>
        </p:blipFill>
        <p:spPr>
          <a:xfrm>
            <a:off x="2954929" y="3535203"/>
            <a:ext cx="2900363" cy="900113"/>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34"/>
          <p:cNvSpPr txBox="1">
            <a:spLocks noGrp="1"/>
          </p:cNvSpPr>
          <p:nvPr>
            <p:ph type="title"/>
          </p:nvPr>
        </p:nvSpPr>
        <p:spPr>
          <a:xfrm>
            <a:off x="990038" y="329552"/>
            <a:ext cx="7884827" cy="600936"/>
          </a:xfrm>
          <a:prstGeom prst="rect">
            <a:avLst/>
          </a:prstGeom>
          <a:noFill/>
          <a:ln>
            <a:noFill/>
          </a:ln>
        </p:spPr>
        <p:txBody>
          <a:bodyPr spcFirstLastPara="1" vert="horz" wrap="square" lIns="68569" tIns="34275" rIns="68569" bIns="34275" numCol="1" anchor="t" anchorCtr="0" compatLnSpc="1">
            <a:prstTxWarp prst="textNoShape">
              <a:avLst/>
            </a:prstTxWarp>
            <a:normAutofit fontScale="90000"/>
          </a:bodyPr>
          <a:lstStyle/>
          <a:p>
            <a:pPr>
              <a:spcBef>
                <a:spcPts val="0"/>
              </a:spcBef>
              <a:spcAft>
                <a:spcPts val="0"/>
              </a:spcAft>
              <a:buClr>
                <a:schemeClr val="lt2"/>
              </a:buClr>
              <a:buSzPts val="2800"/>
            </a:pPr>
            <a:r>
              <a:rPr lang="es-ES" dirty="0" err="1">
                <a:ea typeface="Verdana" panose="020B0604030504040204" pitchFamily="34" charset="0"/>
                <a:cs typeface="Arial"/>
                <a:sym typeface="Arial"/>
              </a:rPr>
              <a:t>Wrapping</a:t>
            </a:r>
            <a:r>
              <a:rPr lang="es-ES" dirty="0">
                <a:ea typeface="Verdana" panose="020B0604030504040204" pitchFamily="34" charset="0"/>
                <a:cs typeface="Arial"/>
                <a:sym typeface="Arial"/>
              </a:rPr>
              <a:t> </a:t>
            </a:r>
            <a:r>
              <a:rPr lang="es-ES" dirty="0" err="1">
                <a:ea typeface="Verdana" panose="020B0604030504040204" pitchFamily="34" charset="0"/>
                <a:cs typeface="Arial"/>
                <a:sym typeface="Arial"/>
              </a:rPr>
              <a:t>method</a:t>
            </a:r>
            <a:r>
              <a:rPr lang="es-ES" dirty="0">
                <a:ea typeface="Verdana" panose="020B0604030504040204" pitchFamily="34" charset="0"/>
                <a:cs typeface="Arial"/>
                <a:sym typeface="Arial"/>
              </a:rPr>
              <a:t>: </a:t>
            </a:r>
            <a:r>
              <a:rPr lang="es-ES" dirty="0" err="1">
                <a:ea typeface="Verdana" panose="020B0604030504040204" pitchFamily="34" charset="0"/>
                <a:cs typeface="Arial"/>
                <a:sym typeface="Arial"/>
              </a:rPr>
              <a:t>Covariance</a:t>
            </a:r>
            <a:r>
              <a:rPr lang="es-ES" dirty="0">
                <a:ea typeface="Verdana" panose="020B0604030504040204" pitchFamily="34" charset="0"/>
                <a:cs typeface="Arial"/>
                <a:sym typeface="Arial"/>
              </a:rPr>
              <a:t> </a:t>
            </a:r>
            <a:r>
              <a:rPr lang="es-ES" dirty="0" err="1">
                <a:ea typeface="Verdana" panose="020B0604030504040204" pitchFamily="34" charset="0"/>
                <a:cs typeface="Arial"/>
                <a:sym typeface="Arial"/>
              </a:rPr>
              <a:t>selection</a:t>
            </a:r>
            <a:r>
              <a:rPr lang="es-ES" dirty="0">
                <a:ea typeface="Verdana" panose="020B0604030504040204" pitchFamily="34" charset="0"/>
                <a:cs typeface="Arial"/>
                <a:sym typeface="Arial"/>
              </a:rPr>
              <a:t> (</a:t>
            </a:r>
            <a:r>
              <a:rPr lang="es-ES" dirty="0" err="1">
                <a:ea typeface="Verdana" panose="020B0604030504040204" pitchFamily="34" charset="0"/>
                <a:cs typeface="Arial"/>
                <a:sym typeface="Arial"/>
              </a:rPr>
              <a:t>CovSel</a:t>
            </a:r>
            <a:r>
              <a:rPr lang="es-ES" dirty="0">
                <a:ea typeface="Verdana" panose="020B0604030504040204" pitchFamily="34" charset="0"/>
                <a:cs typeface="Arial"/>
                <a:sym typeface="Arial"/>
              </a:rPr>
              <a:t>)</a:t>
            </a:r>
            <a:endParaRPr dirty="0">
              <a:ea typeface="Verdana" panose="020B0604030504040204" pitchFamily="34" charset="0"/>
            </a:endParaRPr>
          </a:p>
        </p:txBody>
      </p:sp>
      <p:sp>
        <p:nvSpPr>
          <p:cNvPr id="1354" name="Google Shape;1354;p34"/>
          <p:cNvSpPr txBox="1">
            <a:spLocks noGrp="1"/>
          </p:cNvSpPr>
          <p:nvPr>
            <p:ph type="body" idx="1"/>
          </p:nvPr>
        </p:nvSpPr>
        <p:spPr>
          <a:xfrm>
            <a:off x="1485900" y="951571"/>
            <a:ext cx="6172200" cy="3643052"/>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128588" indent="-128588">
              <a:spcBef>
                <a:spcPts val="0"/>
              </a:spcBef>
              <a:spcAft>
                <a:spcPts val="0"/>
              </a:spcAft>
              <a:buSzPts val="1600"/>
              <a:buNone/>
            </a:pPr>
            <a:endParaRPr>
              <a:solidFill>
                <a:srgbClr val="FF0000"/>
              </a:solidFill>
            </a:endParaRPr>
          </a:p>
          <a:p>
            <a:pPr marL="257175" indent="-180975">
              <a:spcBef>
                <a:spcPts val="750"/>
              </a:spcBef>
              <a:spcAft>
                <a:spcPts val="0"/>
              </a:spcAft>
              <a:buSzPts val="1600"/>
              <a:buNone/>
            </a:pPr>
            <a:endParaRPr/>
          </a:p>
          <a:p>
            <a:pPr marL="257175" indent="-180975">
              <a:spcBef>
                <a:spcPts val="750"/>
              </a:spcBef>
              <a:spcAft>
                <a:spcPts val="0"/>
              </a:spcAft>
              <a:buSzPts val="1600"/>
              <a:buNone/>
            </a:pPr>
            <a:endParaRPr/>
          </a:p>
          <a:p>
            <a:pPr marL="257175" indent="-180975">
              <a:spcBef>
                <a:spcPts val="750"/>
              </a:spcBef>
              <a:spcAft>
                <a:spcPts val="0"/>
              </a:spcAft>
              <a:buSzPts val="1600"/>
              <a:buNone/>
            </a:pPr>
            <a:endParaRPr/>
          </a:p>
        </p:txBody>
      </p:sp>
      <p:sp>
        <p:nvSpPr>
          <p:cNvPr id="1355" name="Google Shape;1355;p34"/>
          <p:cNvSpPr/>
          <p:nvPr/>
        </p:nvSpPr>
        <p:spPr>
          <a:xfrm>
            <a:off x="1136131" y="985016"/>
            <a:ext cx="6871737" cy="1009903"/>
          </a:xfrm>
          <a:prstGeom prst="roundRect">
            <a:avLst>
              <a:gd name="adj" fmla="val 0"/>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68569" tIns="34275" rIns="68569" bIns="34275" anchor="ctr" anchorCtr="0">
            <a:noAutofit/>
          </a:bodyPr>
          <a:lstStyle/>
          <a:p>
            <a:pPr marL="128588" indent="-128588" algn="ctr">
              <a:spcBef>
                <a:spcPts val="0"/>
              </a:spcBef>
              <a:spcAft>
                <a:spcPts val="0"/>
              </a:spcAft>
              <a:buClr>
                <a:schemeClr val="lt1"/>
              </a:buClr>
              <a:buSzPts val="2800"/>
            </a:pPr>
            <a:r>
              <a:rPr lang="es-ES" sz="2100" dirty="0">
                <a:solidFill>
                  <a:schemeClr val="lt1"/>
                </a:solidFill>
                <a:latin typeface="Calibri"/>
                <a:ea typeface="Calibri"/>
                <a:cs typeface="Calibri"/>
                <a:sym typeface="Calibri"/>
              </a:rPr>
              <a:t>In </a:t>
            </a:r>
            <a:r>
              <a:rPr lang="es-ES" sz="2100" dirty="0" err="1">
                <a:solidFill>
                  <a:schemeClr val="lt1"/>
                </a:solidFill>
                <a:latin typeface="Calibri"/>
                <a:ea typeface="Calibri"/>
                <a:cs typeface="Calibri"/>
                <a:sym typeface="Calibri"/>
              </a:rPr>
              <a:t>each</a:t>
            </a:r>
            <a:r>
              <a:rPr lang="es-ES" sz="2100" dirty="0">
                <a:solidFill>
                  <a:schemeClr val="lt1"/>
                </a:solidFill>
                <a:latin typeface="Calibri"/>
                <a:ea typeface="Calibri"/>
                <a:cs typeface="Calibri"/>
                <a:sym typeface="Calibri"/>
              </a:rPr>
              <a:t> </a:t>
            </a:r>
            <a:r>
              <a:rPr lang="es-ES" sz="2100" dirty="0" err="1">
                <a:solidFill>
                  <a:schemeClr val="lt1"/>
                </a:solidFill>
                <a:latin typeface="Calibri"/>
                <a:ea typeface="Calibri"/>
                <a:cs typeface="Calibri"/>
                <a:sym typeface="Calibri"/>
              </a:rPr>
              <a:t>iteration</a:t>
            </a:r>
            <a:r>
              <a:rPr lang="es-ES" sz="2100" dirty="0">
                <a:solidFill>
                  <a:schemeClr val="lt1"/>
                </a:solidFill>
                <a:latin typeface="Calibri"/>
                <a:ea typeface="Calibri"/>
                <a:cs typeface="Calibri"/>
                <a:sym typeface="Calibri"/>
              </a:rPr>
              <a:t>, </a:t>
            </a:r>
            <a:r>
              <a:rPr lang="es-ES" sz="2100" dirty="0" err="1">
                <a:solidFill>
                  <a:schemeClr val="lt1"/>
                </a:solidFill>
                <a:latin typeface="Calibri"/>
                <a:ea typeface="Calibri"/>
                <a:cs typeface="Calibri"/>
                <a:sym typeface="Calibri"/>
              </a:rPr>
              <a:t>one</a:t>
            </a:r>
            <a:r>
              <a:rPr lang="es-ES" sz="2100" dirty="0">
                <a:solidFill>
                  <a:schemeClr val="lt1"/>
                </a:solidFill>
                <a:latin typeface="Calibri"/>
                <a:ea typeface="Calibri"/>
                <a:cs typeface="Calibri"/>
                <a:sym typeface="Calibri"/>
              </a:rPr>
              <a:t> variable X </a:t>
            </a:r>
            <a:r>
              <a:rPr lang="es-ES" sz="2100" dirty="0" err="1">
                <a:solidFill>
                  <a:schemeClr val="lt1"/>
                </a:solidFill>
                <a:latin typeface="Calibri"/>
                <a:ea typeface="Calibri"/>
                <a:cs typeface="Calibri"/>
                <a:sym typeface="Calibri"/>
              </a:rPr>
              <a:t>is</a:t>
            </a:r>
            <a:r>
              <a:rPr lang="es-ES" sz="2100" dirty="0">
                <a:solidFill>
                  <a:schemeClr val="lt1"/>
                </a:solidFill>
                <a:latin typeface="Calibri"/>
                <a:ea typeface="Calibri"/>
                <a:cs typeface="Calibri"/>
                <a:sym typeface="Calibri"/>
              </a:rPr>
              <a:t> </a:t>
            </a:r>
            <a:r>
              <a:rPr lang="es-ES" sz="2100" dirty="0" err="1">
                <a:solidFill>
                  <a:schemeClr val="lt1"/>
                </a:solidFill>
                <a:latin typeface="Calibri"/>
                <a:ea typeface="Calibri"/>
                <a:cs typeface="Calibri"/>
                <a:sym typeface="Calibri"/>
              </a:rPr>
              <a:t>selected</a:t>
            </a:r>
            <a:r>
              <a:rPr lang="es-ES" sz="2100" dirty="0">
                <a:solidFill>
                  <a:schemeClr val="lt1"/>
                </a:solidFill>
                <a:latin typeface="Calibri"/>
                <a:ea typeface="Calibri"/>
                <a:cs typeface="Calibri"/>
                <a:sym typeface="Calibri"/>
              </a:rPr>
              <a:t> </a:t>
            </a:r>
            <a:r>
              <a:rPr lang="es-ES" sz="2100" dirty="0" err="1">
                <a:solidFill>
                  <a:schemeClr val="lt1"/>
                </a:solidFill>
                <a:latin typeface="Calibri"/>
                <a:ea typeface="Calibri"/>
                <a:cs typeface="Calibri"/>
                <a:sym typeface="Calibri"/>
              </a:rPr>
              <a:t>on</a:t>
            </a:r>
            <a:r>
              <a:rPr lang="es-ES" sz="2100" dirty="0">
                <a:solidFill>
                  <a:schemeClr val="lt1"/>
                </a:solidFill>
                <a:latin typeface="Calibri"/>
                <a:ea typeface="Calibri"/>
                <a:cs typeface="Calibri"/>
                <a:sym typeface="Calibri"/>
              </a:rPr>
              <a:t> a </a:t>
            </a:r>
            <a:r>
              <a:rPr lang="es-ES" sz="2100" dirty="0" err="1">
                <a:solidFill>
                  <a:schemeClr val="lt1"/>
                </a:solidFill>
                <a:latin typeface="Calibri"/>
                <a:ea typeface="Calibri"/>
                <a:cs typeface="Calibri"/>
                <a:sym typeface="Calibri"/>
              </a:rPr>
              <a:t>criterion</a:t>
            </a:r>
            <a:r>
              <a:rPr lang="es-ES" sz="2100" dirty="0">
                <a:solidFill>
                  <a:schemeClr val="lt1"/>
                </a:solidFill>
                <a:latin typeface="Calibri"/>
                <a:ea typeface="Calibri"/>
                <a:cs typeface="Calibri"/>
                <a:sym typeface="Calibri"/>
              </a:rPr>
              <a:t> of </a:t>
            </a:r>
            <a:r>
              <a:rPr lang="es-ES" sz="2100" dirty="0" err="1">
                <a:solidFill>
                  <a:schemeClr val="lt1"/>
                </a:solidFill>
                <a:latin typeface="Calibri"/>
                <a:ea typeface="Calibri"/>
                <a:cs typeface="Calibri"/>
                <a:sym typeface="Calibri"/>
              </a:rPr>
              <a:t>the</a:t>
            </a:r>
            <a:r>
              <a:rPr lang="es-ES" sz="2100" dirty="0">
                <a:solidFill>
                  <a:schemeClr val="lt1"/>
                </a:solidFill>
                <a:latin typeface="Calibri"/>
                <a:ea typeface="Calibri"/>
                <a:cs typeface="Calibri"/>
                <a:sym typeface="Calibri"/>
              </a:rPr>
              <a:t> </a:t>
            </a:r>
            <a:r>
              <a:rPr lang="es-ES" sz="2100" dirty="0" err="1">
                <a:solidFill>
                  <a:schemeClr val="lt1"/>
                </a:solidFill>
                <a:latin typeface="Calibri"/>
                <a:ea typeface="Calibri"/>
                <a:cs typeface="Calibri"/>
                <a:sym typeface="Calibri"/>
              </a:rPr>
              <a:t>maximization</a:t>
            </a:r>
            <a:r>
              <a:rPr lang="es-ES" sz="2100" dirty="0">
                <a:solidFill>
                  <a:schemeClr val="lt1"/>
                </a:solidFill>
                <a:latin typeface="Calibri"/>
                <a:ea typeface="Calibri"/>
                <a:cs typeface="Calibri"/>
                <a:sym typeface="Calibri"/>
              </a:rPr>
              <a:t> of </a:t>
            </a:r>
            <a:r>
              <a:rPr lang="es-ES" sz="2100" dirty="0" err="1">
                <a:solidFill>
                  <a:schemeClr val="lt1"/>
                </a:solidFill>
                <a:latin typeface="Calibri"/>
                <a:ea typeface="Calibri"/>
                <a:cs typeface="Calibri"/>
                <a:sym typeface="Calibri"/>
              </a:rPr>
              <a:t>the</a:t>
            </a:r>
            <a:r>
              <a:rPr lang="es-ES" sz="2100" dirty="0">
                <a:solidFill>
                  <a:schemeClr val="lt1"/>
                </a:solidFill>
                <a:latin typeface="Calibri"/>
                <a:ea typeface="Calibri"/>
                <a:cs typeface="Calibri"/>
                <a:sym typeface="Calibri"/>
              </a:rPr>
              <a:t> </a:t>
            </a:r>
            <a:r>
              <a:rPr lang="es-ES" sz="2100" dirty="0" err="1">
                <a:solidFill>
                  <a:schemeClr val="lt1"/>
                </a:solidFill>
                <a:latin typeface="Calibri"/>
                <a:ea typeface="Calibri"/>
                <a:cs typeface="Calibri"/>
                <a:sym typeface="Calibri"/>
              </a:rPr>
              <a:t>covariances</a:t>
            </a:r>
            <a:r>
              <a:rPr lang="es-ES" sz="2100" dirty="0">
                <a:solidFill>
                  <a:schemeClr val="lt1"/>
                </a:solidFill>
                <a:latin typeface="Calibri"/>
                <a:ea typeface="Calibri"/>
                <a:cs typeface="Calibri"/>
                <a:sym typeface="Calibri"/>
              </a:rPr>
              <a:t> </a:t>
            </a:r>
            <a:r>
              <a:rPr lang="es-ES" sz="2100" dirty="0" err="1">
                <a:solidFill>
                  <a:schemeClr val="lt1"/>
                </a:solidFill>
                <a:latin typeface="Calibri"/>
                <a:ea typeface="Calibri"/>
                <a:cs typeface="Calibri"/>
                <a:sym typeface="Calibri"/>
              </a:rPr>
              <a:t>with</a:t>
            </a:r>
            <a:r>
              <a:rPr lang="es-ES" sz="2100" dirty="0">
                <a:solidFill>
                  <a:schemeClr val="lt1"/>
                </a:solidFill>
                <a:latin typeface="Calibri"/>
                <a:ea typeface="Calibri"/>
                <a:cs typeface="Calibri"/>
                <a:sym typeface="Calibri"/>
              </a:rPr>
              <a:t> Y</a:t>
            </a:r>
            <a:endParaRPr dirty="0"/>
          </a:p>
        </p:txBody>
      </p:sp>
      <p:graphicFrame>
        <p:nvGraphicFramePr>
          <p:cNvPr id="1356" name="Google Shape;1356;p34"/>
          <p:cNvGraphicFramePr/>
          <p:nvPr/>
        </p:nvGraphicFramePr>
        <p:xfrm>
          <a:off x="5019612" y="2622142"/>
          <a:ext cx="3377643" cy="1163532"/>
        </p:xfrm>
        <a:graphic>
          <a:graphicData uri="http://schemas.openxmlformats.org/drawingml/2006/table">
            <a:tbl>
              <a:tblPr firstRow="1" bandRow="1">
                <a:noFill/>
              </a:tblPr>
              <a:tblGrid>
                <a:gridCol w="1125881">
                  <a:extLst>
                    <a:ext uri="{9D8B030D-6E8A-4147-A177-3AD203B41FA5}">
                      <a16:colId xmlns:a16="http://schemas.microsoft.com/office/drawing/2014/main" val="20000"/>
                    </a:ext>
                  </a:extLst>
                </a:gridCol>
                <a:gridCol w="1125881">
                  <a:extLst>
                    <a:ext uri="{9D8B030D-6E8A-4147-A177-3AD203B41FA5}">
                      <a16:colId xmlns:a16="http://schemas.microsoft.com/office/drawing/2014/main" val="20001"/>
                    </a:ext>
                  </a:extLst>
                </a:gridCol>
                <a:gridCol w="1125881">
                  <a:extLst>
                    <a:ext uri="{9D8B030D-6E8A-4147-A177-3AD203B41FA5}">
                      <a16:colId xmlns:a16="http://schemas.microsoft.com/office/drawing/2014/main" val="20002"/>
                    </a:ext>
                  </a:extLst>
                </a:gridCol>
              </a:tblGrid>
              <a:tr h="465038">
                <a:tc>
                  <a:txBody>
                    <a:bodyPr/>
                    <a:lstStyle/>
                    <a:p>
                      <a:pPr marL="0" marR="0" lvl="0" indent="0" algn="l" rtl="0">
                        <a:spcBef>
                          <a:spcPts val="0"/>
                        </a:spcBef>
                        <a:spcAft>
                          <a:spcPts val="0"/>
                        </a:spcAft>
                        <a:buNone/>
                      </a:pPr>
                      <a:endParaRPr sz="1400"/>
                    </a:p>
                  </a:txBody>
                  <a:tcPr marL="68588" marR="68588" marT="34294" marB="34294"/>
                </a:tc>
                <a:tc>
                  <a:txBody>
                    <a:bodyPr/>
                    <a:lstStyle/>
                    <a:p>
                      <a:pPr marL="0" marR="0" lvl="0" indent="0" algn="l" rtl="0">
                        <a:spcBef>
                          <a:spcPts val="0"/>
                        </a:spcBef>
                        <a:spcAft>
                          <a:spcPts val="0"/>
                        </a:spcAft>
                        <a:buNone/>
                      </a:pPr>
                      <a:endParaRPr sz="1400"/>
                    </a:p>
                  </a:txBody>
                  <a:tcPr marL="68588" marR="68588" marT="34294" marB="34294"/>
                </a:tc>
                <a:tc>
                  <a:txBody>
                    <a:bodyPr/>
                    <a:lstStyle/>
                    <a:p>
                      <a:pPr marL="0" marR="0" lvl="0" indent="0" algn="l" rtl="0">
                        <a:spcBef>
                          <a:spcPts val="0"/>
                        </a:spcBef>
                        <a:spcAft>
                          <a:spcPts val="0"/>
                        </a:spcAft>
                        <a:buNone/>
                      </a:pPr>
                      <a:endParaRPr sz="1400"/>
                    </a:p>
                  </a:txBody>
                  <a:tcPr marL="68588" marR="68588" marT="34294" marB="34294"/>
                </a:tc>
                <a:extLst>
                  <a:ext uri="{0D108BD9-81ED-4DB2-BD59-A6C34878D82A}">
                    <a16:rowId xmlns:a16="http://schemas.microsoft.com/office/drawing/2014/main" val="10000"/>
                  </a:ext>
                </a:extLst>
              </a:tr>
              <a:tr h="346838">
                <a:tc>
                  <a:txBody>
                    <a:bodyPr/>
                    <a:lstStyle/>
                    <a:p>
                      <a:pPr marL="0" marR="0" lvl="0" indent="0" algn="l" rtl="0">
                        <a:spcBef>
                          <a:spcPts val="0"/>
                        </a:spcBef>
                        <a:spcAft>
                          <a:spcPts val="0"/>
                        </a:spcAft>
                        <a:buNone/>
                      </a:pPr>
                      <a:endParaRPr sz="1400"/>
                    </a:p>
                  </a:txBody>
                  <a:tcPr marL="68588" marR="68588" marT="34294" marB="34294"/>
                </a:tc>
                <a:tc>
                  <a:txBody>
                    <a:bodyPr/>
                    <a:lstStyle/>
                    <a:p>
                      <a:pPr marL="0" marR="0" lvl="0" indent="0" algn="l" rtl="0">
                        <a:spcBef>
                          <a:spcPts val="0"/>
                        </a:spcBef>
                        <a:spcAft>
                          <a:spcPts val="0"/>
                        </a:spcAft>
                        <a:buNone/>
                      </a:pPr>
                      <a:endParaRPr sz="1400"/>
                    </a:p>
                  </a:txBody>
                  <a:tcPr marL="68588" marR="68588" marT="34294" marB="34294"/>
                </a:tc>
                <a:tc>
                  <a:txBody>
                    <a:bodyPr/>
                    <a:lstStyle/>
                    <a:p>
                      <a:pPr marL="0" marR="0" lvl="0" indent="0" algn="l" rtl="0">
                        <a:spcBef>
                          <a:spcPts val="0"/>
                        </a:spcBef>
                        <a:spcAft>
                          <a:spcPts val="0"/>
                        </a:spcAft>
                        <a:buNone/>
                      </a:pPr>
                      <a:endParaRPr sz="1400"/>
                    </a:p>
                  </a:txBody>
                  <a:tcPr marL="68588" marR="68588" marT="34294" marB="34294"/>
                </a:tc>
                <a:extLst>
                  <a:ext uri="{0D108BD9-81ED-4DB2-BD59-A6C34878D82A}">
                    <a16:rowId xmlns:a16="http://schemas.microsoft.com/office/drawing/2014/main" val="10001"/>
                  </a:ext>
                </a:extLst>
              </a:tr>
              <a:tr h="351656">
                <a:tc>
                  <a:txBody>
                    <a:bodyPr/>
                    <a:lstStyle/>
                    <a:p>
                      <a:pPr marL="0" marR="0" lvl="0" indent="0" algn="l" rtl="0">
                        <a:spcBef>
                          <a:spcPts val="0"/>
                        </a:spcBef>
                        <a:spcAft>
                          <a:spcPts val="0"/>
                        </a:spcAft>
                        <a:buNone/>
                      </a:pPr>
                      <a:endParaRPr sz="1400"/>
                    </a:p>
                  </a:txBody>
                  <a:tcPr marL="68588" marR="68588" marT="34294" marB="34294"/>
                </a:tc>
                <a:tc>
                  <a:txBody>
                    <a:bodyPr/>
                    <a:lstStyle/>
                    <a:p>
                      <a:pPr marL="0" marR="0" lvl="0" indent="0" algn="l" rtl="0">
                        <a:spcBef>
                          <a:spcPts val="0"/>
                        </a:spcBef>
                        <a:spcAft>
                          <a:spcPts val="0"/>
                        </a:spcAft>
                        <a:buNone/>
                      </a:pPr>
                      <a:endParaRPr sz="1400"/>
                    </a:p>
                  </a:txBody>
                  <a:tcPr marL="68588" marR="68588" marT="34294" marB="34294"/>
                </a:tc>
                <a:tc>
                  <a:txBody>
                    <a:bodyPr/>
                    <a:lstStyle/>
                    <a:p>
                      <a:pPr marL="0" marR="0" lvl="0" indent="0" algn="l" rtl="0">
                        <a:spcBef>
                          <a:spcPts val="0"/>
                        </a:spcBef>
                        <a:spcAft>
                          <a:spcPts val="0"/>
                        </a:spcAft>
                        <a:buNone/>
                      </a:pPr>
                      <a:endParaRPr sz="1400"/>
                    </a:p>
                  </a:txBody>
                  <a:tcPr marL="68588" marR="68588" marT="34294" marB="34294"/>
                </a:tc>
                <a:extLst>
                  <a:ext uri="{0D108BD9-81ED-4DB2-BD59-A6C34878D82A}">
                    <a16:rowId xmlns:a16="http://schemas.microsoft.com/office/drawing/2014/main" val="10002"/>
                  </a:ext>
                </a:extLst>
              </a:tr>
            </a:tbl>
          </a:graphicData>
        </a:graphic>
      </p:graphicFrame>
      <p:pic>
        <p:nvPicPr>
          <p:cNvPr id="1357" name="Google Shape;1357;p34"/>
          <p:cNvPicPr preferRelativeResize="0"/>
          <p:nvPr/>
        </p:nvPicPr>
        <p:blipFill rotWithShape="1">
          <a:blip r:embed="rId3">
            <a:alphaModFix/>
          </a:blip>
          <a:srcRect/>
          <a:stretch/>
        </p:blipFill>
        <p:spPr>
          <a:xfrm>
            <a:off x="1087882" y="2019806"/>
            <a:ext cx="2294336" cy="1935539"/>
          </a:xfrm>
          <a:prstGeom prst="rect">
            <a:avLst/>
          </a:prstGeom>
          <a:noFill/>
          <a:ln>
            <a:noFill/>
          </a:ln>
        </p:spPr>
      </p:pic>
      <p:pic>
        <p:nvPicPr>
          <p:cNvPr id="1358" name="Google Shape;1358;p34"/>
          <p:cNvPicPr preferRelativeResize="0"/>
          <p:nvPr/>
        </p:nvPicPr>
        <p:blipFill rotWithShape="1">
          <a:blip r:embed="rId4">
            <a:alphaModFix/>
          </a:blip>
          <a:srcRect/>
          <a:stretch/>
        </p:blipFill>
        <p:spPr>
          <a:xfrm>
            <a:off x="508164" y="2973893"/>
            <a:ext cx="481874" cy="421640"/>
          </a:xfrm>
          <a:prstGeom prst="rect">
            <a:avLst/>
          </a:prstGeom>
          <a:noFill/>
          <a:ln>
            <a:noFill/>
          </a:ln>
        </p:spPr>
      </p:pic>
      <p:pic>
        <p:nvPicPr>
          <p:cNvPr id="1359" name="Google Shape;1359;p34"/>
          <p:cNvPicPr preferRelativeResize="0"/>
          <p:nvPr/>
        </p:nvPicPr>
        <p:blipFill rotWithShape="1">
          <a:blip r:embed="rId4">
            <a:alphaModFix/>
          </a:blip>
          <a:srcRect/>
          <a:stretch/>
        </p:blipFill>
        <p:spPr>
          <a:xfrm>
            <a:off x="4525477" y="3114093"/>
            <a:ext cx="413408" cy="361732"/>
          </a:xfrm>
          <a:prstGeom prst="rect">
            <a:avLst/>
          </a:prstGeom>
          <a:noFill/>
          <a:ln>
            <a:noFill/>
          </a:ln>
        </p:spPr>
      </p:pic>
      <p:pic>
        <p:nvPicPr>
          <p:cNvPr id="1360" name="Google Shape;1360;p34"/>
          <p:cNvPicPr preferRelativeResize="0"/>
          <p:nvPr/>
        </p:nvPicPr>
        <p:blipFill rotWithShape="1">
          <a:blip r:embed="rId5">
            <a:alphaModFix/>
          </a:blip>
          <a:srcRect/>
          <a:stretch/>
        </p:blipFill>
        <p:spPr>
          <a:xfrm>
            <a:off x="3423688" y="2015737"/>
            <a:ext cx="599672" cy="529123"/>
          </a:xfrm>
          <a:prstGeom prst="rect">
            <a:avLst/>
          </a:prstGeom>
          <a:noFill/>
          <a:ln>
            <a:noFill/>
          </a:ln>
        </p:spPr>
      </p:pic>
      <p:pic>
        <p:nvPicPr>
          <p:cNvPr id="1361" name="Google Shape;1361;p34"/>
          <p:cNvPicPr preferRelativeResize="0"/>
          <p:nvPr/>
        </p:nvPicPr>
        <p:blipFill rotWithShape="1">
          <a:blip r:embed="rId6">
            <a:alphaModFix/>
          </a:blip>
          <a:srcRect/>
          <a:stretch/>
        </p:blipFill>
        <p:spPr>
          <a:xfrm>
            <a:off x="7910929" y="2106564"/>
            <a:ext cx="441284" cy="396375"/>
          </a:xfrm>
          <a:prstGeom prst="rect">
            <a:avLst/>
          </a:prstGeom>
          <a:noFill/>
          <a:ln>
            <a:noFill/>
          </a:ln>
        </p:spPr>
      </p:pic>
      <p:pic>
        <p:nvPicPr>
          <p:cNvPr id="1362" name="Google Shape;1362;p34"/>
          <p:cNvPicPr preferRelativeResize="0"/>
          <p:nvPr/>
        </p:nvPicPr>
        <p:blipFill rotWithShape="1">
          <a:blip r:embed="rId7">
            <a:alphaModFix/>
          </a:blip>
          <a:srcRect/>
          <a:stretch/>
        </p:blipFill>
        <p:spPr>
          <a:xfrm>
            <a:off x="6037911" y="3483522"/>
            <a:ext cx="538369" cy="570038"/>
          </a:xfrm>
          <a:prstGeom prst="rect">
            <a:avLst/>
          </a:prstGeom>
          <a:noFill/>
          <a:ln>
            <a:noFill/>
          </a:ln>
        </p:spPr>
      </p:pic>
      <p:sp>
        <p:nvSpPr>
          <p:cNvPr id="1363" name="Google Shape;1363;p34"/>
          <p:cNvSpPr/>
          <p:nvPr/>
        </p:nvSpPr>
        <p:spPr>
          <a:xfrm>
            <a:off x="131855" y="4034686"/>
            <a:ext cx="8787245" cy="600936"/>
          </a:xfrm>
          <a:prstGeom prst="rect">
            <a:avLst/>
          </a:prstGeom>
          <a:solidFill>
            <a:schemeClr val="lt1"/>
          </a:solidFill>
          <a:ln w="19050" cap="rnd"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marL="128588" indent="-128588" algn="just">
              <a:spcBef>
                <a:spcPts val="0"/>
              </a:spcBef>
              <a:spcAft>
                <a:spcPts val="0"/>
              </a:spcAft>
              <a:buClr>
                <a:srgbClr val="FF0000"/>
              </a:buClr>
              <a:buSzPts val="1800"/>
            </a:pPr>
            <a:r>
              <a:rPr lang="en-US" sz="1100" b="0" i="0" dirty="0">
                <a:solidFill>
                  <a:srgbClr val="374151"/>
                </a:solidFill>
                <a:effectLst/>
                <a:latin typeface="Verdana" panose="020B0604030504040204" pitchFamily="34" charset="0"/>
                <a:ea typeface="Verdana" panose="020B0604030504040204" pitchFamily="34" charset="0"/>
              </a:rPr>
              <a:t>Once the variable with the highest covariance is isolated and selected, all other predictive factors and responses are orthogonalized with respect to it, and the process is repeated until the fixed number of variables has been selected.</a:t>
            </a:r>
            <a:endParaRPr sz="1100" dirty="0">
              <a:solidFill>
                <a:srgbClr val="FF0000"/>
              </a:solidFill>
              <a:latin typeface="Verdana" panose="020B0604030504040204" pitchFamily="34" charset="0"/>
              <a:ea typeface="Verdana" panose="020B0604030504040204" pitchFamily="34" charset="0"/>
              <a:cs typeface="Calibri"/>
              <a:sym typeface="Calibri"/>
            </a:endParaRPr>
          </a:p>
        </p:txBody>
      </p:sp>
      <p:sp>
        <p:nvSpPr>
          <p:cNvPr id="1364" name="Google Shape;1364;p34"/>
          <p:cNvSpPr/>
          <p:nvPr/>
        </p:nvSpPr>
        <p:spPr>
          <a:xfrm>
            <a:off x="3423688" y="3023335"/>
            <a:ext cx="976829" cy="634163"/>
          </a:xfrm>
          <a:prstGeom prst="rightArrow">
            <a:avLst>
              <a:gd name="adj1" fmla="val 50000"/>
              <a:gd name="adj2" fmla="val 50000"/>
            </a:avLst>
          </a:prstGeom>
          <a:solidFill>
            <a:schemeClr val="accent1"/>
          </a:solidFill>
          <a:ln w="19050" cap="rnd" cmpd="sng">
            <a:solidFill>
              <a:srgbClr val="800F0D"/>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lt1"/>
              </a:buClr>
              <a:buSzPts val="1800"/>
            </a:pPr>
            <a:endParaRPr sz="1350">
              <a:solidFill>
                <a:srgbClr val="FFFFFF"/>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35"/>
          <p:cNvSpPr txBox="1">
            <a:spLocks noGrp="1"/>
          </p:cNvSpPr>
          <p:nvPr>
            <p:ph type="title"/>
          </p:nvPr>
        </p:nvSpPr>
        <p:spPr>
          <a:xfrm>
            <a:off x="484584" y="339538"/>
            <a:ext cx="7053542" cy="1050398"/>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algn="ctr">
              <a:spcBef>
                <a:spcPts val="0"/>
              </a:spcBef>
              <a:spcAft>
                <a:spcPts val="0"/>
              </a:spcAft>
              <a:buClr>
                <a:schemeClr val="lt2"/>
              </a:buClr>
              <a:buSzPts val="2800"/>
            </a:pPr>
            <a:r>
              <a:rPr lang="es-ES" sz="2100" b="1">
                <a:latin typeface="Arial"/>
                <a:ea typeface="Arial"/>
                <a:cs typeface="Arial"/>
                <a:sym typeface="Arial"/>
              </a:rPr>
              <a:t>Covariance selection (CovSel)</a:t>
            </a:r>
            <a:endParaRPr/>
          </a:p>
        </p:txBody>
      </p:sp>
      <p:sp>
        <p:nvSpPr>
          <p:cNvPr id="1371" name="Google Shape;1371;p35"/>
          <p:cNvSpPr txBox="1">
            <a:spLocks noGrp="1"/>
          </p:cNvSpPr>
          <p:nvPr>
            <p:ph type="body" idx="1"/>
          </p:nvPr>
        </p:nvSpPr>
        <p:spPr>
          <a:xfrm>
            <a:off x="828220" y="1209905"/>
            <a:ext cx="6709906" cy="3146611"/>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257175" indent="-180975">
              <a:spcBef>
                <a:spcPts val="750"/>
              </a:spcBef>
              <a:spcAft>
                <a:spcPts val="0"/>
              </a:spcAft>
              <a:buSzPts val="1600"/>
              <a:buNone/>
            </a:pPr>
            <a:endParaRPr lang="en-US" b="1" dirty="0"/>
          </a:p>
          <a:p>
            <a:pPr marL="257175" indent="-180975">
              <a:spcBef>
                <a:spcPts val="750"/>
              </a:spcBef>
              <a:spcAft>
                <a:spcPts val="0"/>
              </a:spcAft>
              <a:buSzPts val="1600"/>
              <a:buNone/>
            </a:pPr>
            <a:r>
              <a:rPr lang="en-US" b="1" dirty="0"/>
              <a:t>The selected variables from X should have:</a:t>
            </a:r>
          </a:p>
          <a:p>
            <a:pPr marL="257175" indent="-180975">
              <a:spcBef>
                <a:spcPts val="750"/>
              </a:spcBef>
              <a:spcAft>
                <a:spcPts val="0"/>
              </a:spcAft>
              <a:buSzPts val="1600"/>
              <a:buNone/>
            </a:pPr>
            <a:endParaRPr lang="en-US" b="1" dirty="0"/>
          </a:p>
          <a:p>
            <a:pPr marL="361950" indent="-285750">
              <a:spcBef>
                <a:spcPts val="750"/>
              </a:spcBef>
              <a:spcAft>
                <a:spcPts val="0"/>
              </a:spcAft>
              <a:buSzPts val="1600"/>
              <a:buFont typeface="Wingdings" panose="05000000000000000000" pitchFamily="2" charset="2"/>
              <a:buChar char="q"/>
            </a:pPr>
            <a:r>
              <a:rPr lang="en-US" b="1" dirty="0"/>
              <a:t>Good predictive power for Y</a:t>
            </a:r>
          </a:p>
          <a:p>
            <a:pPr marL="361950" indent="-285750">
              <a:spcBef>
                <a:spcPts val="750"/>
              </a:spcBef>
              <a:spcAft>
                <a:spcPts val="0"/>
              </a:spcAft>
              <a:buSzPts val="1600"/>
              <a:buFont typeface="Wingdings" panose="05000000000000000000" pitchFamily="2" charset="2"/>
              <a:buChar char="q"/>
            </a:pPr>
            <a:r>
              <a:rPr lang="en-US" b="1" dirty="0"/>
              <a:t>The highest possible variability</a:t>
            </a:r>
            <a:endParaRPr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36"/>
          <p:cNvSpPr txBox="1">
            <a:spLocks noGrp="1"/>
          </p:cNvSpPr>
          <p:nvPr>
            <p:ph type="title"/>
          </p:nvPr>
        </p:nvSpPr>
        <p:spPr>
          <a:xfrm>
            <a:off x="1045229" y="311728"/>
            <a:ext cx="7053542" cy="1050398"/>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algn="ctr">
              <a:spcBef>
                <a:spcPts val="0"/>
              </a:spcBef>
              <a:spcAft>
                <a:spcPts val="0"/>
              </a:spcAft>
              <a:buClr>
                <a:schemeClr val="lt2"/>
              </a:buClr>
              <a:buSzPts val="2800"/>
            </a:pPr>
            <a:r>
              <a:rPr lang="es-ES" sz="2100" b="1" dirty="0" err="1">
                <a:latin typeface="Arial"/>
                <a:ea typeface="Arial"/>
                <a:cs typeface="Arial"/>
                <a:sym typeface="Arial"/>
              </a:rPr>
              <a:t>Covariance</a:t>
            </a:r>
            <a:r>
              <a:rPr lang="es-ES" sz="2100" b="1" dirty="0">
                <a:latin typeface="Arial"/>
                <a:ea typeface="Arial"/>
                <a:cs typeface="Arial"/>
                <a:sym typeface="Arial"/>
              </a:rPr>
              <a:t> </a:t>
            </a:r>
            <a:r>
              <a:rPr lang="es-ES" sz="2100" b="1" dirty="0" err="1">
                <a:latin typeface="Arial"/>
                <a:ea typeface="Arial"/>
                <a:cs typeface="Arial"/>
                <a:sym typeface="Arial"/>
              </a:rPr>
              <a:t>selection</a:t>
            </a:r>
            <a:r>
              <a:rPr lang="es-ES" sz="2100" b="1" dirty="0">
                <a:latin typeface="Arial"/>
                <a:ea typeface="Arial"/>
                <a:cs typeface="Arial"/>
                <a:sym typeface="Arial"/>
              </a:rPr>
              <a:t> (</a:t>
            </a:r>
            <a:r>
              <a:rPr lang="es-ES" sz="2100" b="1" dirty="0" err="1">
                <a:latin typeface="Arial"/>
                <a:ea typeface="Arial"/>
                <a:cs typeface="Arial"/>
                <a:sym typeface="Arial"/>
              </a:rPr>
              <a:t>CovSel</a:t>
            </a:r>
            <a:r>
              <a:rPr lang="es-ES" sz="2100" b="1" dirty="0">
                <a:latin typeface="Arial"/>
                <a:ea typeface="Arial"/>
                <a:cs typeface="Arial"/>
                <a:sym typeface="Arial"/>
              </a:rPr>
              <a:t>)</a:t>
            </a:r>
            <a:endParaRPr dirty="0"/>
          </a:p>
        </p:txBody>
      </p:sp>
      <p:pic>
        <p:nvPicPr>
          <p:cNvPr id="1379" name="Google Shape;1379;p36"/>
          <p:cNvPicPr preferRelativeResize="0"/>
          <p:nvPr/>
        </p:nvPicPr>
        <p:blipFill rotWithShape="1">
          <a:blip r:embed="rId3">
            <a:alphaModFix/>
          </a:blip>
          <a:srcRect/>
          <a:stretch/>
        </p:blipFill>
        <p:spPr>
          <a:xfrm>
            <a:off x="2215235" y="2692932"/>
            <a:ext cx="4436615" cy="693221"/>
          </a:xfrm>
          <a:prstGeom prst="rect">
            <a:avLst/>
          </a:prstGeom>
          <a:noFill/>
          <a:ln>
            <a:noFill/>
          </a:ln>
        </p:spPr>
      </p:pic>
      <p:pic>
        <p:nvPicPr>
          <p:cNvPr id="1381" name="Google Shape;1381;p36"/>
          <p:cNvPicPr preferRelativeResize="0"/>
          <p:nvPr/>
        </p:nvPicPr>
        <p:blipFill rotWithShape="1">
          <a:blip r:embed="rId4">
            <a:alphaModFix/>
          </a:blip>
          <a:srcRect/>
          <a:stretch/>
        </p:blipFill>
        <p:spPr>
          <a:xfrm>
            <a:off x="1898214" y="3746579"/>
            <a:ext cx="4750778" cy="821982"/>
          </a:xfrm>
          <a:prstGeom prst="rect">
            <a:avLst/>
          </a:prstGeom>
          <a:noFill/>
          <a:ln>
            <a:noFill/>
          </a:ln>
        </p:spPr>
      </p:pic>
      <p:sp>
        <p:nvSpPr>
          <p:cNvPr id="2" name="Rectangle 1">
            <a:extLst>
              <a:ext uri="{FF2B5EF4-FFF2-40B4-BE49-F238E27FC236}">
                <a16:creationId xmlns:a16="http://schemas.microsoft.com/office/drawing/2014/main" id="{CC943109-C6FB-589D-E56A-E307D5808481}"/>
              </a:ext>
            </a:extLst>
          </p:cNvPr>
          <p:cNvSpPr/>
          <p:nvPr/>
        </p:nvSpPr>
        <p:spPr>
          <a:xfrm>
            <a:off x="196280" y="938480"/>
            <a:ext cx="8154649" cy="1691160"/>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lnSpc>
                <a:spcPct val="150000"/>
              </a:lnSpc>
            </a:pPr>
            <a:r>
              <a:rPr lang="en-US" sz="1400" dirty="0">
                <a:solidFill>
                  <a:schemeClr val="tx1">
                    <a:lumMod val="75000"/>
                  </a:schemeClr>
                </a:solidFill>
                <a:latin typeface="Verdana" panose="020B0604030504040204" pitchFamily="34" charset="0"/>
                <a:ea typeface="Verdana" panose="020B0604030504040204" pitchFamily="34" charset="0"/>
              </a:rPr>
              <a:t>1) The number of variables (L) from matrix X is chosen</a:t>
            </a:r>
          </a:p>
          <a:p>
            <a:pPr algn="ctr">
              <a:lnSpc>
                <a:spcPct val="150000"/>
              </a:lnSpc>
            </a:pPr>
            <a:r>
              <a:rPr lang="en-GB" sz="1400" dirty="0">
                <a:solidFill>
                  <a:schemeClr val="tx1"/>
                </a:solidFill>
              </a:rPr>
              <a:t>2) X is </a:t>
            </a:r>
            <a:r>
              <a:rPr lang="en-GB" sz="1400" dirty="0" err="1">
                <a:solidFill>
                  <a:schemeClr val="tx1"/>
                </a:solidFill>
              </a:rPr>
              <a:t>centered</a:t>
            </a:r>
            <a:r>
              <a:rPr lang="en-GB" sz="1400" dirty="0">
                <a:solidFill>
                  <a:schemeClr val="tx1"/>
                </a:solidFill>
              </a:rPr>
              <a:t> and Y is </a:t>
            </a:r>
            <a:r>
              <a:rPr lang="en-GB" sz="1400" dirty="0" err="1">
                <a:solidFill>
                  <a:schemeClr val="tx1"/>
                </a:solidFill>
              </a:rPr>
              <a:t>centered</a:t>
            </a:r>
            <a:r>
              <a:rPr lang="en-GB" sz="1400" dirty="0">
                <a:solidFill>
                  <a:schemeClr val="tx1"/>
                </a:solidFill>
              </a:rPr>
              <a:t> and reduced</a:t>
            </a:r>
          </a:p>
          <a:p>
            <a:pPr algn="ctr">
              <a:lnSpc>
                <a:spcPct val="150000"/>
              </a:lnSpc>
            </a:pPr>
            <a:r>
              <a:rPr lang="en-GB" sz="1400" dirty="0">
                <a:solidFill>
                  <a:schemeClr val="tx1"/>
                </a:solidFill>
              </a:rPr>
              <a:t>3) Covariance is calculated between each variable </a:t>
            </a:r>
            <a:r>
              <a:rPr lang="en-GB" sz="1400" dirty="0" err="1">
                <a:solidFill>
                  <a:schemeClr val="tx1"/>
                </a:solidFill>
              </a:rPr>
              <a:t>Xp</a:t>
            </a:r>
            <a:r>
              <a:rPr lang="en-GB" sz="1400" dirty="0">
                <a:solidFill>
                  <a:schemeClr val="tx1"/>
                </a:solidFill>
              </a:rPr>
              <a:t> and </a:t>
            </a:r>
            <a:r>
              <a:rPr lang="en-GB" sz="1400" dirty="0" err="1">
                <a:solidFill>
                  <a:schemeClr val="tx1"/>
                </a:solidFill>
              </a:rPr>
              <a:t>Yp</a:t>
            </a:r>
            <a:endParaRPr lang="en-GB" sz="1400" dirty="0">
              <a:solidFill>
                <a:schemeClr val="tx1"/>
              </a:solidFill>
            </a:endParaRPr>
          </a:p>
          <a:p>
            <a:pPr algn="ctr">
              <a:lnSpc>
                <a:spcPct val="150000"/>
              </a:lnSpc>
            </a:pPr>
            <a:r>
              <a:rPr lang="en-GB" sz="1400" dirty="0">
                <a:solidFill>
                  <a:schemeClr val="tx1"/>
                </a:solidFill>
              </a:rPr>
              <a:t>4) The predictor with highest covariance </a:t>
            </a:r>
            <a:r>
              <a:rPr lang="en-GB" sz="1400" dirty="0" err="1">
                <a:solidFill>
                  <a:schemeClr val="tx1"/>
                </a:solidFill>
              </a:rPr>
              <a:t>wth</a:t>
            </a:r>
            <a:r>
              <a:rPr lang="en-GB" sz="1400" dirty="0">
                <a:solidFill>
                  <a:schemeClr val="tx1"/>
                </a:solidFill>
              </a:rPr>
              <a:t> </a:t>
            </a:r>
            <a:r>
              <a:rPr lang="en-GB" sz="1400" dirty="0" err="1">
                <a:solidFill>
                  <a:schemeClr val="tx1"/>
                </a:solidFill>
              </a:rPr>
              <a:t>Yp</a:t>
            </a:r>
            <a:r>
              <a:rPr lang="en-GB" sz="1400" dirty="0">
                <a:solidFill>
                  <a:schemeClr val="tx1"/>
                </a:solidFill>
              </a:rPr>
              <a:t> is chosen</a:t>
            </a:r>
          </a:p>
          <a:p>
            <a:pPr algn="ctr">
              <a:lnSpc>
                <a:spcPct val="150000"/>
              </a:lnSpc>
            </a:pPr>
            <a:r>
              <a:rPr lang="en-GB" sz="1400" dirty="0">
                <a:solidFill>
                  <a:schemeClr val="tx1"/>
                </a:solidFill>
              </a:rPr>
              <a:t>5) </a:t>
            </a:r>
            <a:r>
              <a:rPr lang="en-GB" sz="1400" dirty="0" err="1">
                <a:solidFill>
                  <a:schemeClr val="tx1"/>
                </a:solidFill>
              </a:rPr>
              <a:t>Xp</a:t>
            </a:r>
            <a:r>
              <a:rPr lang="en-GB" sz="1400" dirty="0">
                <a:solidFill>
                  <a:schemeClr val="tx1"/>
                </a:solidFill>
              </a:rPr>
              <a:t> is orthogonalized with respect to the chosen response</a:t>
            </a:r>
          </a:p>
        </p:txBody>
      </p:sp>
      <p:sp>
        <p:nvSpPr>
          <p:cNvPr id="3" name="Rectangle 2">
            <a:extLst>
              <a:ext uri="{FF2B5EF4-FFF2-40B4-BE49-F238E27FC236}">
                <a16:creationId xmlns:a16="http://schemas.microsoft.com/office/drawing/2014/main" id="{FE437B92-A421-5553-CC18-DA109FD72468}"/>
              </a:ext>
            </a:extLst>
          </p:cNvPr>
          <p:cNvSpPr/>
          <p:nvPr/>
        </p:nvSpPr>
        <p:spPr>
          <a:xfrm>
            <a:off x="735221" y="3449445"/>
            <a:ext cx="7076765" cy="334313"/>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GB" sz="1400" dirty="0">
                <a:solidFill>
                  <a:schemeClr val="tx1"/>
                </a:solidFill>
              </a:rPr>
              <a:t>6) </a:t>
            </a:r>
            <a:r>
              <a:rPr lang="en-GB" sz="1400" dirty="0" err="1">
                <a:solidFill>
                  <a:schemeClr val="tx1"/>
                </a:solidFill>
              </a:rPr>
              <a:t>Yp</a:t>
            </a:r>
            <a:r>
              <a:rPr lang="en-GB" sz="1400" dirty="0">
                <a:solidFill>
                  <a:schemeClr val="tx1"/>
                </a:solidFill>
              </a:rPr>
              <a:t> is orthogonalized with respect to the chosen </a:t>
            </a:r>
            <a:r>
              <a:rPr lang="en-GB" sz="1400" dirty="0" err="1">
                <a:solidFill>
                  <a:schemeClr val="tx1"/>
                </a:solidFill>
              </a:rPr>
              <a:t>preditor</a:t>
            </a:r>
            <a:endParaRPr lang="en-GB" sz="14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C61AA5-B9E9-BD89-039F-A478EDA05C49}"/>
              </a:ext>
            </a:extLst>
          </p:cNvPr>
          <p:cNvSpPr>
            <a:spLocks noGrp="1"/>
          </p:cNvSpPr>
          <p:nvPr>
            <p:ph type="body" sz="quarter" idx="10"/>
          </p:nvPr>
        </p:nvSpPr>
        <p:spPr/>
        <p:txBody>
          <a:bodyPr numCol="2"/>
          <a:lstStyle/>
          <a:p>
            <a:r>
              <a:rPr lang="en-US" dirty="0"/>
              <a:t>Focus on distributions</a:t>
            </a:r>
          </a:p>
          <a:p>
            <a:r>
              <a:rPr lang="en-US" dirty="0"/>
              <a:t>Inference based on hypothesis tests of parameters</a:t>
            </a:r>
          </a:p>
          <a:p>
            <a:r>
              <a:rPr lang="en-US" dirty="0"/>
              <a:t> Density estimation</a:t>
            </a:r>
          </a:p>
          <a:p>
            <a:r>
              <a:rPr lang="en-US" dirty="0"/>
              <a:t>Mandatory courses at every biological education </a:t>
            </a:r>
          </a:p>
          <a:p>
            <a:endParaRPr lang="en-US" dirty="0"/>
          </a:p>
          <a:p>
            <a:r>
              <a:rPr lang="en-US" dirty="0"/>
              <a:t>Focus on individual samples</a:t>
            </a:r>
          </a:p>
          <a:p>
            <a:r>
              <a:rPr lang="en-US" dirty="0"/>
              <a:t>Inferences based on future performance </a:t>
            </a:r>
          </a:p>
          <a:p>
            <a:r>
              <a:rPr lang="en-US" dirty="0"/>
              <a:t> Clustering </a:t>
            </a:r>
          </a:p>
          <a:p>
            <a:r>
              <a:rPr lang="en-US" dirty="0"/>
              <a:t>Voluntary course at only few institutions </a:t>
            </a:r>
            <a:endParaRPr lang="nl-NL" dirty="0"/>
          </a:p>
        </p:txBody>
      </p:sp>
      <p:sp>
        <p:nvSpPr>
          <p:cNvPr id="3" name="Title 2">
            <a:extLst>
              <a:ext uri="{FF2B5EF4-FFF2-40B4-BE49-F238E27FC236}">
                <a16:creationId xmlns:a16="http://schemas.microsoft.com/office/drawing/2014/main" id="{F89949B5-2A15-183D-D235-27B2AD9EBF0A}"/>
              </a:ext>
            </a:extLst>
          </p:cNvPr>
          <p:cNvSpPr>
            <a:spLocks noGrp="1"/>
          </p:cNvSpPr>
          <p:nvPr>
            <p:ph type="title"/>
          </p:nvPr>
        </p:nvSpPr>
        <p:spPr>
          <a:xfrm>
            <a:off x="561600" y="169210"/>
            <a:ext cx="8330400" cy="576832"/>
          </a:xfrm>
        </p:spPr>
        <p:txBody>
          <a:bodyPr/>
          <a:lstStyle/>
          <a:p>
            <a:pPr algn="ctr"/>
            <a:r>
              <a:rPr lang="nl-NL" dirty="0" err="1"/>
              <a:t>Statistics</a:t>
            </a:r>
            <a:r>
              <a:rPr lang="nl-NL" dirty="0"/>
              <a:t> versus </a:t>
            </a:r>
            <a:r>
              <a:rPr lang="nl-NL" dirty="0" err="1"/>
              <a:t>chemometrics</a:t>
            </a:r>
            <a:endParaRPr lang="nl-NL" dirty="0"/>
          </a:p>
        </p:txBody>
      </p:sp>
      <p:sp>
        <p:nvSpPr>
          <p:cNvPr id="4" name="Slide Number Placeholder 3">
            <a:extLst>
              <a:ext uri="{FF2B5EF4-FFF2-40B4-BE49-F238E27FC236}">
                <a16:creationId xmlns:a16="http://schemas.microsoft.com/office/drawing/2014/main" id="{7B3D1551-B0E0-3BA4-2270-24C5F298BD21}"/>
              </a:ext>
            </a:extLst>
          </p:cNvPr>
          <p:cNvSpPr>
            <a:spLocks noGrp="1"/>
          </p:cNvSpPr>
          <p:nvPr>
            <p:ph type="sldNum" sz="quarter" idx="11"/>
          </p:nvPr>
        </p:nvSpPr>
        <p:spPr/>
        <p:txBody>
          <a:bodyPr/>
          <a:lstStyle/>
          <a:p>
            <a:pPr algn="r"/>
            <a:fld id="{F25965E0-7062-474C-8671-DB3A3CE669B0}" type="slidenum">
              <a:rPr lang="nl-NL" smtClean="0"/>
              <a:pPr algn="r"/>
              <a:t>5</a:t>
            </a:fld>
            <a:endParaRPr lang="nl-NL"/>
          </a:p>
        </p:txBody>
      </p:sp>
      <p:cxnSp>
        <p:nvCxnSpPr>
          <p:cNvPr id="6" name="Straight Connector 5">
            <a:extLst>
              <a:ext uri="{FF2B5EF4-FFF2-40B4-BE49-F238E27FC236}">
                <a16:creationId xmlns:a16="http://schemas.microsoft.com/office/drawing/2014/main" id="{5A38FC6E-2F59-01F8-1571-B245389CA5B7}"/>
              </a:ext>
            </a:extLst>
          </p:cNvPr>
          <p:cNvCxnSpPr/>
          <p:nvPr/>
        </p:nvCxnSpPr>
        <p:spPr>
          <a:xfrm>
            <a:off x="4572000" y="1035258"/>
            <a:ext cx="0" cy="3072984"/>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204500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48"/>
          <p:cNvSpPr txBox="1">
            <a:spLocks noGrp="1"/>
          </p:cNvSpPr>
          <p:nvPr>
            <p:ph type="body" idx="1"/>
          </p:nvPr>
        </p:nvSpPr>
        <p:spPr>
          <a:xfrm>
            <a:off x="350711" y="2241647"/>
            <a:ext cx="8053920" cy="3095310"/>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171450" indent="-76200" algn="just">
              <a:lnSpc>
                <a:spcPct val="90000"/>
              </a:lnSpc>
              <a:spcBef>
                <a:spcPts val="0"/>
              </a:spcBef>
              <a:spcAft>
                <a:spcPts val="0"/>
              </a:spcAft>
              <a:buClr>
                <a:schemeClr val="lt1"/>
              </a:buClr>
              <a:buSzPts val="2000"/>
              <a:buNone/>
            </a:pPr>
            <a:endParaRPr sz="1500" dirty="0"/>
          </a:p>
          <a:p>
            <a:pPr marL="171450" indent="-76200" algn="just">
              <a:lnSpc>
                <a:spcPct val="90000"/>
              </a:lnSpc>
              <a:spcBef>
                <a:spcPts val="750"/>
              </a:spcBef>
              <a:spcAft>
                <a:spcPts val="0"/>
              </a:spcAft>
              <a:buClr>
                <a:schemeClr val="lt1"/>
              </a:buClr>
              <a:buSzPts val="2000"/>
              <a:buNone/>
            </a:pPr>
            <a:endParaRPr sz="1500" dirty="0">
              <a:latin typeface="Arial"/>
              <a:ea typeface="Arial"/>
              <a:cs typeface="Arial"/>
              <a:sym typeface="Arial"/>
            </a:endParaRPr>
          </a:p>
          <a:p>
            <a:pPr marL="0" indent="0">
              <a:lnSpc>
                <a:spcPct val="90000"/>
              </a:lnSpc>
              <a:spcBef>
                <a:spcPts val="750"/>
              </a:spcBef>
              <a:spcAft>
                <a:spcPts val="0"/>
              </a:spcAft>
              <a:buClr>
                <a:schemeClr val="lt1"/>
              </a:buClr>
              <a:buSzPts val="2400"/>
              <a:buNone/>
            </a:pPr>
            <a:endParaRPr dirty="0"/>
          </a:p>
          <a:p>
            <a:pPr marL="171450" indent="-57150">
              <a:lnSpc>
                <a:spcPct val="90000"/>
              </a:lnSpc>
              <a:spcBef>
                <a:spcPts val="750"/>
              </a:spcBef>
              <a:spcAft>
                <a:spcPts val="0"/>
              </a:spcAft>
              <a:buClr>
                <a:schemeClr val="lt1"/>
              </a:buClr>
              <a:buSzPts val="2400"/>
              <a:buNone/>
            </a:pPr>
            <a:endParaRPr dirty="0"/>
          </a:p>
        </p:txBody>
      </p:sp>
      <p:sp>
        <p:nvSpPr>
          <p:cNvPr id="1501" name="Google Shape;1501;p48"/>
          <p:cNvSpPr/>
          <p:nvPr/>
        </p:nvSpPr>
        <p:spPr>
          <a:xfrm>
            <a:off x="3330943" y="2375506"/>
            <a:ext cx="1543050" cy="673553"/>
          </a:xfrm>
          <a:prstGeom prst="rect">
            <a:avLst/>
          </a:prstGeom>
          <a:solidFill>
            <a:schemeClr val="accent5"/>
          </a:solidFill>
          <a:ln w="12700" cap="flat" cmpd="sng">
            <a:solidFill>
              <a:srgbClr val="3E9087"/>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FFFFFF"/>
              </a:buClr>
              <a:buSzPts val="2400"/>
            </a:pPr>
            <a:r>
              <a:rPr lang="es-ES" dirty="0">
                <a:solidFill>
                  <a:srgbClr val="FFFFFF"/>
                </a:solidFill>
                <a:latin typeface="Trebuchet MS"/>
                <a:ea typeface="Trebuchet MS"/>
                <a:cs typeface="Trebuchet MS"/>
                <a:sym typeface="Trebuchet MS"/>
              </a:rPr>
              <a:t>Train </a:t>
            </a:r>
            <a:r>
              <a:rPr lang="es-ES" dirty="0" err="1">
                <a:solidFill>
                  <a:srgbClr val="FFFFFF"/>
                </a:solidFill>
                <a:latin typeface="Trebuchet MS"/>
                <a:ea typeface="Trebuchet MS"/>
                <a:cs typeface="Trebuchet MS"/>
                <a:sym typeface="Trebuchet MS"/>
              </a:rPr>
              <a:t>the</a:t>
            </a:r>
            <a:r>
              <a:rPr lang="es-ES" dirty="0">
                <a:solidFill>
                  <a:srgbClr val="FFFFFF"/>
                </a:solidFill>
                <a:latin typeface="Trebuchet MS"/>
                <a:ea typeface="Trebuchet MS"/>
                <a:cs typeface="Trebuchet MS"/>
                <a:sym typeface="Trebuchet MS"/>
              </a:rPr>
              <a:t> </a:t>
            </a:r>
            <a:r>
              <a:rPr lang="es-ES" dirty="0" err="1">
                <a:solidFill>
                  <a:srgbClr val="FFFFFF"/>
                </a:solidFill>
                <a:latin typeface="Trebuchet MS"/>
                <a:ea typeface="Trebuchet MS"/>
                <a:cs typeface="Trebuchet MS"/>
                <a:sym typeface="Trebuchet MS"/>
              </a:rPr>
              <a:t>model</a:t>
            </a:r>
            <a:endParaRPr dirty="0">
              <a:solidFill>
                <a:srgbClr val="FFFFFF"/>
              </a:solidFill>
              <a:latin typeface="Trebuchet MS"/>
              <a:ea typeface="Trebuchet MS"/>
              <a:cs typeface="Trebuchet MS"/>
              <a:sym typeface="Trebuchet MS"/>
            </a:endParaRPr>
          </a:p>
        </p:txBody>
      </p:sp>
      <p:sp>
        <p:nvSpPr>
          <p:cNvPr id="1502" name="Google Shape;1502;p48"/>
          <p:cNvSpPr/>
          <p:nvPr/>
        </p:nvSpPr>
        <p:spPr>
          <a:xfrm>
            <a:off x="3350035" y="4275935"/>
            <a:ext cx="1690007" cy="646302"/>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68569" tIns="34275" rIns="68569" bIns="34275" anchor="ctr" anchorCtr="0">
            <a:noAutofit/>
          </a:bodyPr>
          <a:lstStyle/>
          <a:p>
            <a:pPr algn="ctr">
              <a:spcBef>
                <a:spcPts val="0"/>
              </a:spcBef>
              <a:spcAft>
                <a:spcPts val="0"/>
              </a:spcAft>
              <a:buClr>
                <a:srgbClr val="FFFFFF"/>
              </a:buClr>
              <a:buSzPts val="2400"/>
            </a:pPr>
            <a:r>
              <a:rPr lang="es-ES" dirty="0" err="1">
                <a:solidFill>
                  <a:srgbClr val="FFFFFF"/>
                </a:solidFill>
                <a:latin typeface="Trebuchet MS"/>
                <a:ea typeface="Trebuchet MS"/>
                <a:cs typeface="Trebuchet MS"/>
                <a:sym typeface="Trebuchet MS"/>
              </a:rPr>
              <a:t>Feature</a:t>
            </a:r>
            <a:r>
              <a:rPr lang="es-ES" dirty="0">
                <a:solidFill>
                  <a:srgbClr val="FFFFFF"/>
                </a:solidFill>
                <a:latin typeface="Trebuchet MS"/>
                <a:ea typeface="Trebuchet MS"/>
                <a:cs typeface="Trebuchet MS"/>
                <a:sym typeface="Trebuchet MS"/>
              </a:rPr>
              <a:t> </a:t>
            </a:r>
            <a:r>
              <a:rPr lang="es-ES" dirty="0" err="1">
                <a:solidFill>
                  <a:srgbClr val="FFFFFF"/>
                </a:solidFill>
                <a:latin typeface="Trebuchet MS"/>
                <a:ea typeface="Trebuchet MS"/>
                <a:cs typeface="Trebuchet MS"/>
                <a:sym typeface="Trebuchet MS"/>
              </a:rPr>
              <a:t>selection</a:t>
            </a:r>
            <a:endParaRPr dirty="0">
              <a:solidFill>
                <a:srgbClr val="FFFFFF"/>
              </a:solidFill>
              <a:latin typeface="Trebuchet MS"/>
              <a:ea typeface="Trebuchet MS"/>
              <a:cs typeface="Trebuchet MS"/>
              <a:sym typeface="Trebuchet MS"/>
            </a:endParaRPr>
          </a:p>
        </p:txBody>
      </p:sp>
      <p:sp>
        <p:nvSpPr>
          <p:cNvPr id="1503" name="Google Shape;1503;p48"/>
          <p:cNvSpPr/>
          <p:nvPr/>
        </p:nvSpPr>
        <p:spPr>
          <a:xfrm>
            <a:off x="295498" y="2543893"/>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a:solidFill>
                  <a:srgbClr val="000000"/>
                </a:solidFill>
                <a:latin typeface="Trebuchet MS"/>
                <a:ea typeface="Trebuchet MS"/>
                <a:cs typeface="Trebuchet MS"/>
                <a:sym typeface="Trebuchet MS"/>
              </a:rPr>
              <a:t>Variable</a:t>
            </a:r>
            <a:endParaRPr dirty="0">
              <a:solidFill>
                <a:srgbClr val="000000"/>
              </a:solidFill>
              <a:latin typeface="Trebuchet MS"/>
              <a:ea typeface="Trebuchet MS"/>
              <a:cs typeface="Trebuchet MS"/>
              <a:sym typeface="Trebuchet MS"/>
            </a:endParaRPr>
          </a:p>
        </p:txBody>
      </p:sp>
      <p:sp>
        <p:nvSpPr>
          <p:cNvPr id="1504" name="Google Shape;1504;p48"/>
          <p:cNvSpPr/>
          <p:nvPr/>
        </p:nvSpPr>
        <p:spPr>
          <a:xfrm>
            <a:off x="335017" y="3194436"/>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a:solidFill>
                  <a:srgbClr val="000000"/>
                </a:solidFill>
                <a:latin typeface="Trebuchet MS"/>
                <a:ea typeface="Trebuchet MS"/>
                <a:cs typeface="Trebuchet MS"/>
                <a:sym typeface="Trebuchet MS"/>
              </a:rPr>
              <a:t>Variable</a:t>
            </a:r>
            <a:endParaRPr dirty="0">
              <a:solidFill>
                <a:srgbClr val="000000"/>
              </a:solidFill>
              <a:latin typeface="Trebuchet MS"/>
              <a:ea typeface="Trebuchet MS"/>
              <a:cs typeface="Trebuchet MS"/>
              <a:sym typeface="Trebuchet MS"/>
            </a:endParaRPr>
          </a:p>
        </p:txBody>
      </p:sp>
      <p:sp>
        <p:nvSpPr>
          <p:cNvPr id="1505" name="Google Shape;1505;p48"/>
          <p:cNvSpPr/>
          <p:nvPr/>
        </p:nvSpPr>
        <p:spPr>
          <a:xfrm>
            <a:off x="320837" y="3862120"/>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a:solidFill>
                  <a:srgbClr val="000000"/>
                </a:solidFill>
                <a:latin typeface="Trebuchet MS"/>
                <a:ea typeface="Trebuchet MS"/>
                <a:cs typeface="Trebuchet MS"/>
                <a:sym typeface="Trebuchet MS"/>
              </a:rPr>
              <a:t>Variable</a:t>
            </a:r>
            <a:endParaRPr dirty="0">
              <a:solidFill>
                <a:srgbClr val="000000"/>
              </a:solidFill>
              <a:latin typeface="Trebuchet MS"/>
              <a:ea typeface="Trebuchet MS"/>
              <a:cs typeface="Trebuchet MS"/>
              <a:sym typeface="Trebuchet MS"/>
            </a:endParaRPr>
          </a:p>
        </p:txBody>
      </p:sp>
      <p:sp>
        <p:nvSpPr>
          <p:cNvPr id="1506" name="Google Shape;1506;p48"/>
          <p:cNvSpPr/>
          <p:nvPr/>
        </p:nvSpPr>
        <p:spPr>
          <a:xfrm>
            <a:off x="2309052" y="2762959"/>
            <a:ext cx="698046" cy="1339872"/>
          </a:xfrm>
          <a:prstGeom prst="rightBrace">
            <a:avLst>
              <a:gd name="adj1" fmla="val 8333"/>
              <a:gd name="adj2" fmla="val 50000"/>
            </a:avLst>
          </a:prstGeom>
          <a:noFill/>
          <a:ln w="1905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lt1"/>
              </a:buClr>
              <a:buSzPts val="1800"/>
            </a:pPr>
            <a:endParaRPr sz="1350">
              <a:solidFill>
                <a:srgbClr val="FFFFFF"/>
              </a:solidFill>
              <a:latin typeface="Trebuchet MS"/>
              <a:ea typeface="Trebuchet MS"/>
              <a:cs typeface="Trebuchet MS"/>
              <a:sym typeface="Trebuchet MS"/>
            </a:endParaRPr>
          </a:p>
        </p:txBody>
      </p:sp>
      <p:sp>
        <p:nvSpPr>
          <p:cNvPr id="1507" name="Google Shape;1507;p48"/>
          <p:cNvSpPr/>
          <p:nvPr/>
        </p:nvSpPr>
        <p:spPr>
          <a:xfrm>
            <a:off x="6138006" y="3160406"/>
            <a:ext cx="2415941" cy="323589"/>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err="1">
                <a:solidFill>
                  <a:srgbClr val="000000"/>
                </a:solidFill>
                <a:latin typeface="Trebuchet MS"/>
                <a:ea typeface="Trebuchet MS"/>
                <a:cs typeface="Trebuchet MS"/>
                <a:sym typeface="Trebuchet MS"/>
              </a:rPr>
              <a:t>Useful</a:t>
            </a:r>
            <a:r>
              <a:rPr lang="es-ES" dirty="0">
                <a:solidFill>
                  <a:srgbClr val="000000"/>
                </a:solidFill>
                <a:latin typeface="Trebuchet MS"/>
                <a:ea typeface="Trebuchet MS"/>
                <a:cs typeface="Trebuchet MS"/>
                <a:sym typeface="Trebuchet MS"/>
              </a:rPr>
              <a:t> variables</a:t>
            </a:r>
            <a:endParaRPr dirty="0">
              <a:solidFill>
                <a:srgbClr val="000000"/>
              </a:solidFill>
              <a:latin typeface="Trebuchet MS"/>
              <a:ea typeface="Trebuchet MS"/>
              <a:cs typeface="Trebuchet MS"/>
              <a:sym typeface="Trebuchet MS"/>
            </a:endParaRPr>
          </a:p>
        </p:txBody>
      </p:sp>
      <p:sp>
        <p:nvSpPr>
          <p:cNvPr id="1508" name="Google Shape;1508;p48"/>
          <p:cNvSpPr/>
          <p:nvPr/>
        </p:nvSpPr>
        <p:spPr>
          <a:xfrm>
            <a:off x="6326026" y="2156671"/>
            <a:ext cx="1974368" cy="323589"/>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err="1">
                <a:solidFill>
                  <a:srgbClr val="000000"/>
                </a:solidFill>
                <a:latin typeface="Trebuchet MS"/>
                <a:ea typeface="Trebuchet MS"/>
                <a:cs typeface="Trebuchet MS"/>
                <a:sym typeface="Trebuchet MS"/>
              </a:rPr>
              <a:t>Optimized</a:t>
            </a:r>
            <a:r>
              <a:rPr lang="es-ES" dirty="0">
                <a:solidFill>
                  <a:srgbClr val="000000"/>
                </a:solidFill>
                <a:latin typeface="Trebuchet MS"/>
                <a:ea typeface="Trebuchet MS"/>
                <a:cs typeface="Trebuchet MS"/>
                <a:sym typeface="Trebuchet MS"/>
              </a:rPr>
              <a:t> </a:t>
            </a:r>
            <a:r>
              <a:rPr lang="es-ES" dirty="0" err="1">
                <a:solidFill>
                  <a:srgbClr val="000000"/>
                </a:solidFill>
                <a:latin typeface="Trebuchet MS"/>
                <a:ea typeface="Trebuchet MS"/>
                <a:cs typeface="Trebuchet MS"/>
                <a:sym typeface="Trebuchet MS"/>
              </a:rPr>
              <a:t>model</a:t>
            </a:r>
            <a:endParaRPr dirty="0">
              <a:solidFill>
                <a:srgbClr val="000000"/>
              </a:solidFill>
              <a:latin typeface="Trebuchet MS"/>
              <a:ea typeface="Trebuchet MS"/>
              <a:cs typeface="Trebuchet MS"/>
              <a:sym typeface="Trebuchet MS"/>
            </a:endParaRPr>
          </a:p>
        </p:txBody>
      </p:sp>
      <p:sp>
        <p:nvSpPr>
          <p:cNvPr id="1509" name="Google Shape;1509;p48"/>
          <p:cNvSpPr/>
          <p:nvPr/>
        </p:nvSpPr>
        <p:spPr>
          <a:xfrm>
            <a:off x="5251663" y="2628277"/>
            <a:ext cx="638867" cy="1402232"/>
          </a:xfrm>
          <a:prstGeom prst="rightBrace">
            <a:avLst>
              <a:gd name="adj1" fmla="val 8333"/>
              <a:gd name="adj2" fmla="val 50000"/>
            </a:avLst>
          </a:prstGeom>
          <a:noFill/>
          <a:ln w="19050" cap="flat"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lt1"/>
              </a:buClr>
              <a:buSzPts val="1800"/>
            </a:pPr>
            <a:endParaRPr sz="1350">
              <a:solidFill>
                <a:srgbClr val="FFFFFF"/>
              </a:solidFill>
              <a:latin typeface="Trebuchet MS"/>
              <a:ea typeface="Trebuchet MS"/>
              <a:cs typeface="Trebuchet MS"/>
              <a:sym typeface="Trebuchet MS"/>
            </a:endParaRPr>
          </a:p>
        </p:txBody>
      </p:sp>
      <p:sp>
        <p:nvSpPr>
          <p:cNvPr id="1511" name="Google Shape;1511;p48"/>
          <p:cNvSpPr/>
          <p:nvPr/>
        </p:nvSpPr>
        <p:spPr>
          <a:xfrm>
            <a:off x="4271465" y="3209142"/>
            <a:ext cx="416378" cy="863893"/>
          </a:xfrm>
          <a:prstGeom prst="downArrow">
            <a:avLst>
              <a:gd name="adj1" fmla="val 50000"/>
              <a:gd name="adj2" fmla="val 50000"/>
            </a:avLst>
          </a:prstGeom>
          <a:solidFill>
            <a:schemeClr val="accent1"/>
          </a:solidFill>
          <a:ln w="12700" cap="flat" cmpd="sng">
            <a:solidFill>
              <a:srgbClr val="B141A7"/>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Trebuchet MS"/>
              <a:ea typeface="Trebuchet MS"/>
              <a:cs typeface="Trebuchet MS"/>
              <a:sym typeface="Trebuchet MS"/>
            </a:endParaRPr>
          </a:p>
        </p:txBody>
      </p:sp>
      <p:sp>
        <p:nvSpPr>
          <p:cNvPr id="1512" name="Google Shape;1512;p48"/>
          <p:cNvSpPr/>
          <p:nvPr/>
        </p:nvSpPr>
        <p:spPr>
          <a:xfrm>
            <a:off x="3602486" y="3176431"/>
            <a:ext cx="435879" cy="896604"/>
          </a:xfrm>
          <a:prstGeom prst="upArrow">
            <a:avLst>
              <a:gd name="adj1" fmla="val 50000"/>
              <a:gd name="adj2" fmla="val 50000"/>
            </a:avLst>
          </a:prstGeom>
          <a:solidFill>
            <a:schemeClr val="accent1"/>
          </a:solidFill>
          <a:ln w="12700" cap="flat" cmpd="sng">
            <a:solidFill>
              <a:srgbClr val="B141A7"/>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Trebuchet MS"/>
              <a:ea typeface="Trebuchet MS"/>
              <a:cs typeface="Trebuchet MS"/>
              <a:sym typeface="Trebuchet MS"/>
            </a:endParaRPr>
          </a:p>
        </p:txBody>
      </p:sp>
      <p:sp>
        <p:nvSpPr>
          <p:cNvPr id="1514" name="Google Shape;1514;p48"/>
          <p:cNvSpPr/>
          <p:nvPr/>
        </p:nvSpPr>
        <p:spPr>
          <a:xfrm>
            <a:off x="6103950" y="3783519"/>
            <a:ext cx="2415941" cy="50419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err="1">
                <a:solidFill>
                  <a:srgbClr val="000000"/>
                </a:solidFill>
                <a:latin typeface="Trebuchet MS"/>
                <a:ea typeface="Trebuchet MS"/>
                <a:cs typeface="Trebuchet MS"/>
                <a:sym typeface="Trebuchet MS"/>
              </a:rPr>
              <a:t>Useless</a:t>
            </a:r>
            <a:r>
              <a:rPr lang="es-ES" dirty="0">
                <a:solidFill>
                  <a:srgbClr val="000000"/>
                </a:solidFill>
                <a:latin typeface="Trebuchet MS"/>
                <a:ea typeface="Trebuchet MS"/>
                <a:cs typeface="Trebuchet MS"/>
                <a:sym typeface="Trebuchet MS"/>
              </a:rPr>
              <a:t> </a:t>
            </a:r>
            <a:r>
              <a:rPr lang="es-ES" dirty="0" err="1">
                <a:solidFill>
                  <a:srgbClr val="000000"/>
                </a:solidFill>
                <a:latin typeface="Trebuchet MS"/>
                <a:ea typeface="Trebuchet MS"/>
                <a:cs typeface="Trebuchet MS"/>
                <a:sym typeface="Trebuchet MS"/>
              </a:rPr>
              <a:t>features</a:t>
            </a:r>
            <a:endParaRPr dirty="0">
              <a:solidFill>
                <a:srgbClr val="000000"/>
              </a:solidFill>
              <a:latin typeface="Trebuchet MS"/>
              <a:ea typeface="Trebuchet MS"/>
              <a:cs typeface="Trebuchet MS"/>
              <a:sym typeface="Trebuchet MS"/>
            </a:endParaRPr>
          </a:p>
        </p:txBody>
      </p:sp>
      <p:cxnSp>
        <p:nvCxnSpPr>
          <p:cNvPr id="1515" name="Google Shape;1515;p48"/>
          <p:cNvCxnSpPr/>
          <p:nvPr/>
        </p:nvCxnSpPr>
        <p:spPr>
          <a:xfrm>
            <a:off x="6509736" y="3641088"/>
            <a:ext cx="1765894" cy="923486"/>
          </a:xfrm>
          <a:prstGeom prst="straightConnector1">
            <a:avLst/>
          </a:prstGeom>
          <a:noFill/>
          <a:ln w="76200" cap="flat" cmpd="sng">
            <a:solidFill>
              <a:schemeClr val="accent2"/>
            </a:solidFill>
            <a:prstDash val="solid"/>
            <a:round/>
            <a:headEnd type="none" w="sm" len="sm"/>
            <a:tailEnd type="none" w="sm" len="sm"/>
          </a:ln>
        </p:spPr>
      </p:cxnSp>
      <p:cxnSp>
        <p:nvCxnSpPr>
          <p:cNvPr id="1516" name="Google Shape;1516;p48"/>
          <p:cNvCxnSpPr/>
          <p:nvPr/>
        </p:nvCxnSpPr>
        <p:spPr>
          <a:xfrm rot="10800000" flipH="1">
            <a:off x="6469374" y="3676834"/>
            <a:ext cx="1846618" cy="923486"/>
          </a:xfrm>
          <a:prstGeom prst="straightConnector1">
            <a:avLst/>
          </a:prstGeom>
          <a:noFill/>
          <a:ln w="76200" cap="flat" cmpd="sng">
            <a:solidFill>
              <a:schemeClr val="accent2"/>
            </a:solidFill>
            <a:prstDash val="solid"/>
            <a:round/>
            <a:headEnd type="none" w="sm" len="sm"/>
            <a:tailEnd type="none" w="sm" len="sm"/>
          </a:ln>
        </p:spPr>
      </p:cxnSp>
      <p:sp>
        <p:nvSpPr>
          <p:cNvPr id="3" name="Google Shape;1202;p19">
            <a:extLst>
              <a:ext uri="{FF2B5EF4-FFF2-40B4-BE49-F238E27FC236}">
                <a16:creationId xmlns:a16="http://schemas.microsoft.com/office/drawing/2014/main" id="{D579500A-BE76-768D-D83C-5396F83B8F7B}"/>
              </a:ext>
            </a:extLst>
          </p:cNvPr>
          <p:cNvSpPr/>
          <p:nvPr/>
        </p:nvSpPr>
        <p:spPr>
          <a:xfrm>
            <a:off x="3407369" y="314381"/>
            <a:ext cx="1728192" cy="756084"/>
          </a:xfrm>
          <a:prstGeom prst="rect">
            <a:avLst/>
          </a:prstGeom>
          <a:gradFill>
            <a:gsLst>
              <a:gs pos="0">
                <a:srgbClr val="EBEFFE"/>
              </a:gs>
              <a:gs pos="100000">
                <a:srgbClr val="B3C4FD"/>
              </a:gs>
            </a:gsLst>
            <a:lin ang="5400000" scaled="0"/>
          </a:gradFill>
          <a:ln w="95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nl-NL" dirty="0">
                <a:solidFill>
                  <a:srgbClr val="374151"/>
                </a:solidFill>
                <a:latin typeface="Söhne"/>
              </a:rPr>
              <a:t>E</a:t>
            </a:r>
            <a:r>
              <a:rPr lang="nl-NL" b="0" i="0" dirty="0">
                <a:solidFill>
                  <a:srgbClr val="374151"/>
                </a:solidFill>
                <a:effectLst/>
                <a:latin typeface="Söhne"/>
              </a:rPr>
              <a:t>mbedded</a:t>
            </a:r>
          </a:p>
          <a:p>
            <a:pPr algn="ctr">
              <a:spcBef>
                <a:spcPts val="0"/>
              </a:spcBef>
              <a:spcAft>
                <a:spcPts val="0"/>
              </a:spcAft>
              <a:buClr>
                <a:srgbClr val="000000"/>
              </a:buClr>
              <a:buSzPts val="2400"/>
            </a:pPr>
            <a:r>
              <a:rPr lang="nl-NL" dirty="0" err="1">
                <a:solidFill>
                  <a:srgbClr val="374151"/>
                </a:solidFill>
                <a:latin typeface="Söhne"/>
              </a:rPr>
              <a:t>methods</a:t>
            </a:r>
            <a:endParaRPr dirty="0"/>
          </a:p>
        </p:txBody>
      </p:sp>
      <p:sp>
        <p:nvSpPr>
          <p:cNvPr id="13" name="TextBox 12">
            <a:extLst>
              <a:ext uri="{FF2B5EF4-FFF2-40B4-BE49-F238E27FC236}">
                <a16:creationId xmlns:a16="http://schemas.microsoft.com/office/drawing/2014/main" id="{039EF7E9-7CB7-0C47-ABB1-CE7509D9AB91}"/>
              </a:ext>
            </a:extLst>
          </p:cNvPr>
          <p:cNvSpPr txBox="1"/>
          <p:nvPr/>
        </p:nvSpPr>
        <p:spPr>
          <a:xfrm>
            <a:off x="350711" y="1199853"/>
            <a:ext cx="8398218" cy="646331"/>
          </a:xfrm>
          <a:prstGeom prst="rect">
            <a:avLst/>
          </a:prstGeom>
          <a:noFill/>
        </p:spPr>
        <p:txBody>
          <a:bodyPr wrap="square">
            <a:spAutoFit/>
          </a:bodyPr>
          <a:lstStyle/>
          <a:p>
            <a:pPr algn="ctr"/>
            <a:r>
              <a:rPr lang="en-US" b="0" i="0" dirty="0">
                <a:solidFill>
                  <a:srgbClr val="374151"/>
                </a:solidFill>
                <a:effectLst/>
                <a:latin typeface="Söhne"/>
              </a:rPr>
              <a:t>They automatically perform feature selection as part of the model training</a:t>
            </a:r>
          </a:p>
          <a:p>
            <a:pPr algn="ctr"/>
            <a:r>
              <a:rPr lang="en-US" b="0" i="0" dirty="0">
                <a:solidFill>
                  <a:srgbClr val="374151"/>
                </a:solidFill>
                <a:effectLst/>
                <a:latin typeface="Söhne"/>
              </a:rPr>
              <a:t>The result is a trained model that highlights the useful features and disregards the rest</a:t>
            </a:r>
          </a:p>
        </p:txBody>
      </p:sp>
      <p:cxnSp>
        <p:nvCxnSpPr>
          <p:cNvPr id="15" name="Straight Arrow Connector 14">
            <a:extLst>
              <a:ext uri="{FF2B5EF4-FFF2-40B4-BE49-F238E27FC236}">
                <a16:creationId xmlns:a16="http://schemas.microsoft.com/office/drawing/2014/main" id="{8A4BB8B0-DBF3-876D-5C84-313283BC444C}"/>
              </a:ext>
            </a:extLst>
          </p:cNvPr>
          <p:cNvCxnSpPr>
            <a:cxnSpLocks/>
            <a:endCxn id="1508" idx="2"/>
          </p:cNvCxnSpPr>
          <p:nvPr/>
        </p:nvCxnSpPr>
        <p:spPr>
          <a:xfrm flipV="1">
            <a:off x="7309231" y="2480260"/>
            <a:ext cx="3979" cy="6657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253172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7A9098-E3C1-267A-C50F-DDC86BD56A6A}"/>
              </a:ext>
            </a:extLst>
          </p:cNvPr>
          <p:cNvSpPr>
            <a:spLocks noGrp="1"/>
          </p:cNvSpPr>
          <p:nvPr>
            <p:ph type="title"/>
          </p:nvPr>
        </p:nvSpPr>
        <p:spPr>
          <a:xfrm>
            <a:off x="527400" y="2337368"/>
            <a:ext cx="8330400" cy="576832"/>
          </a:xfrm>
        </p:spPr>
        <p:txBody>
          <a:bodyPr/>
          <a:lstStyle/>
          <a:p>
            <a:r>
              <a:rPr lang="nl-NL" dirty="0"/>
              <a:t>Part 6: Cross </a:t>
            </a:r>
            <a:r>
              <a:rPr lang="nl-NL" dirty="0" err="1"/>
              <a:t>validation</a:t>
            </a:r>
            <a:r>
              <a:rPr lang="nl-NL" dirty="0"/>
              <a:t> </a:t>
            </a:r>
            <a:r>
              <a:rPr lang="nl-NL" dirty="0" err="1"/>
              <a:t>and</a:t>
            </a:r>
            <a:r>
              <a:rPr lang="nl-NL" dirty="0"/>
              <a:t> Data Split </a:t>
            </a:r>
          </a:p>
        </p:txBody>
      </p:sp>
      <p:sp>
        <p:nvSpPr>
          <p:cNvPr id="4" name="Slide Number Placeholder 3">
            <a:extLst>
              <a:ext uri="{FF2B5EF4-FFF2-40B4-BE49-F238E27FC236}">
                <a16:creationId xmlns:a16="http://schemas.microsoft.com/office/drawing/2014/main" id="{A380AEAA-4CA3-C0FF-770A-3F6AA6386ED9}"/>
              </a:ext>
            </a:extLst>
          </p:cNvPr>
          <p:cNvSpPr>
            <a:spLocks noGrp="1"/>
          </p:cNvSpPr>
          <p:nvPr>
            <p:ph type="sldNum" sz="quarter" idx="11"/>
          </p:nvPr>
        </p:nvSpPr>
        <p:spPr/>
        <p:txBody>
          <a:bodyPr/>
          <a:lstStyle/>
          <a:p>
            <a:pPr algn="r"/>
            <a:fld id="{F25965E0-7062-474C-8671-DB3A3CE669B0}" type="slidenum">
              <a:rPr lang="nl-NL" smtClean="0"/>
              <a:pPr algn="r"/>
              <a:t>51</a:t>
            </a:fld>
            <a:endParaRPr lang="nl-NL"/>
          </a:p>
        </p:txBody>
      </p:sp>
    </p:spTree>
    <p:extLst>
      <p:ext uri="{BB962C8B-B14F-4D97-AF65-F5344CB8AC3E}">
        <p14:creationId xmlns:p14="http://schemas.microsoft.com/office/powerpoint/2010/main" val="2785646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1E52FC9A-2C0F-39C5-B918-5179AC1C8C21}"/>
              </a:ext>
            </a:extLst>
          </p:cNvPr>
          <p:cNvSpPr>
            <a:spLocks noGrp="1"/>
          </p:cNvSpPr>
          <p:nvPr>
            <p:ph type="body" sz="quarter" idx="10"/>
          </p:nvPr>
        </p:nvSpPr>
        <p:spPr>
          <a:xfrm>
            <a:off x="490851" y="1888688"/>
            <a:ext cx="8398800" cy="3092400"/>
          </a:xfrm>
        </p:spPr>
        <p:txBody>
          <a:bodyPr/>
          <a:lstStyle/>
          <a:p>
            <a:r>
              <a:rPr lang="nl-NL" dirty="0" err="1"/>
              <a:t>Randomly</a:t>
            </a:r>
            <a:endParaRPr lang="nl-NL" dirty="0"/>
          </a:p>
          <a:p>
            <a:r>
              <a:rPr lang="nl-NL" dirty="0" err="1"/>
              <a:t>Kernnand</a:t>
            </a:r>
            <a:r>
              <a:rPr lang="nl-NL" dirty="0"/>
              <a:t> Stone</a:t>
            </a:r>
          </a:p>
          <a:p>
            <a:r>
              <a:rPr lang="nl-NL" dirty="0" err="1"/>
              <a:t>Onion</a:t>
            </a:r>
            <a:endParaRPr lang="nl-NL" dirty="0"/>
          </a:p>
          <a:p>
            <a:r>
              <a:rPr lang="nl-NL" dirty="0"/>
              <a:t>Duplex</a:t>
            </a:r>
          </a:p>
          <a:p>
            <a:r>
              <a:rPr lang="nl-NL" dirty="0" err="1"/>
              <a:t>Reducennsamples</a:t>
            </a:r>
            <a:endParaRPr lang="nl-NL" dirty="0"/>
          </a:p>
          <a:p>
            <a:endParaRPr lang="nl-NL" dirty="0"/>
          </a:p>
        </p:txBody>
      </p:sp>
      <p:sp>
        <p:nvSpPr>
          <p:cNvPr id="3" name="Title 2">
            <a:extLst>
              <a:ext uri="{FF2B5EF4-FFF2-40B4-BE49-F238E27FC236}">
                <a16:creationId xmlns:a16="http://schemas.microsoft.com/office/drawing/2014/main" id="{F86AD207-DDFD-5B00-5F1B-DA19FE9F5343}"/>
              </a:ext>
            </a:extLst>
          </p:cNvPr>
          <p:cNvSpPr>
            <a:spLocks noGrp="1"/>
          </p:cNvSpPr>
          <p:nvPr>
            <p:ph type="title"/>
          </p:nvPr>
        </p:nvSpPr>
        <p:spPr>
          <a:xfrm>
            <a:off x="561600" y="169210"/>
            <a:ext cx="8330400" cy="1083575"/>
          </a:xfrm>
        </p:spPr>
        <p:txBody>
          <a:bodyPr/>
          <a:lstStyle/>
          <a:p>
            <a:pPr algn="ctr"/>
            <a:r>
              <a:rPr lang="en-US" sz="2400" dirty="0"/>
              <a:t>Some methods for the selection of Representative Learning and Test Sets</a:t>
            </a:r>
            <a:br>
              <a:rPr lang="en-US" sz="2400" dirty="0"/>
            </a:br>
            <a:r>
              <a:rPr lang="en-US" sz="2400" dirty="0"/>
              <a:t>  </a:t>
            </a:r>
            <a:endParaRPr lang="nl-NL" sz="2400" dirty="0"/>
          </a:p>
        </p:txBody>
      </p:sp>
      <p:sp>
        <p:nvSpPr>
          <p:cNvPr id="4" name="Slide Number Placeholder 3">
            <a:extLst>
              <a:ext uri="{FF2B5EF4-FFF2-40B4-BE49-F238E27FC236}">
                <a16:creationId xmlns:a16="http://schemas.microsoft.com/office/drawing/2014/main" id="{7C641BB6-904B-9C80-50C7-FC7537CA27F2}"/>
              </a:ext>
            </a:extLst>
          </p:cNvPr>
          <p:cNvSpPr>
            <a:spLocks noGrp="1"/>
          </p:cNvSpPr>
          <p:nvPr>
            <p:ph type="sldNum" sz="quarter" idx="11"/>
          </p:nvPr>
        </p:nvSpPr>
        <p:spPr/>
        <p:txBody>
          <a:bodyPr/>
          <a:lstStyle/>
          <a:p>
            <a:pPr algn="r"/>
            <a:fld id="{F25965E0-7062-474C-8671-DB3A3CE669B0}" type="slidenum">
              <a:rPr lang="nl-NL" smtClean="0"/>
              <a:pPr algn="r"/>
              <a:t>52</a:t>
            </a:fld>
            <a:endParaRPr lang="nl-NL"/>
          </a:p>
        </p:txBody>
      </p:sp>
      <p:pic>
        <p:nvPicPr>
          <p:cNvPr id="8" name="Picture 7">
            <a:extLst>
              <a:ext uri="{FF2B5EF4-FFF2-40B4-BE49-F238E27FC236}">
                <a16:creationId xmlns:a16="http://schemas.microsoft.com/office/drawing/2014/main" id="{D2CC10F2-3100-D006-F29B-31BD754CF65E}"/>
              </a:ext>
            </a:extLst>
          </p:cNvPr>
          <p:cNvPicPr>
            <a:picLocks noChangeAspect="1"/>
          </p:cNvPicPr>
          <p:nvPr/>
        </p:nvPicPr>
        <p:blipFill rotWithShape="1">
          <a:blip r:embed="rId3"/>
          <a:srcRect l="6172" r="6343" b="14285"/>
          <a:stretch/>
        </p:blipFill>
        <p:spPr>
          <a:xfrm>
            <a:off x="6534919" y="2440003"/>
            <a:ext cx="2354732" cy="1829783"/>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a:extLst>
              <a:ext uri="{FF2B5EF4-FFF2-40B4-BE49-F238E27FC236}">
                <a16:creationId xmlns:a16="http://schemas.microsoft.com/office/drawing/2014/main" id="{6BDC090E-1EA0-1A95-4976-BE4F57E22A32}"/>
              </a:ext>
            </a:extLst>
          </p:cNvPr>
          <p:cNvPicPr>
            <a:picLocks noChangeAspect="1"/>
          </p:cNvPicPr>
          <p:nvPr/>
        </p:nvPicPr>
        <p:blipFill rotWithShape="1">
          <a:blip r:embed="rId4"/>
          <a:srcRect b="22507"/>
          <a:stretch/>
        </p:blipFill>
        <p:spPr>
          <a:xfrm>
            <a:off x="3727101" y="2431987"/>
            <a:ext cx="2542017" cy="1837799"/>
          </a:xfrm>
          <a:prstGeom prst="rect">
            <a:avLst/>
          </a:prstGeom>
          <a:ln w="88900" cap="sq" cmpd="thickThin">
            <a:solidFill>
              <a:srgbClr val="000000"/>
            </a:solidFill>
            <a:prstDash val="solid"/>
            <a:miter lim="800000"/>
          </a:ln>
          <a:effectLst>
            <a:innerShdw blurRad="76200">
              <a:srgbClr val="000000"/>
            </a:innerShdw>
          </a:effectLst>
        </p:spPr>
      </p:pic>
      <p:sp>
        <p:nvSpPr>
          <p:cNvPr id="12" name="TextBox 11">
            <a:extLst>
              <a:ext uri="{FF2B5EF4-FFF2-40B4-BE49-F238E27FC236}">
                <a16:creationId xmlns:a16="http://schemas.microsoft.com/office/drawing/2014/main" id="{FA2DBCC4-9044-3126-95DA-B108DF684A82}"/>
              </a:ext>
            </a:extLst>
          </p:cNvPr>
          <p:cNvSpPr txBox="1"/>
          <p:nvPr/>
        </p:nvSpPr>
        <p:spPr>
          <a:xfrm>
            <a:off x="2194561" y="4614762"/>
            <a:ext cx="6737040" cy="307777"/>
          </a:xfrm>
          <a:prstGeom prst="rect">
            <a:avLst/>
          </a:prstGeom>
          <a:noFill/>
        </p:spPr>
        <p:txBody>
          <a:bodyPr wrap="square">
            <a:spAutoFit/>
          </a:bodyPr>
          <a:lstStyle/>
          <a:p>
            <a:r>
              <a:rPr lang="nl-NL" sz="1400" dirty="0" err="1"/>
              <a:t>Source:https</a:t>
            </a:r>
            <a:r>
              <a:rPr lang="nl-NL" sz="1400" dirty="0"/>
              <a:t>://eigenvector.com/</a:t>
            </a:r>
            <a:r>
              <a:rPr lang="nl-NL" sz="1400" dirty="0" err="1"/>
              <a:t>wpcontent</a:t>
            </a:r>
            <a:r>
              <a:rPr lang="nl-NL" sz="1400" dirty="0"/>
              <a:t>/uploads/2022/10/Onion_SampleSelection.pdf</a:t>
            </a:r>
          </a:p>
        </p:txBody>
      </p:sp>
      <p:sp>
        <p:nvSpPr>
          <p:cNvPr id="15" name="TextBox 14">
            <a:extLst>
              <a:ext uri="{FF2B5EF4-FFF2-40B4-BE49-F238E27FC236}">
                <a16:creationId xmlns:a16="http://schemas.microsoft.com/office/drawing/2014/main" id="{79819FB1-EF63-2409-E10D-2B16A761A9D3}"/>
              </a:ext>
            </a:extLst>
          </p:cNvPr>
          <p:cNvSpPr txBox="1"/>
          <p:nvPr/>
        </p:nvSpPr>
        <p:spPr>
          <a:xfrm>
            <a:off x="6924268" y="1737332"/>
            <a:ext cx="1539332" cy="30271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nSpc>
                <a:spcPts val="1800"/>
              </a:lnSpc>
            </a:pPr>
            <a:r>
              <a:rPr lang="nl-NL" sz="1400" dirty="0" err="1">
                <a:latin typeface="Verdana" pitchFamily="34" charset="0"/>
              </a:rPr>
              <a:t>Kennard</a:t>
            </a:r>
            <a:r>
              <a:rPr lang="nl-NL" sz="1400" dirty="0">
                <a:latin typeface="Verdana" pitchFamily="34" charset="0"/>
              </a:rPr>
              <a:t>-Stone</a:t>
            </a:r>
          </a:p>
        </p:txBody>
      </p:sp>
      <p:sp>
        <p:nvSpPr>
          <p:cNvPr id="16" name="TextBox 15">
            <a:extLst>
              <a:ext uri="{FF2B5EF4-FFF2-40B4-BE49-F238E27FC236}">
                <a16:creationId xmlns:a16="http://schemas.microsoft.com/office/drawing/2014/main" id="{D836507D-8AF3-994D-0F12-431302F40CB8}"/>
              </a:ext>
            </a:extLst>
          </p:cNvPr>
          <p:cNvSpPr txBox="1"/>
          <p:nvPr/>
        </p:nvSpPr>
        <p:spPr>
          <a:xfrm>
            <a:off x="4556291" y="1761759"/>
            <a:ext cx="712054" cy="30271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nSpc>
                <a:spcPts val="1800"/>
              </a:lnSpc>
            </a:pPr>
            <a:r>
              <a:rPr lang="nl-NL" sz="1400" dirty="0" err="1">
                <a:latin typeface="Verdana" pitchFamily="34" charset="0"/>
              </a:rPr>
              <a:t>Onion</a:t>
            </a:r>
            <a:endParaRPr lang="nl-NL" sz="1400" dirty="0">
              <a:latin typeface="Verdana" pitchFamily="34" charset="0"/>
            </a:endParaRPr>
          </a:p>
        </p:txBody>
      </p:sp>
    </p:spTree>
    <p:extLst>
      <p:ext uri="{BB962C8B-B14F-4D97-AF65-F5344CB8AC3E}">
        <p14:creationId xmlns:p14="http://schemas.microsoft.com/office/powerpoint/2010/main" val="5365207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1E52FC9A-2C0F-39C5-B918-5179AC1C8C21}"/>
              </a:ext>
            </a:extLst>
          </p:cNvPr>
          <p:cNvSpPr>
            <a:spLocks noGrp="1"/>
          </p:cNvSpPr>
          <p:nvPr>
            <p:ph type="body" sz="quarter" idx="10"/>
          </p:nvPr>
        </p:nvSpPr>
        <p:spPr>
          <a:xfrm>
            <a:off x="490851" y="1888688"/>
            <a:ext cx="8398800" cy="3092400"/>
          </a:xfrm>
        </p:spPr>
        <p:txBody>
          <a:bodyPr/>
          <a:lstStyle/>
          <a:p>
            <a:r>
              <a:rPr lang="nl-NL" dirty="0" err="1"/>
              <a:t>Randomly</a:t>
            </a:r>
            <a:endParaRPr lang="nl-NL" dirty="0"/>
          </a:p>
          <a:p>
            <a:r>
              <a:rPr lang="nl-NL" dirty="0" err="1"/>
              <a:t>Kernnand</a:t>
            </a:r>
            <a:r>
              <a:rPr lang="nl-NL" dirty="0"/>
              <a:t> Stone</a:t>
            </a:r>
          </a:p>
          <a:p>
            <a:r>
              <a:rPr lang="nl-NL" dirty="0" err="1"/>
              <a:t>Onion</a:t>
            </a:r>
            <a:endParaRPr lang="nl-NL" dirty="0"/>
          </a:p>
          <a:p>
            <a:r>
              <a:rPr lang="nl-NL" dirty="0"/>
              <a:t>Duplex</a:t>
            </a:r>
          </a:p>
          <a:p>
            <a:r>
              <a:rPr lang="nl-NL" dirty="0" err="1"/>
              <a:t>Reducennsamples</a:t>
            </a:r>
            <a:endParaRPr lang="nl-NL" dirty="0"/>
          </a:p>
          <a:p>
            <a:endParaRPr lang="nl-NL" dirty="0"/>
          </a:p>
        </p:txBody>
      </p:sp>
      <p:sp>
        <p:nvSpPr>
          <p:cNvPr id="3" name="Title 2">
            <a:extLst>
              <a:ext uri="{FF2B5EF4-FFF2-40B4-BE49-F238E27FC236}">
                <a16:creationId xmlns:a16="http://schemas.microsoft.com/office/drawing/2014/main" id="{F86AD207-DDFD-5B00-5F1B-DA19FE9F5343}"/>
              </a:ext>
            </a:extLst>
          </p:cNvPr>
          <p:cNvSpPr>
            <a:spLocks noGrp="1"/>
          </p:cNvSpPr>
          <p:nvPr>
            <p:ph type="title"/>
          </p:nvPr>
        </p:nvSpPr>
        <p:spPr>
          <a:xfrm>
            <a:off x="561600" y="169210"/>
            <a:ext cx="8330400" cy="1083575"/>
          </a:xfrm>
        </p:spPr>
        <p:txBody>
          <a:bodyPr/>
          <a:lstStyle/>
          <a:p>
            <a:pPr algn="ctr"/>
            <a:r>
              <a:rPr lang="en-US" sz="2400" dirty="0"/>
              <a:t>Some methods for the selection of Representative Learning and Test Sets</a:t>
            </a:r>
            <a:br>
              <a:rPr lang="en-US" sz="2400" dirty="0"/>
            </a:br>
            <a:r>
              <a:rPr lang="en-US" sz="2400" dirty="0"/>
              <a:t>  </a:t>
            </a:r>
            <a:endParaRPr lang="nl-NL" sz="2400" dirty="0"/>
          </a:p>
        </p:txBody>
      </p:sp>
      <p:sp>
        <p:nvSpPr>
          <p:cNvPr id="4" name="Slide Number Placeholder 3">
            <a:extLst>
              <a:ext uri="{FF2B5EF4-FFF2-40B4-BE49-F238E27FC236}">
                <a16:creationId xmlns:a16="http://schemas.microsoft.com/office/drawing/2014/main" id="{7C641BB6-904B-9C80-50C7-FC7537CA27F2}"/>
              </a:ext>
            </a:extLst>
          </p:cNvPr>
          <p:cNvSpPr>
            <a:spLocks noGrp="1"/>
          </p:cNvSpPr>
          <p:nvPr>
            <p:ph type="sldNum" sz="quarter" idx="11"/>
          </p:nvPr>
        </p:nvSpPr>
        <p:spPr/>
        <p:txBody>
          <a:bodyPr/>
          <a:lstStyle/>
          <a:p>
            <a:pPr algn="r"/>
            <a:fld id="{F25965E0-7062-474C-8671-DB3A3CE669B0}" type="slidenum">
              <a:rPr lang="nl-NL" smtClean="0"/>
              <a:pPr algn="r"/>
              <a:t>53</a:t>
            </a:fld>
            <a:endParaRPr lang="nl-NL"/>
          </a:p>
        </p:txBody>
      </p:sp>
      <p:sp>
        <p:nvSpPr>
          <p:cNvPr id="12" name="TextBox 11">
            <a:extLst>
              <a:ext uri="{FF2B5EF4-FFF2-40B4-BE49-F238E27FC236}">
                <a16:creationId xmlns:a16="http://schemas.microsoft.com/office/drawing/2014/main" id="{FA2DBCC4-9044-3126-95DA-B108DF684A82}"/>
              </a:ext>
            </a:extLst>
          </p:cNvPr>
          <p:cNvSpPr txBox="1"/>
          <p:nvPr/>
        </p:nvSpPr>
        <p:spPr>
          <a:xfrm>
            <a:off x="2194561" y="4614762"/>
            <a:ext cx="6737040" cy="307777"/>
          </a:xfrm>
          <a:prstGeom prst="rect">
            <a:avLst/>
          </a:prstGeom>
          <a:noFill/>
        </p:spPr>
        <p:txBody>
          <a:bodyPr wrap="square">
            <a:spAutoFit/>
          </a:bodyPr>
          <a:lstStyle/>
          <a:p>
            <a:r>
              <a:rPr lang="nl-NL" sz="1400" dirty="0" err="1"/>
              <a:t>Source:https</a:t>
            </a:r>
            <a:r>
              <a:rPr lang="nl-NL" sz="1400" dirty="0"/>
              <a:t>://eigenvector.com/</a:t>
            </a:r>
            <a:r>
              <a:rPr lang="nl-NL" sz="1400" dirty="0" err="1"/>
              <a:t>wpcontent</a:t>
            </a:r>
            <a:r>
              <a:rPr lang="nl-NL" sz="1400" dirty="0"/>
              <a:t>/uploads/2022/10/Onion_SampleSelection.pdf</a:t>
            </a:r>
          </a:p>
        </p:txBody>
      </p:sp>
      <p:pic>
        <p:nvPicPr>
          <p:cNvPr id="2" name="Picture 4">
            <a:extLst>
              <a:ext uri="{FF2B5EF4-FFF2-40B4-BE49-F238E27FC236}">
                <a16:creationId xmlns:a16="http://schemas.microsoft.com/office/drawing/2014/main" id="{927D379B-DCCD-86AE-5A9F-9A91082E76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97" b="47872"/>
          <a:stretch/>
        </p:blipFill>
        <p:spPr bwMode="auto">
          <a:xfrm>
            <a:off x="6178915" y="2485002"/>
            <a:ext cx="2052753" cy="115675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E430EB8-3627-DDA0-56B4-A44DBE5C5B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241" t="54775" r="10831"/>
          <a:stretch/>
        </p:blipFill>
        <p:spPr bwMode="auto">
          <a:xfrm>
            <a:off x="3605808" y="2147901"/>
            <a:ext cx="1915125" cy="1830958"/>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CA3362-B090-3060-5D7B-44EE941B425A}"/>
              </a:ext>
            </a:extLst>
          </p:cNvPr>
          <p:cNvSpPr txBox="1"/>
          <p:nvPr/>
        </p:nvSpPr>
        <p:spPr>
          <a:xfrm>
            <a:off x="4157649" y="1527427"/>
            <a:ext cx="811441" cy="30271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nSpc>
                <a:spcPts val="1800"/>
              </a:lnSpc>
            </a:pPr>
            <a:r>
              <a:rPr lang="nl-NL" sz="1400" dirty="0">
                <a:latin typeface="Verdana" pitchFamily="34" charset="0"/>
              </a:rPr>
              <a:t>Duplex</a:t>
            </a:r>
          </a:p>
        </p:txBody>
      </p:sp>
      <p:sp>
        <p:nvSpPr>
          <p:cNvPr id="6" name="TextBox 5">
            <a:extLst>
              <a:ext uri="{FF2B5EF4-FFF2-40B4-BE49-F238E27FC236}">
                <a16:creationId xmlns:a16="http://schemas.microsoft.com/office/drawing/2014/main" id="{8594E0AF-7985-9558-3DA2-C769CC7EC88E}"/>
              </a:ext>
            </a:extLst>
          </p:cNvPr>
          <p:cNvSpPr txBox="1"/>
          <p:nvPr/>
        </p:nvSpPr>
        <p:spPr>
          <a:xfrm>
            <a:off x="6665880" y="1830139"/>
            <a:ext cx="1078821" cy="30271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nSpc>
                <a:spcPts val="1800"/>
              </a:lnSpc>
            </a:pPr>
            <a:r>
              <a:rPr lang="nl-NL" sz="1400" dirty="0" err="1">
                <a:latin typeface="Verdana" pitchFamily="34" charset="0"/>
              </a:rPr>
              <a:t>Randomly</a:t>
            </a:r>
            <a:endParaRPr lang="nl-NL" sz="1400" dirty="0">
              <a:latin typeface="Verdana" pitchFamily="34" charset="0"/>
            </a:endParaRPr>
          </a:p>
        </p:txBody>
      </p:sp>
    </p:spTree>
    <p:extLst>
      <p:ext uri="{BB962C8B-B14F-4D97-AF65-F5344CB8AC3E}">
        <p14:creationId xmlns:p14="http://schemas.microsoft.com/office/powerpoint/2010/main" val="2033242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E8A38A-9055-9ADF-7B78-A874A3F5A788}"/>
              </a:ext>
            </a:extLst>
          </p:cNvPr>
          <p:cNvSpPr>
            <a:spLocks noGrp="1"/>
          </p:cNvSpPr>
          <p:nvPr>
            <p:ph type="title"/>
          </p:nvPr>
        </p:nvSpPr>
        <p:spPr>
          <a:xfrm>
            <a:off x="561600" y="169210"/>
            <a:ext cx="8330400" cy="576832"/>
          </a:xfrm>
        </p:spPr>
        <p:txBody>
          <a:bodyPr/>
          <a:lstStyle/>
          <a:p>
            <a:pPr algn="ctr"/>
            <a:r>
              <a:rPr lang="nl-NL" dirty="0"/>
              <a:t>Cross </a:t>
            </a:r>
            <a:r>
              <a:rPr lang="nl-NL" dirty="0" err="1"/>
              <a:t>validation</a:t>
            </a:r>
            <a:endParaRPr lang="nl-NL" dirty="0"/>
          </a:p>
        </p:txBody>
      </p:sp>
      <p:sp>
        <p:nvSpPr>
          <p:cNvPr id="4" name="Slide Number Placeholder 3">
            <a:extLst>
              <a:ext uri="{FF2B5EF4-FFF2-40B4-BE49-F238E27FC236}">
                <a16:creationId xmlns:a16="http://schemas.microsoft.com/office/drawing/2014/main" id="{54A7A310-BBE4-97AA-5DA6-4D376448CD1F}"/>
              </a:ext>
            </a:extLst>
          </p:cNvPr>
          <p:cNvSpPr>
            <a:spLocks noGrp="1"/>
          </p:cNvSpPr>
          <p:nvPr>
            <p:ph type="sldNum" sz="quarter" idx="11"/>
          </p:nvPr>
        </p:nvSpPr>
        <p:spPr/>
        <p:txBody>
          <a:bodyPr/>
          <a:lstStyle/>
          <a:p>
            <a:pPr algn="r"/>
            <a:fld id="{F25965E0-7062-474C-8671-DB3A3CE669B0}" type="slidenum">
              <a:rPr lang="nl-NL" smtClean="0"/>
              <a:pPr algn="r"/>
              <a:t>54</a:t>
            </a:fld>
            <a:endParaRPr lang="nl-NL"/>
          </a:p>
        </p:txBody>
      </p:sp>
      <p:pic>
        <p:nvPicPr>
          <p:cNvPr id="6" name="Picture 5">
            <a:extLst>
              <a:ext uri="{FF2B5EF4-FFF2-40B4-BE49-F238E27FC236}">
                <a16:creationId xmlns:a16="http://schemas.microsoft.com/office/drawing/2014/main" id="{D9CA4E62-673E-261E-30C6-9B4C6527058A}"/>
              </a:ext>
            </a:extLst>
          </p:cNvPr>
          <p:cNvPicPr>
            <a:picLocks noChangeAspect="1"/>
          </p:cNvPicPr>
          <p:nvPr/>
        </p:nvPicPr>
        <p:blipFill>
          <a:blip r:embed="rId3"/>
          <a:stretch>
            <a:fillRect/>
          </a:stretch>
        </p:blipFill>
        <p:spPr>
          <a:xfrm>
            <a:off x="3601328" y="1245717"/>
            <a:ext cx="4738165" cy="3028208"/>
          </a:xfrm>
          <a:prstGeom prst="rect">
            <a:avLst/>
          </a:prstGeom>
        </p:spPr>
      </p:pic>
      <p:sp>
        <p:nvSpPr>
          <p:cNvPr id="7" name="Rectangle 6">
            <a:extLst>
              <a:ext uri="{FF2B5EF4-FFF2-40B4-BE49-F238E27FC236}">
                <a16:creationId xmlns:a16="http://schemas.microsoft.com/office/drawing/2014/main" id="{6A8EF615-9A17-0FE4-402C-FD7BB710EA8F}"/>
              </a:ext>
            </a:extLst>
          </p:cNvPr>
          <p:cNvSpPr/>
          <p:nvPr/>
        </p:nvSpPr>
        <p:spPr>
          <a:xfrm>
            <a:off x="804507" y="1245717"/>
            <a:ext cx="1782730" cy="1196088"/>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Leave</a:t>
            </a:r>
            <a:r>
              <a:rPr lang="nl-NL" sz="1400" dirty="0">
                <a:solidFill>
                  <a:schemeClr val="tx1"/>
                </a:solidFill>
              </a:rPr>
              <a:t> </a:t>
            </a:r>
            <a:r>
              <a:rPr lang="nl-NL" sz="1400" dirty="0" err="1">
                <a:solidFill>
                  <a:schemeClr val="tx1"/>
                </a:solidFill>
              </a:rPr>
              <a:t>One</a:t>
            </a:r>
            <a:r>
              <a:rPr lang="nl-NL" sz="1400" dirty="0">
                <a:solidFill>
                  <a:schemeClr val="tx1"/>
                </a:solidFill>
              </a:rPr>
              <a:t> Out:</a:t>
            </a:r>
          </a:p>
          <a:p>
            <a:pPr algn="ctr"/>
            <a:r>
              <a:rPr lang="nl-NL" sz="1400" dirty="0">
                <a:solidFill>
                  <a:schemeClr val="tx1"/>
                </a:solidFill>
              </a:rPr>
              <a:t>Over-</a:t>
            </a:r>
            <a:r>
              <a:rPr lang="nl-NL" sz="1400" dirty="0" err="1">
                <a:solidFill>
                  <a:schemeClr val="tx1"/>
                </a:solidFill>
              </a:rPr>
              <a:t>estimates</a:t>
            </a:r>
            <a:r>
              <a:rPr lang="nl-NL" sz="1400" dirty="0">
                <a:solidFill>
                  <a:schemeClr val="tx1"/>
                </a:solidFill>
              </a:rPr>
              <a:t> </a:t>
            </a:r>
            <a:r>
              <a:rPr lang="nl-NL" sz="1400" dirty="0" err="1">
                <a:solidFill>
                  <a:schemeClr val="tx1"/>
                </a:solidFill>
              </a:rPr>
              <a:t>the</a:t>
            </a:r>
            <a:r>
              <a:rPr lang="nl-NL" sz="1400" dirty="0">
                <a:solidFill>
                  <a:schemeClr val="tx1"/>
                </a:solidFill>
              </a:rPr>
              <a:t> </a:t>
            </a:r>
            <a:r>
              <a:rPr lang="nl-NL" sz="1400" dirty="0" err="1">
                <a:solidFill>
                  <a:schemeClr val="tx1"/>
                </a:solidFill>
              </a:rPr>
              <a:t>predictive</a:t>
            </a:r>
            <a:r>
              <a:rPr lang="nl-NL" sz="1400" dirty="0">
                <a:solidFill>
                  <a:schemeClr val="tx1"/>
                </a:solidFill>
              </a:rPr>
              <a:t> </a:t>
            </a:r>
            <a:r>
              <a:rPr lang="nl-NL" sz="1400" dirty="0" err="1">
                <a:solidFill>
                  <a:schemeClr val="tx1"/>
                </a:solidFill>
              </a:rPr>
              <a:t>capacity</a:t>
            </a:r>
            <a:r>
              <a:rPr lang="nl-NL" sz="1400" dirty="0">
                <a:solidFill>
                  <a:schemeClr val="tx1"/>
                </a:solidFill>
              </a:rPr>
              <a:t> of </a:t>
            </a:r>
            <a:r>
              <a:rPr lang="nl-NL" sz="1400" dirty="0" err="1">
                <a:solidFill>
                  <a:schemeClr val="tx1"/>
                </a:solidFill>
              </a:rPr>
              <a:t>the</a:t>
            </a:r>
            <a:r>
              <a:rPr lang="nl-NL" sz="1400" dirty="0">
                <a:solidFill>
                  <a:schemeClr val="tx1"/>
                </a:solidFill>
              </a:rPr>
              <a:t> model</a:t>
            </a:r>
          </a:p>
        </p:txBody>
      </p:sp>
      <p:sp>
        <p:nvSpPr>
          <p:cNvPr id="8" name="Arrow: Down 7">
            <a:extLst>
              <a:ext uri="{FF2B5EF4-FFF2-40B4-BE49-F238E27FC236}">
                <a16:creationId xmlns:a16="http://schemas.microsoft.com/office/drawing/2014/main" id="{027748A7-57B4-05A4-DCAE-FD0B09318190}"/>
              </a:ext>
            </a:extLst>
          </p:cNvPr>
          <p:cNvSpPr/>
          <p:nvPr/>
        </p:nvSpPr>
        <p:spPr>
          <a:xfrm>
            <a:off x="1527060" y="2571750"/>
            <a:ext cx="337624" cy="1038456"/>
          </a:xfrm>
          <a:prstGeom prst="downArrow">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nl-NL" sz="1400" dirty="0">
              <a:solidFill>
                <a:schemeClr val="tx1"/>
              </a:solidFill>
            </a:endParaRPr>
          </a:p>
        </p:txBody>
      </p:sp>
      <p:sp>
        <p:nvSpPr>
          <p:cNvPr id="9" name="Rectangle 8">
            <a:extLst>
              <a:ext uri="{FF2B5EF4-FFF2-40B4-BE49-F238E27FC236}">
                <a16:creationId xmlns:a16="http://schemas.microsoft.com/office/drawing/2014/main" id="{1AD9E36D-2711-EC00-0D05-1FDE05FF40B4}"/>
              </a:ext>
            </a:extLst>
          </p:cNvPr>
          <p:cNvSpPr/>
          <p:nvPr/>
        </p:nvSpPr>
        <p:spPr>
          <a:xfrm>
            <a:off x="381867" y="3740151"/>
            <a:ext cx="2796821" cy="67286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dirty="0" err="1">
                <a:solidFill>
                  <a:schemeClr val="tx1"/>
                </a:solidFill>
              </a:rPr>
              <a:t>Use</a:t>
            </a:r>
            <a:r>
              <a:rPr lang="nl-NL" dirty="0">
                <a:solidFill>
                  <a:schemeClr val="tx1"/>
                </a:solidFill>
              </a:rPr>
              <a:t> </a:t>
            </a:r>
            <a:r>
              <a:rPr lang="nl-NL" dirty="0" err="1">
                <a:solidFill>
                  <a:schemeClr val="tx1"/>
                </a:solidFill>
              </a:rPr>
              <a:t>only</a:t>
            </a:r>
            <a:r>
              <a:rPr lang="nl-NL" dirty="0">
                <a:solidFill>
                  <a:schemeClr val="tx1"/>
                </a:solidFill>
              </a:rPr>
              <a:t> </a:t>
            </a:r>
            <a:r>
              <a:rPr lang="nl-NL" dirty="0" err="1">
                <a:solidFill>
                  <a:schemeClr val="tx1"/>
                </a:solidFill>
              </a:rPr>
              <a:t>when</a:t>
            </a:r>
            <a:r>
              <a:rPr lang="nl-NL" dirty="0">
                <a:solidFill>
                  <a:schemeClr val="tx1"/>
                </a:solidFill>
              </a:rPr>
              <a:t> data set has few samples</a:t>
            </a:r>
          </a:p>
        </p:txBody>
      </p:sp>
    </p:spTree>
    <p:extLst>
      <p:ext uri="{BB962C8B-B14F-4D97-AF65-F5344CB8AC3E}">
        <p14:creationId xmlns:p14="http://schemas.microsoft.com/office/powerpoint/2010/main" val="40125812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B63E82-6ED1-131A-9490-7BEA9B8879CD}"/>
              </a:ext>
            </a:extLst>
          </p:cNvPr>
          <p:cNvSpPr>
            <a:spLocks noGrp="1"/>
          </p:cNvSpPr>
          <p:nvPr>
            <p:ph type="title"/>
          </p:nvPr>
        </p:nvSpPr>
        <p:spPr>
          <a:xfrm>
            <a:off x="561600" y="2287784"/>
            <a:ext cx="8330400" cy="987200"/>
          </a:xfrm>
        </p:spPr>
        <p:txBody>
          <a:bodyPr/>
          <a:lstStyle/>
          <a:p>
            <a:r>
              <a:rPr lang="nl-NL" dirty="0"/>
              <a:t>Part 7: </a:t>
            </a:r>
            <a:r>
              <a:rPr lang="nl-NL" dirty="0" err="1"/>
              <a:t>Calibration</a:t>
            </a:r>
            <a:r>
              <a:rPr lang="nl-NL" dirty="0"/>
              <a:t> </a:t>
            </a:r>
            <a:r>
              <a:rPr lang="nl-NL" dirty="0" err="1"/>
              <a:t>and</a:t>
            </a:r>
            <a:r>
              <a:rPr lang="nl-NL" dirty="0"/>
              <a:t> </a:t>
            </a:r>
            <a:r>
              <a:rPr lang="nl-NL" dirty="0" err="1"/>
              <a:t>validation</a:t>
            </a:r>
            <a:r>
              <a:rPr lang="nl-NL" dirty="0"/>
              <a:t> of </a:t>
            </a:r>
            <a:r>
              <a:rPr lang="nl-NL" dirty="0" err="1"/>
              <a:t>classification</a:t>
            </a:r>
            <a:r>
              <a:rPr lang="nl-NL" dirty="0"/>
              <a:t> </a:t>
            </a:r>
            <a:r>
              <a:rPr lang="nl-NL" dirty="0" err="1"/>
              <a:t>models</a:t>
            </a:r>
            <a:r>
              <a:rPr lang="nl-NL" dirty="0"/>
              <a:t> </a:t>
            </a:r>
          </a:p>
        </p:txBody>
      </p:sp>
      <p:sp>
        <p:nvSpPr>
          <p:cNvPr id="4" name="Slide Number Placeholder 3">
            <a:extLst>
              <a:ext uri="{FF2B5EF4-FFF2-40B4-BE49-F238E27FC236}">
                <a16:creationId xmlns:a16="http://schemas.microsoft.com/office/drawing/2014/main" id="{701ADCBC-4ED0-8CDA-2260-5DD256874D56}"/>
              </a:ext>
            </a:extLst>
          </p:cNvPr>
          <p:cNvSpPr>
            <a:spLocks noGrp="1"/>
          </p:cNvSpPr>
          <p:nvPr>
            <p:ph type="sldNum" sz="quarter" idx="11"/>
          </p:nvPr>
        </p:nvSpPr>
        <p:spPr/>
        <p:txBody>
          <a:bodyPr/>
          <a:lstStyle/>
          <a:p>
            <a:pPr algn="r"/>
            <a:fld id="{F25965E0-7062-474C-8671-DB3A3CE669B0}" type="slidenum">
              <a:rPr lang="nl-NL" smtClean="0"/>
              <a:pPr algn="r"/>
              <a:t>55</a:t>
            </a:fld>
            <a:endParaRPr lang="nl-NL"/>
          </a:p>
        </p:txBody>
      </p:sp>
    </p:spTree>
    <p:extLst>
      <p:ext uri="{BB962C8B-B14F-4D97-AF65-F5344CB8AC3E}">
        <p14:creationId xmlns:p14="http://schemas.microsoft.com/office/powerpoint/2010/main" val="2042980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384EF2-3CB8-196E-60C1-69837402A5CC}"/>
              </a:ext>
            </a:extLst>
          </p:cNvPr>
          <p:cNvSpPr>
            <a:spLocks noGrp="1"/>
          </p:cNvSpPr>
          <p:nvPr>
            <p:ph type="body" sz="quarter" idx="10"/>
          </p:nvPr>
        </p:nvSpPr>
        <p:spPr>
          <a:xfrm>
            <a:off x="292500" y="1503851"/>
            <a:ext cx="8559000" cy="3092400"/>
          </a:xfrm>
        </p:spPr>
        <p:txBody>
          <a:bodyPr/>
          <a:lstStyle/>
          <a:p>
            <a:pPr marL="72000" indent="457200" algn="just">
              <a:lnSpc>
                <a:spcPct val="150000"/>
              </a:lnSpc>
              <a:spcBef>
                <a:spcPts val="600"/>
              </a:spcBef>
            </a:pPr>
            <a:r>
              <a:rPr lang="en-US" sz="1600" dirty="0"/>
              <a:t>We have a data matrix </a:t>
            </a:r>
            <a:r>
              <a:rPr lang="en-US" sz="1600" b="1" dirty="0">
                <a:solidFill>
                  <a:srgbClr val="FF0000"/>
                </a:solidFill>
              </a:rPr>
              <a:t>(</a:t>
            </a:r>
            <a:r>
              <a:rPr lang="en-US" sz="1600" b="1" dirty="0" err="1">
                <a:solidFill>
                  <a:srgbClr val="FF0000"/>
                </a:solidFill>
              </a:rPr>
              <a:t>nxp</a:t>
            </a:r>
            <a:r>
              <a:rPr lang="en-US" sz="1600" b="1" dirty="0">
                <a:solidFill>
                  <a:srgbClr val="FF0000"/>
                </a:solidFill>
              </a:rPr>
              <a:t>) </a:t>
            </a:r>
            <a:r>
              <a:rPr lang="en-US" sz="1600" dirty="0"/>
              <a:t>where </a:t>
            </a:r>
            <a:r>
              <a:rPr lang="en-US" sz="1600" b="1" dirty="0">
                <a:solidFill>
                  <a:srgbClr val="FF0000"/>
                </a:solidFill>
              </a:rPr>
              <a:t>n</a:t>
            </a:r>
            <a:r>
              <a:rPr lang="en-US" sz="1600" dirty="0"/>
              <a:t> samples</a:t>
            </a:r>
          </a:p>
          <a:p>
            <a:pPr marL="72000" indent="457200" algn="just">
              <a:lnSpc>
                <a:spcPct val="150000"/>
              </a:lnSpc>
              <a:spcBef>
                <a:spcPts val="600"/>
              </a:spcBef>
              <a:buNone/>
            </a:pPr>
            <a:r>
              <a:rPr lang="en-US" sz="1600" dirty="0"/>
              <a:t>   were measured for </a:t>
            </a:r>
            <a:r>
              <a:rPr lang="en-US" sz="1600" b="1" dirty="0">
                <a:solidFill>
                  <a:srgbClr val="FF0000"/>
                </a:solidFill>
              </a:rPr>
              <a:t>p</a:t>
            </a:r>
            <a:r>
              <a:rPr lang="en-US" sz="1600" dirty="0"/>
              <a:t> quantitative variables, and a vector </a:t>
            </a:r>
            <a:r>
              <a:rPr lang="en-US" sz="1600" b="1" dirty="0">
                <a:solidFill>
                  <a:srgbClr val="FF0000"/>
                </a:solidFill>
              </a:rPr>
              <a:t>Y</a:t>
            </a:r>
            <a:r>
              <a:rPr lang="en-US" sz="1600" dirty="0"/>
              <a:t>  of size </a:t>
            </a:r>
            <a:r>
              <a:rPr lang="en-US" sz="1600" b="1" dirty="0">
                <a:solidFill>
                  <a:srgbClr val="FF0000"/>
                </a:solidFill>
              </a:rPr>
              <a:t>n</a:t>
            </a:r>
            <a:r>
              <a:rPr lang="en-US" sz="1600" dirty="0"/>
              <a:t>         measured on the same samples</a:t>
            </a:r>
          </a:p>
          <a:p>
            <a:pPr marL="72000" indent="457200" algn="just">
              <a:lnSpc>
                <a:spcPct val="150000"/>
              </a:lnSpc>
              <a:spcBef>
                <a:spcPts val="600"/>
              </a:spcBef>
            </a:pPr>
            <a:r>
              <a:rPr lang="en-US" sz="1600" dirty="0"/>
              <a:t>This vector represents the membership of each sample to each class </a:t>
            </a:r>
            <a:r>
              <a:rPr lang="en-US" sz="1600" b="1" dirty="0">
                <a:solidFill>
                  <a:srgbClr val="FF0000"/>
                </a:solidFill>
              </a:rPr>
              <a:t>K</a:t>
            </a:r>
            <a:endParaRPr lang="en-US" sz="1600" dirty="0"/>
          </a:p>
          <a:p>
            <a:pPr marL="72000" indent="457200" algn="just">
              <a:lnSpc>
                <a:spcPct val="150000"/>
              </a:lnSpc>
              <a:spcBef>
                <a:spcPts val="600"/>
              </a:spcBef>
            </a:pPr>
            <a:r>
              <a:rPr lang="en-US" sz="1600" dirty="0"/>
              <a:t>Each class contains at least one sample, and each sample belongs to a single class</a:t>
            </a:r>
            <a:endParaRPr lang="nl-NL" sz="1600" dirty="0"/>
          </a:p>
        </p:txBody>
      </p:sp>
      <p:sp>
        <p:nvSpPr>
          <p:cNvPr id="3" name="Title 2">
            <a:extLst>
              <a:ext uri="{FF2B5EF4-FFF2-40B4-BE49-F238E27FC236}">
                <a16:creationId xmlns:a16="http://schemas.microsoft.com/office/drawing/2014/main" id="{6FA33FF9-D2E1-AAFA-D849-3DA13B9F312A}"/>
              </a:ext>
            </a:extLst>
          </p:cNvPr>
          <p:cNvSpPr>
            <a:spLocks noGrp="1"/>
          </p:cNvSpPr>
          <p:nvPr>
            <p:ph type="title"/>
          </p:nvPr>
        </p:nvSpPr>
        <p:spPr>
          <a:xfrm>
            <a:off x="561600" y="169210"/>
            <a:ext cx="8330400" cy="576832"/>
          </a:xfrm>
        </p:spPr>
        <p:txBody>
          <a:bodyPr/>
          <a:lstStyle/>
          <a:p>
            <a:pPr algn="ctr"/>
            <a:r>
              <a:rPr lang="en-US" dirty="0"/>
              <a:t>Principles and Objectives of Discrimination</a:t>
            </a:r>
            <a:endParaRPr lang="nl-NL" dirty="0"/>
          </a:p>
        </p:txBody>
      </p:sp>
      <p:sp>
        <p:nvSpPr>
          <p:cNvPr id="4" name="Slide Number Placeholder 3">
            <a:extLst>
              <a:ext uri="{FF2B5EF4-FFF2-40B4-BE49-F238E27FC236}">
                <a16:creationId xmlns:a16="http://schemas.microsoft.com/office/drawing/2014/main" id="{2610072C-1BFF-6D01-3764-39EB7BEC2CA4}"/>
              </a:ext>
            </a:extLst>
          </p:cNvPr>
          <p:cNvSpPr>
            <a:spLocks noGrp="1"/>
          </p:cNvSpPr>
          <p:nvPr>
            <p:ph type="sldNum" sz="quarter" idx="11"/>
          </p:nvPr>
        </p:nvSpPr>
        <p:spPr/>
        <p:txBody>
          <a:bodyPr/>
          <a:lstStyle/>
          <a:p>
            <a:pPr algn="r"/>
            <a:fld id="{F25965E0-7062-474C-8671-DB3A3CE669B0}" type="slidenum">
              <a:rPr lang="nl-NL" smtClean="0"/>
              <a:pPr algn="r"/>
              <a:t>56</a:t>
            </a:fld>
            <a:endParaRPr lang="nl-NL"/>
          </a:p>
        </p:txBody>
      </p:sp>
    </p:spTree>
    <p:extLst>
      <p:ext uri="{BB962C8B-B14F-4D97-AF65-F5344CB8AC3E}">
        <p14:creationId xmlns:p14="http://schemas.microsoft.com/office/powerpoint/2010/main" val="41273706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48CCEE-A246-58FE-33A9-27138D5F5555}"/>
              </a:ext>
            </a:extLst>
          </p:cNvPr>
          <p:cNvSpPr>
            <a:spLocks noGrp="1"/>
          </p:cNvSpPr>
          <p:nvPr>
            <p:ph type="body" sz="quarter" idx="10"/>
          </p:nvPr>
        </p:nvSpPr>
        <p:spPr>
          <a:xfrm>
            <a:off x="312300" y="1025550"/>
            <a:ext cx="8519400" cy="3092400"/>
          </a:xfrm>
        </p:spPr>
        <p:txBody>
          <a:bodyPr/>
          <a:lstStyle/>
          <a:p>
            <a:pPr algn="just"/>
            <a:r>
              <a:rPr lang="nl-NL" sz="1600" dirty="0" err="1"/>
              <a:t>Objective</a:t>
            </a:r>
            <a:r>
              <a:rPr lang="nl-NL" sz="1600" dirty="0"/>
              <a:t>: </a:t>
            </a:r>
            <a:r>
              <a:rPr lang="en-US" sz="1600" dirty="0"/>
              <a:t>To achieve a linear transformation that maps the data into a lower-dimensional space with the least possible error</a:t>
            </a:r>
          </a:p>
          <a:p>
            <a:pPr algn="just"/>
            <a:r>
              <a:rPr lang="en-US" sz="1600" dirty="0"/>
              <a:t>Supervised version of PCA</a:t>
            </a:r>
          </a:p>
          <a:p>
            <a:pPr algn="just"/>
            <a:r>
              <a:rPr lang="en-US" sz="1600" dirty="0"/>
              <a:t>In </a:t>
            </a:r>
            <a:r>
              <a:rPr lang="en-US" sz="1600" b="1" dirty="0">
                <a:solidFill>
                  <a:srgbClr val="FF0000"/>
                </a:solidFill>
              </a:rPr>
              <a:t>PCA</a:t>
            </a:r>
            <a:r>
              <a:rPr lang="en-US" sz="1600" dirty="0"/>
              <a:t>, the transformation preserves (in its first principal component) the maximum possible variation in the original data</a:t>
            </a:r>
          </a:p>
          <a:p>
            <a:pPr algn="just"/>
            <a:r>
              <a:rPr lang="en-US" sz="1600" dirty="0"/>
              <a:t>In </a:t>
            </a:r>
            <a:r>
              <a:rPr lang="en-US" sz="1600" b="1" dirty="0">
                <a:solidFill>
                  <a:srgbClr val="FF0000"/>
                </a:solidFill>
              </a:rPr>
              <a:t>PLS-DA</a:t>
            </a:r>
            <a:r>
              <a:rPr lang="en-US" sz="1600" dirty="0"/>
              <a:t>, the transformation preserves (in its first principal component) the maximum possible </a:t>
            </a:r>
            <a:r>
              <a:rPr lang="en-US" sz="1600" b="1" dirty="0">
                <a:solidFill>
                  <a:srgbClr val="FF0000"/>
                </a:solidFill>
              </a:rPr>
              <a:t>covariance</a:t>
            </a:r>
            <a:r>
              <a:rPr lang="en-US" sz="1600" dirty="0"/>
              <a:t> between the original data and their labeling</a:t>
            </a:r>
          </a:p>
        </p:txBody>
      </p:sp>
      <p:sp>
        <p:nvSpPr>
          <p:cNvPr id="3" name="Title 2">
            <a:extLst>
              <a:ext uri="{FF2B5EF4-FFF2-40B4-BE49-F238E27FC236}">
                <a16:creationId xmlns:a16="http://schemas.microsoft.com/office/drawing/2014/main" id="{F3AA7C6D-38A3-3CC5-9CDC-9D59A0CCCDFD}"/>
              </a:ext>
            </a:extLst>
          </p:cNvPr>
          <p:cNvSpPr>
            <a:spLocks noGrp="1"/>
          </p:cNvSpPr>
          <p:nvPr>
            <p:ph type="title"/>
          </p:nvPr>
        </p:nvSpPr>
        <p:spPr>
          <a:xfrm>
            <a:off x="561600" y="169210"/>
            <a:ext cx="8330400" cy="576832"/>
          </a:xfrm>
        </p:spPr>
        <p:txBody>
          <a:bodyPr/>
          <a:lstStyle/>
          <a:p>
            <a:pPr algn="ctr"/>
            <a:r>
              <a:rPr lang="nl-NL" dirty="0" err="1">
                <a:solidFill>
                  <a:srgbClr val="C00000"/>
                </a:solidFill>
              </a:rPr>
              <a:t>P</a:t>
            </a:r>
            <a:r>
              <a:rPr lang="nl-NL" dirty="0" err="1"/>
              <a:t>artial</a:t>
            </a:r>
            <a:r>
              <a:rPr lang="nl-NL" dirty="0"/>
              <a:t> </a:t>
            </a:r>
            <a:r>
              <a:rPr lang="nl-NL" dirty="0" err="1">
                <a:solidFill>
                  <a:srgbClr val="C00000"/>
                </a:solidFill>
              </a:rPr>
              <a:t>L</a:t>
            </a:r>
            <a:r>
              <a:rPr lang="nl-NL" dirty="0" err="1"/>
              <a:t>east</a:t>
            </a:r>
            <a:r>
              <a:rPr lang="nl-NL" dirty="0"/>
              <a:t> </a:t>
            </a:r>
            <a:r>
              <a:rPr lang="nl-NL" dirty="0">
                <a:solidFill>
                  <a:srgbClr val="C00000"/>
                </a:solidFill>
              </a:rPr>
              <a:t>S</a:t>
            </a:r>
            <a:r>
              <a:rPr lang="nl-NL" dirty="0"/>
              <a:t>quares </a:t>
            </a:r>
            <a:r>
              <a:rPr lang="nl-NL" dirty="0">
                <a:solidFill>
                  <a:srgbClr val="C00000"/>
                </a:solidFill>
              </a:rPr>
              <a:t>D</a:t>
            </a:r>
            <a:r>
              <a:rPr lang="nl-NL" dirty="0"/>
              <a:t>iscriminant </a:t>
            </a:r>
            <a:r>
              <a:rPr lang="nl-NL" dirty="0">
                <a:solidFill>
                  <a:srgbClr val="C00000"/>
                </a:solidFill>
              </a:rPr>
              <a:t>A</a:t>
            </a:r>
            <a:r>
              <a:rPr lang="nl-NL" dirty="0"/>
              <a:t>nalysis</a:t>
            </a:r>
          </a:p>
        </p:txBody>
      </p:sp>
      <p:sp>
        <p:nvSpPr>
          <p:cNvPr id="4" name="Slide Number Placeholder 3">
            <a:extLst>
              <a:ext uri="{FF2B5EF4-FFF2-40B4-BE49-F238E27FC236}">
                <a16:creationId xmlns:a16="http://schemas.microsoft.com/office/drawing/2014/main" id="{F232D5DB-5156-7BEA-2B14-BB2A288845A4}"/>
              </a:ext>
            </a:extLst>
          </p:cNvPr>
          <p:cNvSpPr>
            <a:spLocks noGrp="1"/>
          </p:cNvSpPr>
          <p:nvPr>
            <p:ph type="sldNum" sz="quarter" idx="11"/>
          </p:nvPr>
        </p:nvSpPr>
        <p:spPr/>
        <p:txBody>
          <a:bodyPr/>
          <a:lstStyle/>
          <a:p>
            <a:pPr algn="r"/>
            <a:fld id="{F25965E0-7062-474C-8671-DB3A3CE669B0}" type="slidenum">
              <a:rPr lang="nl-NL" smtClean="0"/>
              <a:pPr algn="r"/>
              <a:t>57</a:t>
            </a:fld>
            <a:endParaRPr lang="nl-NL"/>
          </a:p>
        </p:txBody>
      </p:sp>
      <p:sp>
        <p:nvSpPr>
          <p:cNvPr id="6" name="TextBox 5">
            <a:extLst>
              <a:ext uri="{FF2B5EF4-FFF2-40B4-BE49-F238E27FC236}">
                <a16:creationId xmlns:a16="http://schemas.microsoft.com/office/drawing/2014/main" id="{ADAB9B0D-9DB6-AE60-748A-A4807522E3E5}"/>
              </a:ext>
            </a:extLst>
          </p:cNvPr>
          <p:cNvSpPr txBox="1"/>
          <p:nvPr/>
        </p:nvSpPr>
        <p:spPr>
          <a:xfrm>
            <a:off x="907367" y="3922555"/>
            <a:ext cx="7329266" cy="523220"/>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wrap="square">
            <a:spAutoFit/>
          </a:bodyPr>
          <a:lstStyle/>
          <a:p>
            <a:r>
              <a:rPr lang="en-US" sz="1400" dirty="0"/>
              <a:t>Both can be described as iterative processes in which the error term is used to define the next principal component</a:t>
            </a:r>
            <a:endParaRPr lang="nl-NL" sz="1400" dirty="0"/>
          </a:p>
        </p:txBody>
      </p:sp>
    </p:spTree>
    <p:extLst>
      <p:ext uri="{BB962C8B-B14F-4D97-AF65-F5344CB8AC3E}">
        <p14:creationId xmlns:p14="http://schemas.microsoft.com/office/powerpoint/2010/main" val="18114858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48CCEE-A246-58FE-33A9-27138D5F5555}"/>
              </a:ext>
            </a:extLst>
          </p:cNvPr>
          <p:cNvSpPr>
            <a:spLocks noGrp="1"/>
          </p:cNvSpPr>
          <p:nvPr>
            <p:ph type="body" sz="quarter" idx="10"/>
          </p:nvPr>
        </p:nvSpPr>
        <p:spPr>
          <a:xfrm>
            <a:off x="312300" y="1025550"/>
            <a:ext cx="8519400" cy="3092400"/>
          </a:xfrm>
        </p:spPr>
        <p:txBody>
          <a:bodyPr/>
          <a:lstStyle/>
          <a:p>
            <a:pPr algn="just"/>
            <a:r>
              <a:rPr lang="en-US" sz="1600" dirty="0">
                <a:latin typeface="+mj-lt"/>
              </a:rPr>
              <a:t>It consists of a classical PLS regression where the response variable is a category expressing the membership of samples in classes</a:t>
            </a:r>
          </a:p>
          <a:p>
            <a:pPr algn="just"/>
            <a:r>
              <a:rPr lang="en-US" sz="1600" b="0" i="0" dirty="0">
                <a:effectLst/>
                <a:latin typeface="+mj-lt"/>
              </a:rPr>
              <a:t>The relevant sources of data variability are modeled by the Latent Variables (LVs) which are linear combinations of the original variables</a:t>
            </a:r>
          </a:p>
          <a:p>
            <a:pPr algn="just"/>
            <a:endParaRPr lang="en-US" sz="1600" dirty="0">
              <a:latin typeface="+mj-lt"/>
            </a:endParaRPr>
          </a:p>
        </p:txBody>
      </p:sp>
      <p:sp>
        <p:nvSpPr>
          <p:cNvPr id="3" name="Title 2">
            <a:extLst>
              <a:ext uri="{FF2B5EF4-FFF2-40B4-BE49-F238E27FC236}">
                <a16:creationId xmlns:a16="http://schemas.microsoft.com/office/drawing/2014/main" id="{F3AA7C6D-38A3-3CC5-9CDC-9D59A0CCCDFD}"/>
              </a:ext>
            </a:extLst>
          </p:cNvPr>
          <p:cNvSpPr>
            <a:spLocks noGrp="1"/>
          </p:cNvSpPr>
          <p:nvPr>
            <p:ph type="title"/>
          </p:nvPr>
        </p:nvSpPr>
        <p:spPr>
          <a:xfrm>
            <a:off x="561600" y="169210"/>
            <a:ext cx="8330400" cy="576832"/>
          </a:xfrm>
        </p:spPr>
        <p:txBody>
          <a:bodyPr/>
          <a:lstStyle/>
          <a:p>
            <a:pPr algn="ctr"/>
            <a:r>
              <a:rPr lang="nl-NL" dirty="0" err="1">
                <a:solidFill>
                  <a:srgbClr val="C00000"/>
                </a:solidFill>
              </a:rPr>
              <a:t>P</a:t>
            </a:r>
            <a:r>
              <a:rPr lang="nl-NL" dirty="0" err="1"/>
              <a:t>artial</a:t>
            </a:r>
            <a:r>
              <a:rPr lang="nl-NL" dirty="0"/>
              <a:t> </a:t>
            </a:r>
            <a:r>
              <a:rPr lang="nl-NL" dirty="0" err="1">
                <a:solidFill>
                  <a:srgbClr val="C00000"/>
                </a:solidFill>
              </a:rPr>
              <a:t>L</a:t>
            </a:r>
            <a:r>
              <a:rPr lang="nl-NL" dirty="0" err="1"/>
              <a:t>east</a:t>
            </a:r>
            <a:r>
              <a:rPr lang="nl-NL" dirty="0"/>
              <a:t> </a:t>
            </a:r>
            <a:r>
              <a:rPr lang="nl-NL" dirty="0">
                <a:solidFill>
                  <a:srgbClr val="C00000"/>
                </a:solidFill>
              </a:rPr>
              <a:t>S</a:t>
            </a:r>
            <a:r>
              <a:rPr lang="nl-NL" dirty="0"/>
              <a:t>quares </a:t>
            </a:r>
            <a:r>
              <a:rPr lang="nl-NL" dirty="0">
                <a:solidFill>
                  <a:srgbClr val="C00000"/>
                </a:solidFill>
              </a:rPr>
              <a:t>D</a:t>
            </a:r>
            <a:r>
              <a:rPr lang="nl-NL" dirty="0"/>
              <a:t>iscriminant </a:t>
            </a:r>
            <a:r>
              <a:rPr lang="nl-NL" dirty="0">
                <a:solidFill>
                  <a:srgbClr val="C00000"/>
                </a:solidFill>
              </a:rPr>
              <a:t>A</a:t>
            </a:r>
            <a:r>
              <a:rPr lang="nl-NL" dirty="0"/>
              <a:t>nalysis</a:t>
            </a:r>
          </a:p>
        </p:txBody>
      </p:sp>
      <p:sp>
        <p:nvSpPr>
          <p:cNvPr id="4" name="Slide Number Placeholder 3">
            <a:extLst>
              <a:ext uri="{FF2B5EF4-FFF2-40B4-BE49-F238E27FC236}">
                <a16:creationId xmlns:a16="http://schemas.microsoft.com/office/drawing/2014/main" id="{F232D5DB-5156-7BEA-2B14-BB2A288845A4}"/>
              </a:ext>
            </a:extLst>
          </p:cNvPr>
          <p:cNvSpPr>
            <a:spLocks noGrp="1"/>
          </p:cNvSpPr>
          <p:nvPr>
            <p:ph type="sldNum" sz="quarter" idx="11"/>
          </p:nvPr>
        </p:nvSpPr>
        <p:spPr/>
        <p:txBody>
          <a:bodyPr/>
          <a:lstStyle/>
          <a:p>
            <a:pPr algn="r"/>
            <a:fld id="{F25965E0-7062-474C-8671-DB3A3CE669B0}" type="slidenum">
              <a:rPr lang="nl-NL" smtClean="0"/>
              <a:pPr algn="r"/>
              <a:t>58</a:t>
            </a:fld>
            <a:endParaRPr lang="nl-NL"/>
          </a:p>
        </p:txBody>
      </p:sp>
      <p:pic>
        <p:nvPicPr>
          <p:cNvPr id="5" name="Picture 4">
            <a:extLst>
              <a:ext uri="{FF2B5EF4-FFF2-40B4-BE49-F238E27FC236}">
                <a16:creationId xmlns:a16="http://schemas.microsoft.com/office/drawing/2014/main" id="{ADBB3ED7-2973-3D7D-CED5-5F562C7536CE}"/>
              </a:ext>
            </a:extLst>
          </p:cNvPr>
          <p:cNvPicPr>
            <a:picLocks noChangeAspect="1"/>
          </p:cNvPicPr>
          <p:nvPr/>
        </p:nvPicPr>
        <p:blipFill>
          <a:blip r:embed="rId3"/>
          <a:stretch>
            <a:fillRect/>
          </a:stretch>
        </p:blipFill>
        <p:spPr>
          <a:xfrm>
            <a:off x="342262" y="2810488"/>
            <a:ext cx="2306174" cy="1635287"/>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03C13243-7DDC-29C9-1DB4-35E6413E6235}"/>
              </a:ext>
            </a:extLst>
          </p:cNvPr>
          <p:cNvPicPr>
            <a:picLocks noChangeAspect="1"/>
          </p:cNvPicPr>
          <p:nvPr/>
        </p:nvPicPr>
        <p:blipFill>
          <a:blip r:embed="rId4"/>
          <a:stretch>
            <a:fillRect/>
          </a:stretch>
        </p:blipFill>
        <p:spPr>
          <a:xfrm>
            <a:off x="7001921" y="2749796"/>
            <a:ext cx="1461679" cy="1843412"/>
          </a:xfrm>
          <a:prstGeom prst="rect">
            <a:avLst/>
          </a:prstGeom>
          <a:ln w="88900" cap="sq" cmpd="thickThin">
            <a:solidFill>
              <a:srgbClr val="000000"/>
            </a:solidFill>
            <a:prstDash val="solid"/>
            <a:miter lim="800000"/>
          </a:ln>
          <a:effectLst>
            <a:innerShdw blurRad="76200">
              <a:srgbClr val="000000"/>
            </a:innerShdw>
          </a:effectLst>
        </p:spPr>
      </p:pic>
      <p:sp>
        <p:nvSpPr>
          <p:cNvPr id="10" name="TextBox 9">
            <a:extLst>
              <a:ext uri="{FF2B5EF4-FFF2-40B4-BE49-F238E27FC236}">
                <a16:creationId xmlns:a16="http://schemas.microsoft.com/office/drawing/2014/main" id="{CBF83034-82B2-3FC2-8EBB-A428D50BD9C4}"/>
              </a:ext>
            </a:extLst>
          </p:cNvPr>
          <p:cNvSpPr txBox="1"/>
          <p:nvPr/>
        </p:nvSpPr>
        <p:spPr>
          <a:xfrm>
            <a:off x="3154792" y="3134860"/>
            <a:ext cx="2834416" cy="1220719"/>
          </a:xfrm>
          <a:prstGeom prst="rect">
            <a:avLst/>
          </a:prstGeom>
          <a:effectLst>
            <a:glow rad="1397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lnSpc>
                <a:spcPts val="1800"/>
              </a:lnSpc>
            </a:pPr>
            <a:r>
              <a:rPr lang="en-US" sz="1200" dirty="0">
                <a:latin typeface="Verdana" pitchFamily="34" charset="0"/>
              </a:rPr>
              <a:t>A fictitious matrix (Y) that records membership with 1s and 0s is combined with a spectral set (X), and PLS is implemented in the normal manner</a:t>
            </a:r>
            <a:endParaRPr lang="nl-NL" sz="1200" dirty="0" err="1">
              <a:latin typeface="Verdana" pitchFamily="34" charset="0"/>
            </a:endParaRPr>
          </a:p>
        </p:txBody>
      </p:sp>
      <p:sp>
        <p:nvSpPr>
          <p:cNvPr id="11" name="Arrow: Right 10">
            <a:extLst>
              <a:ext uri="{FF2B5EF4-FFF2-40B4-BE49-F238E27FC236}">
                <a16:creationId xmlns:a16="http://schemas.microsoft.com/office/drawing/2014/main" id="{BD057135-99E4-0E2B-D6E6-D74AF8D08CCB}"/>
              </a:ext>
            </a:extLst>
          </p:cNvPr>
          <p:cNvSpPr/>
          <p:nvPr/>
        </p:nvSpPr>
        <p:spPr>
          <a:xfrm>
            <a:off x="6189785" y="3522946"/>
            <a:ext cx="520504" cy="325578"/>
          </a:xfrm>
          <a:prstGeom prst="right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nl-NL" sz="1400" dirty="0">
              <a:solidFill>
                <a:schemeClr val="tx1"/>
              </a:solidFill>
            </a:endParaRPr>
          </a:p>
        </p:txBody>
      </p:sp>
    </p:spTree>
    <p:extLst>
      <p:ext uri="{BB962C8B-B14F-4D97-AF65-F5344CB8AC3E}">
        <p14:creationId xmlns:p14="http://schemas.microsoft.com/office/powerpoint/2010/main" val="3644275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48CCEE-A246-58FE-33A9-27138D5F5555}"/>
              </a:ext>
            </a:extLst>
          </p:cNvPr>
          <p:cNvSpPr>
            <a:spLocks noGrp="1"/>
          </p:cNvSpPr>
          <p:nvPr>
            <p:ph type="body" sz="quarter" idx="10"/>
          </p:nvPr>
        </p:nvSpPr>
        <p:spPr>
          <a:xfrm>
            <a:off x="312300" y="1213621"/>
            <a:ext cx="8519400" cy="3092400"/>
          </a:xfrm>
        </p:spPr>
        <p:txBody>
          <a:bodyPr/>
          <a:lstStyle/>
          <a:p>
            <a:pPr algn="just"/>
            <a:r>
              <a:rPr lang="en-US" sz="1400" dirty="0">
                <a:latin typeface="+mj-lt"/>
              </a:rPr>
              <a:t>PLS-DA provides estimated values for each sample and for each class. These values will not be exactly 1 or 0; however, if the calculated y is closer to 0, then the sample likely does not belong to that class, while a value closer to 1 would indicate the opposite</a:t>
            </a:r>
          </a:p>
          <a:p>
            <a:pPr algn="just"/>
            <a:r>
              <a:rPr lang="en-US" sz="1400" dirty="0"/>
              <a:t>To make a class assignment, a threshold can be defined for each class</a:t>
            </a:r>
          </a:p>
          <a:p>
            <a:pPr algn="just"/>
            <a:r>
              <a:rPr lang="en-US" sz="1400" dirty="0"/>
              <a:t>Thresholds can be calculated on the basis of the Bayes theorem </a:t>
            </a:r>
          </a:p>
          <a:p>
            <a:pPr algn="just"/>
            <a:endParaRPr lang="en-US" sz="1600" dirty="0">
              <a:latin typeface="+mj-lt"/>
            </a:endParaRPr>
          </a:p>
        </p:txBody>
      </p:sp>
      <p:sp>
        <p:nvSpPr>
          <p:cNvPr id="3" name="Title 2">
            <a:extLst>
              <a:ext uri="{FF2B5EF4-FFF2-40B4-BE49-F238E27FC236}">
                <a16:creationId xmlns:a16="http://schemas.microsoft.com/office/drawing/2014/main" id="{F3AA7C6D-38A3-3CC5-9CDC-9D59A0CCCDFD}"/>
              </a:ext>
            </a:extLst>
          </p:cNvPr>
          <p:cNvSpPr>
            <a:spLocks noGrp="1"/>
          </p:cNvSpPr>
          <p:nvPr>
            <p:ph type="title"/>
          </p:nvPr>
        </p:nvSpPr>
        <p:spPr>
          <a:xfrm>
            <a:off x="561600" y="169210"/>
            <a:ext cx="8330400" cy="576832"/>
          </a:xfrm>
        </p:spPr>
        <p:txBody>
          <a:bodyPr/>
          <a:lstStyle/>
          <a:p>
            <a:pPr algn="ctr"/>
            <a:r>
              <a:rPr lang="nl-NL" dirty="0" err="1">
                <a:solidFill>
                  <a:srgbClr val="C00000"/>
                </a:solidFill>
              </a:rPr>
              <a:t>P</a:t>
            </a:r>
            <a:r>
              <a:rPr lang="nl-NL" dirty="0" err="1"/>
              <a:t>artial</a:t>
            </a:r>
            <a:r>
              <a:rPr lang="nl-NL" dirty="0"/>
              <a:t> </a:t>
            </a:r>
            <a:r>
              <a:rPr lang="nl-NL" dirty="0" err="1">
                <a:solidFill>
                  <a:srgbClr val="C00000"/>
                </a:solidFill>
              </a:rPr>
              <a:t>L</a:t>
            </a:r>
            <a:r>
              <a:rPr lang="nl-NL" dirty="0" err="1"/>
              <a:t>east</a:t>
            </a:r>
            <a:r>
              <a:rPr lang="nl-NL" dirty="0"/>
              <a:t> </a:t>
            </a:r>
            <a:r>
              <a:rPr lang="nl-NL" dirty="0">
                <a:solidFill>
                  <a:srgbClr val="C00000"/>
                </a:solidFill>
              </a:rPr>
              <a:t>S</a:t>
            </a:r>
            <a:r>
              <a:rPr lang="nl-NL" dirty="0"/>
              <a:t>quares </a:t>
            </a:r>
            <a:r>
              <a:rPr lang="nl-NL" dirty="0">
                <a:solidFill>
                  <a:srgbClr val="C00000"/>
                </a:solidFill>
              </a:rPr>
              <a:t>D</a:t>
            </a:r>
            <a:r>
              <a:rPr lang="nl-NL" dirty="0"/>
              <a:t>iscriminant </a:t>
            </a:r>
            <a:r>
              <a:rPr lang="nl-NL" dirty="0">
                <a:solidFill>
                  <a:srgbClr val="C00000"/>
                </a:solidFill>
              </a:rPr>
              <a:t>A</a:t>
            </a:r>
            <a:r>
              <a:rPr lang="nl-NL" dirty="0"/>
              <a:t>nalysis</a:t>
            </a:r>
          </a:p>
        </p:txBody>
      </p:sp>
      <p:sp>
        <p:nvSpPr>
          <p:cNvPr id="4" name="Slide Number Placeholder 3">
            <a:extLst>
              <a:ext uri="{FF2B5EF4-FFF2-40B4-BE49-F238E27FC236}">
                <a16:creationId xmlns:a16="http://schemas.microsoft.com/office/drawing/2014/main" id="{F232D5DB-5156-7BEA-2B14-BB2A288845A4}"/>
              </a:ext>
            </a:extLst>
          </p:cNvPr>
          <p:cNvSpPr>
            <a:spLocks noGrp="1"/>
          </p:cNvSpPr>
          <p:nvPr>
            <p:ph type="sldNum" sz="quarter" idx="11"/>
          </p:nvPr>
        </p:nvSpPr>
        <p:spPr/>
        <p:txBody>
          <a:bodyPr/>
          <a:lstStyle/>
          <a:p>
            <a:pPr algn="r"/>
            <a:fld id="{F25965E0-7062-474C-8671-DB3A3CE669B0}" type="slidenum">
              <a:rPr lang="nl-NL" smtClean="0"/>
              <a:pPr algn="r"/>
              <a:t>59</a:t>
            </a:fld>
            <a:endParaRPr lang="nl-NL"/>
          </a:p>
        </p:txBody>
      </p:sp>
    </p:spTree>
    <p:extLst>
      <p:ext uri="{BB962C8B-B14F-4D97-AF65-F5344CB8AC3E}">
        <p14:creationId xmlns:p14="http://schemas.microsoft.com/office/powerpoint/2010/main" val="2388226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9A8546-6016-FE31-E4C0-48D5C0E24091}"/>
              </a:ext>
            </a:extLst>
          </p:cNvPr>
          <p:cNvSpPr>
            <a:spLocks noGrp="1"/>
          </p:cNvSpPr>
          <p:nvPr>
            <p:ph type="body" sz="quarter" idx="10"/>
          </p:nvPr>
        </p:nvSpPr>
        <p:spPr>
          <a:xfrm>
            <a:off x="372600" y="1231205"/>
            <a:ext cx="8398800" cy="3092400"/>
          </a:xfrm>
        </p:spPr>
        <p:txBody>
          <a:bodyPr/>
          <a:lstStyle/>
          <a:p>
            <a:pPr>
              <a:lnSpc>
                <a:spcPct val="100000"/>
              </a:lnSpc>
            </a:pPr>
            <a:r>
              <a:rPr lang="en-US" sz="1600" dirty="0"/>
              <a:t>NIR spectra are of high dimension</a:t>
            </a:r>
          </a:p>
          <a:p>
            <a:pPr>
              <a:lnSpc>
                <a:spcPct val="100000"/>
              </a:lnSpc>
            </a:pPr>
            <a:r>
              <a:rPr lang="en-US" sz="1600" dirty="0"/>
              <a:t>The data is highly correlated and obscured by the presence of overlapping absorbances, harmonics, and </a:t>
            </a:r>
            <a:r>
              <a:rPr lang="en-US" sz="1600" b="1" dirty="0">
                <a:solidFill>
                  <a:srgbClr val="FF0000"/>
                </a:solidFill>
              </a:rPr>
              <a:t>combination bands</a:t>
            </a:r>
          </a:p>
          <a:p>
            <a:pPr>
              <a:lnSpc>
                <a:spcPct val="100000"/>
              </a:lnSpc>
            </a:pPr>
            <a:r>
              <a:rPr lang="en-US" sz="1600" dirty="0"/>
              <a:t> Spectra are often complicated by light scattering and other physical effects</a:t>
            </a:r>
          </a:p>
          <a:p>
            <a:pPr>
              <a:lnSpc>
                <a:spcPct val="100000"/>
              </a:lnSpc>
            </a:pPr>
            <a:r>
              <a:rPr lang="en-US" sz="1600" dirty="0"/>
              <a:t> Multivariate methods (chemometrics) are required to address these issues</a:t>
            </a:r>
          </a:p>
          <a:p>
            <a:pPr algn="just">
              <a:lnSpc>
                <a:spcPct val="100000"/>
              </a:lnSpc>
            </a:pPr>
            <a:endParaRPr lang="en-US" sz="1400" dirty="0"/>
          </a:p>
          <a:p>
            <a:pPr algn="just">
              <a:lnSpc>
                <a:spcPct val="100000"/>
              </a:lnSpc>
            </a:pPr>
            <a:r>
              <a:rPr lang="en-US" sz="1400" b="1" i="1" dirty="0">
                <a:solidFill>
                  <a:srgbClr val="FF0000"/>
                </a:solidFill>
              </a:rPr>
              <a:t>“Linear algebra is the language of chemometrics. To understand most chemometric techniques, a basic understanding of linear algebra is required." </a:t>
            </a:r>
            <a:r>
              <a:rPr lang="en-US" sz="1400" b="1" dirty="0">
                <a:solidFill>
                  <a:srgbClr val="FF0000"/>
                </a:solidFill>
              </a:rPr>
              <a:t>(Wise and Gallagher, 1998)</a:t>
            </a:r>
          </a:p>
          <a:p>
            <a:pPr>
              <a:lnSpc>
                <a:spcPct val="100000"/>
              </a:lnSpc>
            </a:pPr>
            <a:endParaRPr lang="nl-NL" sz="1200" dirty="0"/>
          </a:p>
        </p:txBody>
      </p:sp>
      <p:sp>
        <p:nvSpPr>
          <p:cNvPr id="3" name="Title 2">
            <a:extLst>
              <a:ext uri="{FF2B5EF4-FFF2-40B4-BE49-F238E27FC236}">
                <a16:creationId xmlns:a16="http://schemas.microsoft.com/office/drawing/2014/main" id="{3B6710D3-43A5-D392-5CB6-C1D4E116B6DC}"/>
              </a:ext>
            </a:extLst>
          </p:cNvPr>
          <p:cNvSpPr>
            <a:spLocks noGrp="1"/>
          </p:cNvSpPr>
          <p:nvPr>
            <p:ph type="title"/>
          </p:nvPr>
        </p:nvSpPr>
        <p:spPr>
          <a:xfrm>
            <a:off x="561600" y="169210"/>
            <a:ext cx="8330400" cy="987200"/>
          </a:xfrm>
        </p:spPr>
        <p:txBody>
          <a:bodyPr/>
          <a:lstStyle/>
          <a:p>
            <a:r>
              <a:rPr lang="en-US" dirty="0"/>
              <a:t>Part 1: Chemometrics</a:t>
            </a:r>
            <a:br>
              <a:rPr lang="en-US" dirty="0"/>
            </a:br>
            <a:endParaRPr lang="nl-NL" dirty="0"/>
          </a:p>
        </p:txBody>
      </p:sp>
      <p:sp>
        <p:nvSpPr>
          <p:cNvPr id="4" name="Slide Number Placeholder 3">
            <a:extLst>
              <a:ext uri="{FF2B5EF4-FFF2-40B4-BE49-F238E27FC236}">
                <a16:creationId xmlns:a16="http://schemas.microsoft.com/office/drawing/2014/main" id="{0ACD842B-F47E-0085-19E4-CAB91DA3A64D}"/>
              </a:ext>
            </a:extLst>
          </p:cNvPr>
          <p:cNvSpPr>
            <a:spLocks noGrp="1"/>
          </p:cNvSpPr>
          <p:nvPr>
            <p:ph type="sldNum" sz="quarter" idx="11"/>
          </p:nvPr>
        </p:nvSpPr>
        <p:spPr/>
        <p:txBody>
          <a:bodyPr/>
          <a:lstStyle/>
          <a:p>
            <a:pPr algn="r"/>
            <a:fld id="{F25965E0-7062-474C-8671-DB3A3CE669B0}" type="slidenum">
              <a:rPr lang="nl-NL" smtClean="0"/>
              <a:pPr algn="r"/>
              <a:t>6</a:t>
            </a:fld>
            <a:endParaRPr lang="nl-NL"/>
          </a:p>
        </p:txBody>
      </p:sp>
      <p:pic>
        <p:nvPicPr>
          <p:cNvPr id="7" name="Picture 6">
            <a:extLst>
              <a:ext uri="{FF2B5EF4-FFF2-40B4-BE49-F238E27FC236}">
                <a16:creationId xmlns:a16="http://schemas.microsoft.com/office/drawing/2014/main" id="{366B0331-DF1D-9AEF-B994-ECC4943312F8}"/>
              </a:ext>
            </a:extLst>
          </p:cNvPr>
          <p:cNvPicPr>
            <a:picLocks noChangeAspect="1"/>
          </p:cNvPicPr>
          <p:nvPr/>
        </p:nvPicPr>
        <p:blipFill>
          <a:blip r:embed="rId2"/>
          <a:stretch>
            <a:fillRect/>
          </a:stretch>
        </p:blipFill>
        <p:spPr>
          <a:xfrm>
            <a:off x="7811036" y="169210"/>
            <a:ext cx="1016569" cy="964982"/>
          </a:xfrm>
          <a:prstGeom prst="rect">
            <a:avLst/>
          </a:prstGeom>
        </p:spPr>
      </p:pic>
    </p:spTree>
    <p:extLst>
      <p:ext uri="{BB962C8B-B14F-4D97-AF65-F5344CB8AC3E}">
        <p14:creationId xmlns:p14="http://schemas.microsoft.com/office/powerpoint/2010/main" val="41125466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7715-E5D1-A372-16C6-6C0C7B634AA6}"/>
              </a:ext>
            </a:extLst>
          </p:cNvPr>
          <p:cNvSpPr>
            <a:spLocks noGrp="1"/>
          </p:cNvSpPr>
          <p:nvPr>
            <p:ph type="sldNum" sz="quarter" idx="11"/>
          </p:nvPr>
        </p:nvSpPr>
        <p:spPr/>
        <p:txBody>
          <a:bodyPr/>
          <a:lstStyle/>
          <a:p>
            <a:pPr algn="r"/>
            <a:fld id="{F25965E0-7062-474C-8671-DB3A3CE669B0}" type="slidenum">
              <a:rPr lang="nl-NL" smtClean="0"/>
              <a:pPr algn="r"/>
              <a:t>60</a:t>
            </a:fld>
            <a:endParaRPr lang="nl-NL"/>
          </a:p>
        </p:txBody>
      </p:sp>
      <p:pic>
        <p:nvPicPr>
          <p:cNvPr id="6" name="Picture 5">
            <a:extLst>
              <a:ext uri="{FF2B5EF4-FFF2-40B4-BE49-F238E27FC236}">
                <a16:creationId xmlns:a16="http://schemas.microsoft.com/office/drawing/2014/main" id="{17A5F237-633F-71D2-EFC6-68A0F34CEEFB}"/>
              </a:ext>
            </a:extLst>
          </p:cNvPr>
          <p:cNvPicPr>
            <a:picLocks noChangeAspect="1"/>
          </p:cNvPicPr>
          <p:nvPr/>
        </p:nvPicPr>
        <p:blipFill>
          <a:blip r:embed="rId3"/>
          <a:stretch>
            <a:fillRect/>
          </a:stretch>
        </p:blipFill>
        <p:spPr>
          <a:xfrm>
            <a:off x="634730" y="398150"/>
            <a:ext cx="6274190" cy="4000139"/>
          </a:xfrm>
          <a:prstGeom prst="rect">
            <a:avLst/>
          </a:prstGeom>
        </p:spPr>
      </p:pic>
      <p:pic>
        <p:nvPicPr>
          <p:cNvPr id="7" name="Picture 6">
            <a:extLst>
              <a:ext uri="{FF2B5EF4-FFF2-40B4-BE49-F238E27FC236}">
                <a16:creationId xmlns:a16="http://schemas.microsoft.com/office/drawing/2014/main" id="{06919FA3-64CF-FC86-54EA-88BE79028C69}"/>
              </a:ext>
            </a:extLst>
          </p:cNvPr>
          <p:cNvPicPr>
            <a:picLocks noChangeAspect="1"/>
          </p:cNvPicPr>
          <p:nvPr/>
        </p:nvPicPr>
        <p:blipFill>
          <a:blip r:embed="rId4"/>
          <a:stretch>
            <a:fillRect/>
          </a:stretch>
        </p:blipFill>
        <p:spPr>
          <a:xfrm>
            <a:off x="6132313" y="2958470"/>
            <a:ext cx="2680994" cy="857557"/>
          </a:xfrm>
          <a:prstGeom prst="rect">
            <a:avLst/>
          </a:prstGeom>
          <a:ln w="88900" cap="sq" cmpd="thickThin">
            <a:solidFill>
              <a:srgbClr val="000000"/>
            </a:solidFill>
            <a:prstDash val="solid"/>
            <a:miter lim="800000"/>
          </a:ln>
          <a:effectLst>
            <a:innerShdw blurRad="76200">
              <a:srgbClr val="000000"/>
            </a:innerShdw>
          </a:effec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843702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39B8E2-5C6C-0BF1-0D7F-04CE59DD11E8}"/>
              </a:ext>
            </a:extLst>
          </p:cNvPr>
          <p:cNvSpPr>
            <a:spLocks noGrp="1"/>
          </p:cNvSpPr>
          <p:nvPr>
            <p:ph type="title"/>
          </p:nvPr>
        </p:nvSpPr>
        <p:spPr>
          <a:xfrm>
            <a:off x="471448" y="2283334"/>
            <a:ext cx="8330400" cy="576832"/>
          </a:xfrm>
        </p:spPr>
        <p:txBody>
          <a:bodyPr/>
          <a:lstStyle/>
          <a:p>
            <a:r>
              <a:rPr lang="nl-NL" dirty="0"/>
              <a:t>Part 8: Hands on data </a:t>
            </a:r>
          </a:p>
        </p:txBody>
      </p:sp>
      <p:sp>
        <p:nvSpPr>
          <p:cNvPr id="4" name="Slide Number Placeholder 3">
            <a:extLst>
              <a:ext uri="{FF2B5EF4-FFF2-40B4-BE49-F238E27FC236}">
                <a16:creationId xmlns:a16="http://schemas.microsoft.com/office/drawing/2014/main" id="{3B7163FF-690C-670A-1872-9E4CDCC534E5}"/>
              </a:ext>
            </a:extLst>
          </p:cNvPr>
          <p:cNvSpPr>
            <a:spLocks noGrp="1"/>
          </p:cNvSpPr>
          <p:nvPr>
            <p:ph type="sldNum" sz="quarter" idx="11"/>
          </p:nvPr>
        </p:nvSpPr>
        <p:spPr/>
        <p:txBody>
          <a:bodyPr/>
          <a:lstStyle/>
          <a:p>
            <a:pPr algn="r"/>
            <a:fld id="{F25965E0-7062-474C-8671-DB3A3CE669B0}" type="slidenum">
              <a:rPr lang="nl-NL" smtClean="0"/>
              <a:pPr algn="r"/>
              <a:t>61</a:t>
            </a:fld>
            <a:endParaRPr lang="nl-NL"/>
          </a:p>
        </p:txBody>
      </p:sp>
    </p:spTree>
    <p:extLst>
      <p:ext uri="{BB962C8B-B14F-4D97-AF65-F5344CB8AC3E}">
        <p14:creationId xmlns:p14="http://schemas.microsoft.com/office/powerpoint/2010/main" val="4693578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0D3991-822A-30DF-61DD-B4560CAC9D4F}"/>
              </a:ext>
            </a:extLst>
          </p:cNvPr>
          <p:cNvSpPr>
            <a:spLocks noGrp="1"/>
          </p:cNvSpPr>
          <p:nvPr>
            <p:ph type="body" sz="quarter" idx="10"/>
          </p:nvPr>
        </p:nvSpPr>
        <p:spPr/>
        <p:txBody>
          <a:bodyPr/>
          <a:lstStyle/>
          <a:p>
            <a:endParaRPr lang="nl-NL"/>
          </a:p>
        </p:txBody>
      </p:sp>
      <p:sp>
        <p:nvSpPr>
          <p:cNvPr id="3" name="Title 2">
            <a:extLst>
              <a:ext uri="{FF2B5EF4-FFF2-40B4-BE49-F238E27FC236}">
                <a16:creationId xmlns:a16="http://schemas.microsoft.com/office/drawing/2014/main" id="{42286635-0124-219D-E835-743F53FB1925}"/>
              </a:ext>
            </a:extLst>
          </p:cNvPr>
          <p:cNvSpPr>
            <a:spLocks noGrp="1"/>
          </p:cNvSpPr>
          <p:nvPr>
            <p:ph type="title"/>
          </p:nvPr>
        </p:nvSpPr>
        <p:spPr>
          <a:xfrm>
            <a:off x="561600" y="169210"/>
            <a:ext cx="8330400" cy="576832"/>
          </a:xfrm>
        </p:spPr>
        <p:txBody>
          <a:bodyPr/>
          <a:lstStyle/>
          <a:p>
            <a:r>
              <a:rPr lang="nl-NL" dirty="0"/>
              <a:t>Hands on data: </a:t>
            </a:r>
            <a:r>
              <a:rPr lang="nl-NL"/>
              <a:t>R code </a:t>
            </a:r>
            <a:r>
              <a:rPr lang="nl-NL" dirty="0" err="1"/>
              <a:t>available</a:t>
            </a:r>
            <a:endParaRPr lang="nl-NL" dirty="0"/>
          </a:p>
        </p:txBody>
      </p:sp>
      <p:sp>
        <p:nvSpPr>
          <p:cNvPr id="4" name="Slide Number Placeholder 3">
            <a:extLst>
              <a:ext uri="{FF2B5EF4-FFF2-40B4-BE49-F238E27FC236}">
                <a16:creationId xmlns:a16="http://schemas.microsoft.com/office/drawing/2014/main" id="{F5AD2188-4F4F-98F5-B55F-001E161E7135}"/>
              </a:ext>
            </a:extLst>
          </p:cNvPr>
          <p:cNvSpPr>
            <a:spLocks noGrp="1"/>
          </p:cNvSpPr>
          <p:nvPr>
            <p:ph type="sldNum" sz="quarter" idx="11"/>
          </p:nvPr>
        </p:nvSpPr>
        <p:spPr/>
        <p:txBody>
          <a:bodyPr/>
          <a:lstStyle/>
          <a:p>
            <a:pPr algn="r"/>
            <a:fld id="{F25965E0-7062-474C-8671-DB3A3CE669B0}" type="slidenum">
              <a:rPr lang="nl-NL" smtClean="0"/>
              <a:pPr algn="r"/>
              <a:t>62</a:t>
            </a:fld>
            <a:endParaRPr lang="nl-NL"/>
          </a:p>
        </p:txBody>
      </p:sp>
    </p:spTree>
    <p:extLst>
      <p:ext uri="{BB962C8B-B14F-4D97-AF65-F5344CB8AC3E}">
        <p14:creationId xmlns:p14="http://schemas.microsoft.com/office/powerpoint/2010/main" val="4103199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6710D3-43A5-D392-5CB6-C1D4E116B6DC}"/>
              </a:ext>
            </a:extLst>
          </p:cNvPr>
          <p:cNvSpPr>
            <a:spLocks noGrp="1"/>
          </p:cNvSpPr>
          <p:nvPr>
            <p:ph type="title"/>
          </p:nvPr>
        </p:nvSpPr>
        <p:spPr>
          <a:xfrm>
            <a:off x="510085" y="2339300"/>
            <a:ext cx="8330400" cy="1397569"/>
          </a:xfrm>
        </p:spPr>
        <p:txBody>
          <a:bodyPr/>
          <a:lstStyle/>
          <a:p>
            <a:r>
              <a:rPr lang="en-US" dirty="0"/>
              <a:t>Part 2: General workflow for chemometrics</a:t>
            </a:r>
            <a:br>
              <a:rPr lang="en-US" dirty="0"/>
            </a:br>
            <a:br>
              <a:rPr lang="en-US" dirty="0"/>
            </a:br>
            <a:endParaRPr lang="nl-NL" dirty="0"/>
          </a:p>
        </p:txBody>
      </p:sp>
      <p:sp>
        <p:nvSpPr>
          <p:cNvPr id="4" name="Slide Number Placeholder 3">
            <a:extLst>
              <a:ext uri="{FF2B5EF4-FFF2-40B4-BE49-F238E27FC236}">
                <a16:creationId xmlns:a16="http://schemas.microsoft.com/office/drawing/2014/main" id="{0ACD842B-F47E-0085-19E4-CAB91DA3A64D}"/>
              </a:ext>
            </a:extLst>
          </p:cNvPr>
          <p:cNvSpPr>
            <a:spLocks noGrp="1"/>
          </p:cNvSpPr>
          <p:nvPr>
            <p:ph type="sldNum" sz="quarter" idx="11"/>
          </p:nvPr>
        </p:nvSpPr>
        <p:spPr/>
        <p:txBody>
          <a:bodyPr/>
          <a:lstStyle/>
          <a:p>
            <a:pPr algn="r"/>
            <a:fld id="{F25965E0-7062-474C-8671-DB3A3CE669B0}" type="slidenum">
              <a:rPr lang="nl-NL" smtClean="0"/>
              <a:pPr algn="r"/>
              <a:t>7</a:t>
            </a:fld>
            <a:endParaRPr lang="nl-NL"/>
          </a:p>
        </p:txBody>
      </p:sp>
    </p:spTree>
    <p:extLst>
      <p:ext uri="{BB962C8B-B14F-4D97-AF65-F5344CB8AC3E}">
        <p14:creationId xmlns:p14="http://schemas.microsoft.com/office/powerpoint/2010/main" val="1819016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98"/>
          <p:cNvSpPr txBox="1">
            <a:spLocks noGrp="1"/>
          </p:cNvSpPr>
          <p:nvPr>
            <p:ph type="title"/>
          </p:nvPr>
        </p:nvSpPr>
        <p:spPr>
          <a:prstGeom prst="rect">
            <a:avLst/>
          </a:prstGeom>
          <a:noFill/>
          <a:ln>
            <a:noFill/>
          </a:ln>
        </p:spPr>
        <p:txBody>
          <a:bodyPr spcFirstLastPara="1" vert="horz" wrap="square" lIns="68569" tIns="34275" rIns="68569" bIns="34275" rtlCol="0" anchor="ctr" anchorCtr="0">
            <a:normAutofit/>
          </a:bodyPr>
          <a:lstStyle/>
          <a:p>
            <a:pPr algn="ctr">
              <a:lnSpc>
                <a:spcPct val="90000"/>
              </a:lnSpc>
              <a:spcBef>
                <a:spcPts val="0"/>
              </a:spcBef>
            </a:pPr>
            <a:r>
              <a:rPr lang="en-CA" sz="1958" dirty="0">
                <a:latin typeface="Arial"/>
                <a:ea typeface="Arial"/>
                <a:cs typeface="Arial"/>
                <a:sym typeface="Arial"/>
              </a:rPr>
              <a:t>GOOD MODELING PRACTICES (GMP)</a:t>
            </a:r>
            <a:endParaRPr dirty="0"/>
          </a:p>
        </p:txBody>
      </p:sp>
      <p:sp>
        <p:nvSpPr>
          <p:cNvPr id="2" name="Marcador de número de diapositiva 1"/>
          <p:cNvSpPr>
            <a:spLocks noGrp="1"/>
          </p:cNvSpPr>
          <p:nvPr>
            <p:ph type="sldNum" sz="quarter" idx="10"/>
          </p:nvPr>
        </p:nvSpPr>
        <p:spPr/>
        <p:txBody>
          <a:bodyPr/>
          <a:lstStyle/>
          <a:p>
            <a:pPr defTabSz="514350" fontAlgn="auto">
              <a:spcBef>
                <a:spcPts val="0"/>
              </a:spcBef>
              <a:spcAft>
                <a:spcPts val="0"/>
              </a:spcAft>
            </a:pPr>
            <a:fld id="{A3EE0AAB-F82B-486A-97FF-0C5631F72C65}" type="slidenum">
              <a:rPr lang="en-GB">
                <a:solidFill>
                  <a:prstClr val="white"/>
                </a:solidFill>
                <a:latin typeface="Calibri" panose="020F0502020204030204"/>
              </a:rPr>
              <a:pPr defTabSz="514350" fontAlgn="auto">
                <a:spcBef>
                  <a:spcPts val="0"/>
                </a:spcBef>
                <a:spcAft>
                  <a:spcPts val="0"/>
                </a:spcAft>
              </a:pPr>
              <a:t>8</a:t>
            </a:fld>
            <a:endParaRPr lang="en-GB">
              <a:solidFill>
                <a:prstClr val="white"/>
              </a:solidFill>
              <a:latin typeface="Calibri" panose="020F0502020204030204"/>
            </a:endParaRPr>
          </a:p>
        </p:txBody>
      </p:sp>
      <p:sp>
        <p:nvSpPr>
          <p:cNvPr id="727" name="Google Shape;727;p98"/>
          <p:cNvSpPr/>
          <p:nvPr/>
        </p:nvSpPr>
        <p:spPr>
          <a:xfrm>
            <a:off x="2213326" y="669188"/>
            <a:ext cx="4446947" cy="448781"/>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black"/>
                </a:solidFill>
                <a:latin typeface="Arial"/>
                <a:ea typeface="Arial"/>
                <a:cs typeface="Arial"/>
                <a:sym typeface="Arial"/>
              </a:rPr>
              <a:t>Collection of a set of representative samples</a:t>
            </a:r>
            <a:endParaRPr sz="1350" dirty="0">
              <a:solidFill>
                <a:prstClr val="black"/>
              </a:solidFill>
              <a:latin typeface="Arial"/>
              <a:ea typeface="Arial"/>
              <a:cs typeface="Arial"/>
              <a:sym typeface="Arial"/>
            </a:endParaRPr>
          </a:p>
        </p:txBody>
      </p:sp>
      <p:sp>
        <p:nvSpPr>
          <p:cNvPr id="728" name="Google Shape;728;p98"/>
          <p:cNvSpPr/>
          <p:nvPr/>
        </p:nvSpPr>
        <p:spPr>
          <a:xfrm>
            <a:off x="2213372" y="1283494"/>
            <a:ext cx="4446900" cy="171450"/>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black"/>
                </a:solidFill>
                <a:latin typeface="Arial"/>
                <a:ea typeface="Arial"/>
                <a:cs typeface="Arial"/>
                <a:sym typeface="Arial"/>
              </a:rPr>
              <a:t>Measurement of spectra of the entire collection</a:t>
            </a:r>
            <a:endParaRPr sz="1350" dirty="0">
              <a:solidFill>
                <a:prstClr val="black"/>
              </a:solidFill>
              <a:latin typeface="Arial"/>
              <a:ea typeface="Arial"/>
              <a:cs typeface="Arial"/>
              <a:sym typeface="Arial"/>
            </a:endParaRPr>
          </a:p>
        </p:txBody>
      </p:sp>
      <p:sp>
        <p:nvSpPr>
          <p:cNvPr id="729" name="Google Shape;729;p98"/>
          <p:cNvSpPr/>
          <p:nvPr/>
        </p:nvSpPr>
        <p:spPr>
          <a:xfrm>
            <a:off x="98822" y="1240632"/>
            <a:ext cx="1958625" cy="54292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nl-NL" sz="1350" dirty="0" err="1">
                <a:solidFill>
                  <a:prstClr val="white"/>
                </a:solidFill>
                <a:latin typeface="Arial"/>
                <a:ea typeface="Arial"/>
                <a:cs typeface="Arial"/>
                <a:sym typeface="Arial"/>
              </a:rPr>
              <a:t>Creating</a:t>
            </a:r>
            <a:r>
              <a:rPr lang="nl-NL" sz="1350" dirty="0">
                <a:solidFill>
                  <a:prstClr val="white"/>
                </a:solidFill>
                <a:latin typeface="Arial"/>
                <a:ea typeface="Arial"/>
                <a:cs typeface="Arial"/>
                <a:sym typeface="Arial"/>
              </a:rPr>
              <a:t> a </a:t>
            </a:r>
            <a:r>
              <a:rPr lang="nl-NL" sz="1350" dirty="0" err="1">
                <a:solidFill>
                  <a:prstClr val="white"/>
                </a:solidFill>
                <a:latin typeface="Arial"/>
                <a:ea typeface="Arial"/>
                <a:cs typeface="Arial"/>
                <a:sym typeface="Arial"/>
              </a:rPr>
              <a:t>calibration</a:t>
            </a:r>
            <a:r>
              <a:rPr lang="nl-NL" sz="1350" dirty="0">
                <a:solidFill>
                  <a:prstClr val="white"/>
                </a:solidFill>
                <a:latin typeface="Arial"/>
                <a:ea typeface="Arial"/>
                <a:cs typeface="Arial"/>
                <a:sym typeface="Arial"/>
              </a:rPr>
              <a:t> set</a:t>
            </a:r>
            <a:endParaRPr sz="1350" dirty="0">
              <a:solidFill>
                <a:prstClr val="white"/>
              </a:solidFill>
              <a:latin typeface="Arial"/>
              <a:ea typeface="Arial"/>
              <a:cs typeface="Arial"/>
              <a:sym typeface="Arial"/>
            </a:endParaRPr>
          </a:p>
        </p:txBody>
      </p:sp>
      <p:sp>
        <p:nvSpPr>
          <p:cNvPr id="730" name="Google Shape;730;p98"/>
          <p:cNvSpPr/>
          <p:nvPr/>
        </p:nvSpPr>
        <p:spPr>
          <a:xfrm>
            <a:off x="6829425" y="1283494"/>
            <a:ext cx="2114550" cy="50017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nl-NL" sz="1350" dirty="0" err="1">
                <a:solidFill>
                  <a:prstClr val="white"/>
                </a:solidFill>
                <a:latin typeface="Arial"/>
                <a:ea typeface="Arial"/>
                <a:cs typeface="Arial"/>
                <a:sym typeface="Arial"/>
              </a:rPr>
              <a:t>Creating</a:t>
            </a:r>
            <a:r>
              <a:rPr lang="nl-NL" sz="1350" dirty="0">
                <a:solidFill>
                  <a:prstClr val="white"/>
                </a:solidFill>
                <a:latin typeface="Arial"/>
                <a:ea typeface="Arial"/>
                <a:cs typeface="Arial"/>
                <a:sym typeface="Arial"/>
              </a:rPr>
              <a:t> a </a:t>
            </a:r>
            <a:r>
              <a:rPr lang="nl-NL" sz="1350" dirty="0" err="1">
                <a:solidFill>
                  <a:prstClr val="white"/>
                </a:solidFill>
                <a:latin typeface="Arial"/>
                <a:ea typeface="Arial"/>
                <a:cs typeface="Arial"/>
                <a:sym typeface="Arial"/>
              </a:rPr>
              <a:t>validation</a:t>
            </a:r>
            <a:r>
              <a:rPr lang="nl-NL" sz="1350" dirty="0">
                <a:solidFill>
                  <a:prstClr val="white"/>
                </a:solidFill>
                <a:latin typeface="Arial"/>
                <a:ea typeface="Arial"/>
                <a:cs typeface="Arial"/>
                <a:sym typeface="Arial"/>
              </a:rPr>
              <a:t> set</a:t>
            </a:r>
            <a:endParaRPr sz="1350" dirty="0">
              <a:solidFill>
                <a:prstClr val="white"/>
              </a:solidFill>
              <a:latin typeface="Arial"/>
              <a:ea typeface="Arial"/>
              <a:cs typeface="Arial"/>
              <a:sym typeface="Arial"/>
            </a:endParaRPr>
          </a:p>
        </p:txBody>
      </p:sp>
      <p:sp>
        <p:nvSpPr>
          <p:cNvPr id="731" name="Google Shape;731;p98"/>
          <p:cNvSpPr/>
          <p:nvPr/>
        </p:nvSpPr>
        <p:spPr>
          <a:xfrm>
            <a:off x="2327672" y="1740178"/>
            <a:ext cx="4332600" cy="401757"/>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a:solidFill>
                  <a:prstClr val="black"/>
                </a:solidFill>
                <a:latin typeface="Arial"/>
                <a:ea typeface="Arial"/>
                <a:cs typeface="Arial"/>
                <a:sym typeface="Arial"/>
              </a:rPr>
              <a:t>Analysis of all samples by a reference method</a:t>
            </a:r>
            <a:endParaRPr sz="1350" dirty="0">
              <a:solidFill>
                <a:prstClr val="black"/>
              </a:solidFill>
              <a:latin typeface="Arial"/>
              <a:ea typeface="Arial"/>
              <a:cs typeface="Arial"/>
              <a:sym typeface="Arial"/>
            </a:endParaRPr>
          </a:p>
        </p:txBody>
      </p:sp>
      <p:sp>
        <p:nvSpPr>
          <p:cNvPr id="732" name="Google Shape;732;p98"/>
          <p:cNvSpPr/>
          <p:nvPr/>
        </p:nvSpPr>
        <p:spPr>
          <a:xfrm>
            <a:off x="499615" y="2210973"/>
            <a:ext cx="8144770" cy="512026"/>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a:solidFill>
                  <a:prstClr val="black"/>
                </a:solidFill>
                <a:latin typeface="Arial"/>
                <a:ea typeface="Arial"/>
                <a:cs typeface="Arial"/>
                <a:sym typeface="Arial"/>
              </a:rPr>
              <a:t>Establishment of a predictive model through the application of multidimensional statistical methods</a:t>
            </a:r>
            <a:endParaRPr sz="1350" dirty="0">
              <a:solidFill>
                <a:prstClr val="black"/>
              </a:solidFill>
              <a:latin typeface="Arial"/>
              <a:ea typeface="Arial"/>
              <a:cs typeface="Arial"/>
              <a:sym typeface="Arial"/>
            </a:endParaRPr>
          </a:p>
        </p:txBody>
      </p:sp>
      <p:sp>
        <p:nvSpPr>
          <p:cNvPr id="733" name="Google Shape;733;p98"/>
          <p:cNvSpPr/>
          <p:nvPr/>
        </p:nvSpPr>
        <p:spPr>
          <a:xfrm>
            <a:off x="2213372" y="2778919"/>
            <a:ext cx="4446900" cy="171450"/>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black"/>
                </a:solidFill>
                <a:latin typeface="Arial"/>
                <a:ea typeface="Arial"/>
                <a:cs typeface="Arial"/>
                <a:sym typeface="Arial"/>
              </a:rPr>
              <a:t>Validation of the model on the validation set</a:t>
            </a:r>
            <a:endParaRPr sz="1350" dirty="0">
              <a:solidFill>
                <a:prstClr val="black"/>
              </a:solidFill>
              <a:latin typeface="Arial"/>
              <a:ea typeface="Arial"/>
              <a:cs typeface="Arial"/>
              <a:sym typeface="Arial"/>
            </a:endParaRPr>
          </a:p>
        </p:txBody>
      </p:sp>
      <p:sp>
        <p:nvSpPr>
          <p:cNvPr id="734" name="Google Shape;734;p98"/>
          <p:cNvSpPr/>
          <p:nvPr/>
        </p:nvSpPr>
        <p:spPr>
          <a:xfrm>
            <a:off x="108568" y="3313999"/>
            <a:ext cx="1857009" cy="807197"/>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white"/>
                </a:solidFill>
                <a:latin typeface="Arial"/>
                <a:ea typeface="Arial"/>
                <a:cs typeface="Arial"/>
                <a:sym typeface="Arial"/>
              </a:rPr>
              <a:t>Add new samples to the collection</a:t>
            </a:r>
            <a:endParaRPr sz="1350" dirty="0">
              <a:solidFill>
                <a:prstClr val="white"/>
              </a:solidFill>
              <a:latin typeface="Arial"/>
              <a:ea typeface="Arial"/>
              <a:cs typeface="Arial"/>
              <a:sym typeface="Arial"/>
            </a:endParaRPr>
          </a:p>
        </p:txBody>
      </p:sp>
      <p:sp>
        <p:nvSpPr>
          <p:cNvPr id="735" name="Google Shape;735;p98"/>
          <p:cNvSpPr/>
          <p:nvPr/>
        </p:nvSpPr>
        <p:spPr>
          <a:xfrm>
            <a:off x="2327672" y="3846421"/>
            <a:ext cx="1831275" cy="63945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white"/>
                </a:solidFill>
                <a:latin typeface="Calibri" panose="020F0502020204030204"/>
              </a:rPr>
              <a:t>Were the control samples analyzed accurately?</a:t>
            </a:r>
            <a:endParaRPr sz="1350" dirty="0">
              <a:solidFill>
                <a:prstClr val="white"/>
              </a:solidFill>
              <a:latin typeface="Calibri" panose="020F0502020204030204"/>
            </a:endParaRPr>
          </a:p>
        </p:txBody>
      </p:sp>
      <p:sp>
        <p:nvSpPr>
          <p:cNvPr id="736" name="Google Shape;736;p98"/>
          <p:cNvSpPr/>
          <p:nvPr/>
        </p:nvSpPr>
        <p:spPr>
          <a:xfrm>
            <a:off x="4829175" y="3542110"/>
            <a:ext cx="1831275" cy="46912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white"/>
                </a:solidFill>
                <a:latin typeface="Calibri" panose="020F0502020204030204"/>
              </a:rPr>
              <a:t>Does the equipment work correctly?</a:t>
            </a:r>
            <a:endParaRPr sz="1350" dirty="0">
              <a:solidFill>
                <a:prstClr val="white"/>
              </a:solidFill>
              <a:latin typeface="Calibri" panose="020F0502020204030204"/>
            </a:endParaRPr>
          </a:p>
        </p:txBody>
      </p:sp>
      <p:sp>
        <p:nvSpPr>
          <p:cNvPr id="737" name="Google Shape;737;p98"/>
          <p:cNvSpPr/>
          <p:nvPr/>
        </p:nvSpPr>
        <p:spPr>
          <a:xfrm>
            <a:off x="7111604" y="3770570"/>
            <a:ext cx="1940850" cy="46912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nl-NL" sz="1350" dirty="0">
                <a:solidFill>
                  <a:prstClr val="white"/>
                </a:solidFill>
                <a:latin typeface="Arial"/>
                <a:ea typeface="Arial"/>
                <a:cs typeface="Arial"/>
                <a:sym typeface="Arial"/>
              </a:rPr>
              <a:t>Instrument </a:t>
            </a:r>
            <a:r>
              <a:rPr lang="nl-NL" sz="1350" dirty="0" err="1">
                <a:solidFill>
                  <a:prstClr val="white"/>
                </a:solidFill>
                <a:latin typeface="Arial"/>
                <a:ea typeface="Arial"/>
                <a:cs typeface="Arial"/>
                <a:sym typeface="Arial"/>
              </a:rPr>
              <a:t>repair</a:t>
            </a:r>
            <a:r>
              <a:rPr lang="nl-NL" sz="1350" dirty="0">
                <a:solidFill>
                  <a:prstClr val="white"/>
                </a:solidFill>
                <a:latin typeface="Arial"/>
                <a:ea typeface="Arial"/>
                <a:cs typeface="Arial"/>
                <a:sym typeface="Arial"/>
              </a:rPr>
              <a:t>/check</a:t>
            </a:r>
            <a:endParaRPr sz="1350" dirty="0">
              <a:solidFill>
                <a:prstClr val="white"/>
              </a:solidFill>
              <a:latin typeface="Arial"/>
              <a:ea typeface="Arial"/>
              <a:cs typeface="Arial"/>
              <a:sym typeface="Arial"/>
            </a:endParaRPr>
          </a:p>
        </p:txBody>
      </p:sp>
      <p:sp>
        <p:nvSpPr>
          <p:cNvPr id="738" name="Google Shape;738;p98"/>
          <p:cNvSpPr/>
          <p:nvPr/>
        </p:nvSpPr>
        <p:spPr>
          <a:xfrm>
            <a:off x="4814757" y="4521941"/>
            <a:ext cx="1831275" cy="32872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white"/>
                </a:solidFill>
                <a:latin typeface="Calibri" panose="020F0502020204030204"/>
              </a:rPr>
              <a:t>Are the control samples representative?</a:t>
            </a:r>
            <a:endParaRPr sz="1350" dirty="0">
              <a:solidFill>
                <a:prstClr val="white"/>
              </a:solidFill>
              <a:latin typeface="Calibri" panose="020F0502020204030204"/>
            </a:endParaRPr>
          </a:p>
        </p:txBody>
      </p:sp>
      <p:sp>
        <p:nvSpPr>
          <p:cNvPr id="739" name="Google Shape;739;p98"/>
          <p:cNvSpPr/>
          <p:nvPr/>
        </p:nvSpPr>
        <p:spPr>
          <a:xfrm>
            <a:off x="7111604" y="4512581"/>
            <a:ext cx="1940850" cy="43222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nl-NL" sz="1350" dirty="0">
                <a:solidFill>
                  <a:prstClr val="white"/>
                </a:solidFill>
                <a:latin typeface="Arial"/>
                <a:ea typeface="Arial"/>
                <a:cs typeface="Arial"/>
                <a:sym typeface="Arial"/>
              </a:rPr>
              <a:t>Check </a:t>
            </a:r>
            <a:r>
              <a:rPr lang="nl-NL" sz="1350" dirty="0" err="1">
                <a:solidFill>
                  <a:prstClr val="white"/>
                </a:solidFill>
                <a:latin typeface="Arial"/>
                <a:ea typeface="Arial"/>
                <a:cs typeface="Arial"/>
                <a:sym typeface="Arial"/>
              </a:rPr>
              <a:t>the</a:t>
            </a:r>
            <a:r>
              <a:rPr lang="nl-NL" sz="1350" dirty="0">
                <a:solidFill>
                  <a:prstClr val="white"/>
                </a:solidFill>
                <a:latin typeface="Arial"/>
                <a:ea typeface="Arial"/>
                <a:cs typeface="Arial"/>
                <a:sym typeface="Arial"/>
              </a:rPr>
              <a:t> </a:t>
            </a:r>
            <a:r>
              <a:rPr lang="nl-NL" sz="1350" dirty="0" err="1">
                <a:solidFill>
                  <a:prstClr val="white"/>
                </a:solidFill>
                <a:latin typeface="Arial"/>
                <a:ea typeface="Arial"/>
                <a:cs typeface="Arial"/>
                <a:sym typeface="Arial"/>
              </a:rPr>
              <a:t>reference</a:t>
            </a:r>
            <a:r>
              <a:rPr lang="nl-NL" sz="1350" dirty="0">
                <a:solidFill>
                  <a:prstClr val="white"/>
                </a:solidFill>
                <a:latin typeface="Arial"/>
                <a:ea typeface="Arial"/>
                <a:cs typeface="Arial"/>
                <a:sym typeface="Arial"/>
              </a:rPr>
              <a:t> </a:t>
            </a:r>
            <a:r>
              <a:rPr lang="nl-NL" sz="1350" dirty="0" err="1">
                <a:solidFill>
                  <a:prstClr val="white"/>
                </a:solidFill>
                <a:latin typeface="Arial"/>
                <a:ea typeface="Arial"/>
                <a:cs typeface="Arial"/>
                <a:sym typeface="Arial"/>
              </a:rPr>
              <a:t>dosage</a:t>
            </a:r>
            <a:endParaRPr sz="1350" dirty="0">
              <a:solidFill>
                <a:prstClr val="white"/>
              </a:solidFill>
              <a:latin typeface="Arial"/>
              <a:ea typeface="Arial"/>
              <a:cs typeface="Arial"/>
              <a:sym typeface="Arial"/>
            </a:endParaRPr>
          </a:p>
        </p:txBody>
      </p:sp>
      <p:sp>
        <p:nvSpPr>
          <p:cNvPr id="740" name="Google Shape;740;p98"/>
          <p:cNvSpPr/>
          <p:nvPr/>
        </p:nvSpPr>
        <p:spPr>
          <a:xfrm>
            <a:off x="2213372" y="3203972"/>
            <a:ext cx="4446900" cy="171450"/>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black"/>
                </a:solidFill>
                <a:latin typeface="Arial"/>
                <a:ea typeface="Arial"/>
                <a:cs typeface="Arial"/>
                <a:sym typeface="Arial"/>
              </a:rPr>
              <a:t>Serial analysis of unknown samples</a:t>
            </a:r>
            <a:endParaRPr sz="1350" dirty="0">
              <a:solidFill>
                <a:prstClr val="black"/>
              </a:solidFill>
              <a:latin typeface="Arial"/>
              <a:ea typeface="Arial"/>
              <a:cs typeface="Arial"/>
              <a:sym typeface="Arial"/>
            </a:endParaRPr>
          </a:p>
        </p:txBody>
      </p:sp>
      <p:cxnSp>
        <p:nvCxnSpPr>
          <p:cNvPr id="741" name="Google Shape;741;p98"/>
          <p:cNvCxnSpPr>
            <a:stCxn id="727" idx="2"/>
            <a:endCxn id="728" idx="0"/>
          </p:cNvCxnSpPr>
          <p:nvPr/>
        </p:nvCxnSpPr>
        <p:spPr>
          <a:xfrm>
            <a:off x="4436800" y="1117969"/>
            <a:ext cx="23" cy="165525"/>
          </a:xfrm>
          <a:prstGeom prst="straightConnector1">
            <a:avLst/>
          </a:prstGeom>
          <a:noFill/>
          <a:ln w="9525" cap="flat" cmpd="sng">
            <a:solidFill>
              <a:schemeClr val="accent1"/>
            </a:solidFill>
            <a:prstDash val="solid"/>
            <a:miter lim="800000"/>
            <a:headEnd type="none" w="sm" len="sm"/>
            <a:tailEnd type="stealth" w="med" len="med"/>
          </a:ln>
        </p:spPr>
      </p:cxnSp>
      <p:cxnSp>
        <p:nvCxnSpPr>
          <p:cNvPr id="742" name="Google Shape;742;p98"/>
          <p:cNvCxnSpPr>
            <a:cxnSpLocks/>
            <a:stCxn id="728" idx="2"/>
          </p:cNvCxnSpPr>
          <p:nvPr/>
        </p:nvCxnSpPr>
        <p:spPr>
          <a:xfrm flipH="1">
            <a:off x="4379119" y="1454944"/>
            <a:ext cx="57704" cy="185597"/>
          </a:xfrm>
          <a:prstGeom prst="straightConnector1">
            <a:avLst/>
          </a:prstGeom>
          <a:noFill/>
          <a:ln w="9525" cap="flat" cmpd="sng">
            <a:solidFill>
              <a:schemeClr val="accent1"/>
            </a:solidFill>
            <a:prstDash val="solid"/>
            <a:miter lim="800000"/>
            <a:headEnd type="none" w="sm" len="sm"/>
            <a:tailEnd type="stealth" w="med" len="med"/>
          </a:ln>
        </p:spPr>
      </p:cxnSp>
      <p:cxnSp>
        <p:nvCxnSpPr>
          <p:cNvPr id="743" name="Google Shape;743;p98"/>
          <p:cNvCxnSpPr>
            <a:stCxn id="731" idx="2"/>
          </p:cNvCxnSpPr>
          <p:nvPr/>
        </p:nvCxnSpPr>
        <p:spPr>
          <a:xfrm flipH="1">
            <a:off x="4436822" y="2141935"/>
            <a:ext cx="57150" cy="202500"/>
          </a:xfrm>
          <a:prstGeom prst="straightConnector1">
            <a:avLst/>
          </a:prstGeom>
          <a:noFill/>
          <a:ln w="9525" cap="flat" cmpd="sng">
            <a:solidFill>
              <a:schemeClr val="accent1"/>
            </a:solidFill>
            <a:prstDash val="solid"/>
            <a:miter lim="800000"/>
            <a:headEnd type="none" w="sm" len="sm"/>
            <a:tailEnd type="stealth" w="med" len="med"/>
          </a:ln>
        </p:spPr>
      </p:cxnSp>
      <p:cxnSp>
        <p:nvCxnSpPr>
          <p:cNvPr id="744" name="Google Shape;744;p98"/>
          <p:cNvCxnSpPr>
            <a:endCxn id="733" idx="0"/>
          </p:cNvCxnSpPr>
          <p:nvPr/>
        </p:nvCxnSpPr>
        <p:spPr>
          <a:xfrm>
            <a:off x="4436822" y="2672944"/>
            <a:ext cx="0" cy="105975"/>
          </a:xfrm>
          <a:prstGeom prst="straightConnector1">
            <a:avLst/>
          </a:prstGeom>
          <a:noFill/>
          <a:ln w="9525" cap="flat" cmpd="sng">
            <a:solidFill>
              <a:schemeClr val="accent1"/>
            </a:solidFill>
            <a:prstDash val="solid"/>
            <a:miter lim="800000"/>
            <a:headEnd type="none" w="sm" len="sm"/>
            <a:tailEnd type="stealth" w="med" len="med"/>
          </a:ln>
        </p:spPr>
      </p:cxnSp>
      <p:cxnSp>
        <p:nvCxnSpPr>
          <p:cNvPr id="745" name="Google Shape;745;p98"/>
          <p:cNvCxnSpPr>
            <a:stCxn id="733" idx="2"/>
          </p:cNvCxnSpPr>
          <p:nvPr/>
        </p:nvCxnSpPr>
        <p:spPr>
          <a:xfrm>
            <a:off x="4436822" y="2950369"/>
            <a:ext cx="0" cy="253575"/>
          </a:xfrm>
          <a:prstGeom prst="straightConnector1">
            <a:avLst/>
          </a:prstGeom>
          <a:noFill/>
          <a:ln w="9525" cap="flat" cmpd="sng">
            <a:solidFill>
              <a:schemeClr val="accent1"/>
            </a:solidFill>
            <a:prstDash val="solid"/>
            <a:miter lim="800000"/>
            <a:headEnd type="none" w="sm" len="sm"/>
            <a:tailEnd type="stealth" w="med" len="med"/>
          </a:ln>
        </p:spPr>
      </p:cxnSp>
      <p:cxnSp>
        <p:nvCxnSpPr>
          <p:cNvPr id="746" name="Google Shape;746;p98"/>
          <p:cNvCxnSpPr>
            <a:stCxn id="740" idx="2"/>
          </p:cNvCxnSpPr>
          <p:nvPr/>
        </p:nvCxnSpPr>
        <p:spPr>
          <a:xfrm flipH="1">
            <a:off x="3325997" y="3375422"/>
            <a:ext cx="1110825" cy="307125"/>
          </a:xfrm>
          <a:prstGeom prst="straightConnector1">
            <a:avLst/>
          </a:prstGeom>
          <a:noFill/>
          <a:ln w="9525" cap="flat" cmpd="sng">
            <a:solidFill>
              <a:schemeClr val="accent1"/>
            </a:solidFill>
            <a:prstDash val="solid"/>
            <a:miter lim="800000"/>
            <a:headEnd type="none" w="sm" len="sm"/>
            <a:tailEnd type="stealth" w="med" len="med"/>
          </a:ln>
        </p:spPr>
      </p:cxnSp>
      <p:cxnSp>
        <p:nvCxnSpPr>
          <p:cNvPr id="747" name="Google Shape;747;p98"/>
          <p:cNvCxnSpPr>
            <a:stCxn id="735" idx="3"/>
          </p:cNvCxnSpPr>
          <p:nvPr/>
        </p:nvCxnSpPr>
        <p:spPr>
          <a:xfrm rot="10800000" flipH="1">
            <a:off x="4158947" y="3979171"/>
            <a:ext cx="670275" cy="186975"/>
          </a:xfrm>
          <a:prstGeom prst="straightConnector1">
            <a:avLst/>
          </a:prstGeom>
          <a:noFill/>
          <a:ln w="9525" cap="flat" cmpd="sng">
            <a:solidFill>
              <a:schemeClr val="accent1"/>
            </a:solidFill>
            <a:prstDash val="solid"/>
            <a:miter lim="800000"/>
            <a:headEnd type="none" w="sm" len="sm"/>
            <a:tailEnd type="stealth" w="med" len="med"/>
          </a:ln>
        </p:spPr>
      </p:cxnSp>
      <p:cxnSp>
        <p:nvCxnSpPr>
          <p:cNvPr id="748" name="Google Shape;748;p98"/>
          <p:cNvCxnSpPr>
            <a:stCxn id="736" idx="3"/>
          </p:cNvCxnSpPr>
          <p:nvPr/>
        </p:nvCxnSpPr>
        <p:spPr>
          <a:xfrm>
            <a:off x="6660450" y="3776672"/>
            <a:ext cx="451350" cy="38025"/>
          </a:xfrm>
          <a:prstGeom prst="straightConnector1">
            <a:avLst/>
          </a:prstGeom>
          <a:noFill/>
          <a:ln w="9525" cap="flat" cmpd="sng">
            <a:solidFill>
              <a:schemeClr val="accent1"/>
            </a:solidFill>
            <a:prstDash val="solid"/>
            <a:miter lim="800000"/>
            <a:headEnd type="none" w="sm" len="sm"/>
            <a:tailEnd type="stealth" w="med" len="med"/>
          </a:ln>
        </p:spPr>
      </p:cxnSp>
      <p:cxnSp>
        <p:nvCxnSpPr>
          <p:cNvPr id="749" name="Google Shape;749;p98"/>
          <p:cNvCxnSpPr>
            <a:stCxn id="736" idx="2"/>
          </p:cNvCxnSpPr>
          <p:nvPr/>
        </p:nvCxnSpPr>
        <p:spPr>
          <a:xfrm flipH="1">
            <a:off x="5702063" y="4011235"/>
            <a:ext cx="42750" cy="197550"/>
          </a:xfrm>
          <a:prstGeom prst="straightConnector1">
            <a:avLst/>
          </a:prstGeom>
          <a:noFill/>
          <a:ln w="9525" cap="flat" cmpd="sng">
            <a:solidFill>
              <a:schemeClr val="accent1"/>
            </a:solidFill>
            <a:prstDash val="solid"/>
            <a:miter lim="800000"/>
            <a:headEnd type="none" w="sm" len="sm"/>
            <a:tailEnd type="stealth" w="med" len="med"/>
          </a:ln>
        </p:spPr>
      </p:cxnSp>
      <p:cxnSp>
        <p:nvCxnSpPr>
          <p:cNvPr id="750" name="Google Shape;750;p98"/>
          <p:cNvCxnSpPr>
            <a:stCxn id="738" idx="3"/>
            <a:endCxn id="739" idx="1"/>
          </p:cNvCxnSpPr>
          <p:nvPr/>
        </p:nvCxnSpPr>
        <p:spPr>
          <a:xfrm>
            <a:off x="6646032" y="4686303"/>
            <a:ext cx="465572" cy="42391"/>
          </a:xfrm>
          <a:prstGeom prst="straightConnector1">
            <a:avLst/>
          </a:prstGeom>
          <a:noFill/>
          <a:ln w="9525" cap="flat" cmpd="sng">
            <a:solidFill>
              <a:schemeClr val="accent1"/>
            </a:solidFill>
            <a:prstDash val="solid"/>
            <a:miter lim="800000"/>
            <a:headEnd type="none" w="sm" len="sm"/>
            <a:tailEnd type="stealth" w="med" len="med"/>
          </a:ln>
        </p:spPr>
      </p:cxnSp>
      <p:cxnSp>
        <p:nvCxnSpPr>
          <p:cNvPr id="751" name="Google Shape;751;p98"/>
          <p:cNvCxnSpPr>
            <a:stCxn id="738" idx="1"/>
          </p:cNvCxnSpPr>
          <p:nvPr/>
        </p:nvCxnSpPr>
        <p:spPr>
          <a:xfrm flipH="1">
            <a:off x="1149957" y="4686303"/>
            <a:ext cx="3664800" cy="1125"/>
          </a:xfrm>
          <a:prstGeom prst="straightConnector1">
            <a:avLst/>
          </a:prstGeom>
          <a:noFill/>
          <a:ln w="9525" cap="flat" cmpd="sng">
            <a:solidFill>
              <a:schemeClr val="accent1"/>
            </a:solidFill>
            <a:prstDash val="solid"/>
            <a:miter lim="800000"/>
            <a:headEnd type="none" w="sm" len="sm"/>
            <a:tailEnd type="none" w="sm" len="sm"/>
          </a:ln>
        </p:spPr>
      </p:cxnSp>
      <p:cxnSp>
        <p:nvCxnSpPr>
          <p:cNvPr id="752" name="Google Shape;752;p98"/>
          <p:cNvCxnSpPr>
            <a:cxnSpLocks/>
          </p:cNvCxnSpPr>
          <p:nvPr/>
        </p:nvCxnSpPr>
        <p:spPr>
          <a:xfrm flipH="1" flipV="1">
            <a:off x="1007143" y="4090873"/>
            <a:ext cx="110743" cy="624123"/>
          </a:xfrm>
          <a:prstGeom prst="straightConnector1">
            <a:avLst/>
          </a:prstGeom>
          <a:noFill/>
          <a:ln w="9525" cap="flat" cmpd="sng">
            <a:solidFill>
              <a:schemeClr val="accent1"/>
            </a:solidFill>
            <a:prstDash val="solid"/>
            <a:miter lim="800000"/>
            <a:headEnd type="none" w="sm" len="sm"/>
            <a:tailEnd type="stealth" w="med" len="med"/>
          </a:ln>
        </p:spPr>
      </p:cxnSp>
      <p:cxnSp>
        <p:nvCxnSpPr>
          <p:cNvPr id="753" name="Google Shape;753;p98"/>
          <p:cNvCxnSpPr>
            <a:cxnSpLocks/>
            <a:stCxn id="734" idx="0"/>
          </p:cNvCxnSpPr>
          <p:nvPr/>
        </p:nvCxnSpPr>
        <p:spPr>
          <a:xfrm flipV="1">
            <a:off x="1037072" y="2783121"/>
            <a:ext cx="137208" cy="530879"/>
          </a:xfrm>
          <a:prstGeom prst="straightConnector1">
            <a:avLst/>
          </a:prstGeom>
          <a:noFill/>
          <a:ln w="9525" cap="flat" cmpd="sng">
            <a:solidFill>
              <a:schemeClr val="accent1"/>
            </a:solidFill>
            <a:prstDash val="solid"/>
            <a:miter lim="800000"/>
            <a:headEnd type="none" w="sm" len="sm"/>
            <a:tailEnd type="stealth" w="med" len="med"/>
          </a:ln>
        </p:spPr>
      </p:cxnSp>
      <p:pic>
        <p:nvPicPr>
          <p:cNvPr id="758" name="Google Shape;758;p98"/>
          <p:cNvPicPr preferRelativeResize="0"/>
          <p:nvPr/>
        </p:nvPicPr>
        <p:blipFill rotWithShape="1">
          <a:blip r:embed="rId3">
            <a:alphaModFix/>
          </a:blip>
          <a:srcRect/>
          <a:stretch/>
        </p:blipFill>
        <p:spPr>
          <a:xfrm>
            <a:off x="4311254" y="3729038"/>
            <a:ext cx="250031" cy="171450"/>
          </a:xfrm>
          <a:prstGeom prst="rect">
            <a:avLst/>
          </a:prstGeom>
          <a:noFill/>
          <a:ln>
            <a:noFill/>
          </a:ln>
        </p:spPr>
      </p:pic>
      <p:pic>
        <p:nvPicPr>
          <p:cNvPr id="759" name="Google Shape;759;p98"/>
          <p:cNvPicPr preferRelativeResize="0"/>
          <p:nvPr/>
        </p:nvPicPr>
        <p:blipFill rotWithShape="1">
          <a:blip r:embed="rId3">
            <a:alphaModFix/>
          </a:blip>
          <a:srcRect/>
          <a:stretch/>
        </p:blipFill>
        <p:spPr>
          <a:xfrm>
            <a:off x="6704410" y="3596879"/>
            <a:ext cx="250031" cy="171450"/>
          </a:xfrm>
          <a:prstGeom prst="rect">
            <a:avLst/>
          </a:prstGeom>
          <a:noFill/>
          <a:ln>
            <a:noFill/>
          </a:ln>
        </p:spPr>
      </p:pic>
      <p:pic>
        <p:nvPicPr>
          <p:cNvPr id="760" name="Google Shape;760;p98"/>
          <p:cNvPicPr preferRelativeResize="0"/>
          <p:nvPr/>
        </p:nvPicPr>
        <p:blipFill rotWithShape="1">
          <a:blip r:embed="rId3">
            <a:alphaModFix/>
          </a:blip>
          <a:srcRect/>
          <a:stretch/>
        </p:blipFill>
        <p:spPr>
          <a:xfrm>
            <a:off x="6761110" y="4468484"/>
            <a:ext cx="250031" cy="171450"/>
          </a:xfrm>
          <a:prstGeom prst="rect">
            <a:avLst/>
          </a:prstGeom>
          <a:noFill/>
          <a:ln>
            <a:noFill/>
          </a:ln>
        </p:spPr>
      </p:pic>
      <p:cxnSp>
        <p:nvCxnSpPr>
          <p:cNvPr id="761" name="Google Shape;761;p98"/>
          <p:cNvCxnSpPr>
            <a:stCxn id="728" idx="1"/>
          </p:cNvCxnSpPr>
          <p:nvPr/>
        </p:nvCxnSpPr>
        <p:spPr>
          <a:xfrm flipH="1">
            <a:off x="2057447" y="1369219"/>
            <a:ext cx="155925" cy="85725"/>
          </a:xfrm>
          <a:prstGeom prst="straightConnector1">
            <a:avLst/>
          </a:prstGeom>
          <a:noFill/>
          <a:ln w="9525" cap="flat" cmpd="sng">
            <a:solidFill>
              <a:schemeClr val="accent1"/>
            </a:solidFill>
            <a:prstDash val="solid"/>
            <a:miter lim="800000"/>
            <a:headEnd type="none" w="sm" len="sm"/>
            <a:tailEnd type="stealth" w="med" len="med"/>
          </a:ln>
        </p:spPr>
      </p:cxnSp>
      <p:cxnSp>
        <p:nvCxnSpPr>
          <p:cNvPr id="762" name="Google Shape;762;p98"/>
          <p:cNvCxnSpPr>
            <a:stCxn id="728" idx="3"/>
          </p:cNvCxnSpPr>
          <p:nvPr/>
        </p:nvCxnSpPr>
        <p:spPr>
          <a:xfrm>
            <a:off x="6660272" y="1369219"/>
            <a:ext cx="168975" cy="85725"/>
          </a:xfrm>
          <a:prstGeom prst="straightConnector1">
            <a:avLst/>
          </a:prstGeom>
          <a:noFill/>
          <a:ln w="9525" cap="flat" cmpd="sng">
            <a:solidFill>
              <a:schemeClr val="accent1"/>
            </a:solidFill>
            <a:prstDash val="solid"/>
            <a:miter lim="800000"/>
            <a:headEnd type="none" w="sm" len="sm"/>
            <a:tailEnd type="stealth" w="med" len="med"/>
          </a:ln>
        </p:spPr>
      </p:cxnSp>
      <p:cxnSp>
        <p:nvCxnSpPr>
          <p:cNvPr id="763" name="Google Shape;763;p98"/>
          <p:cNvCxnSpPr/>
          <p:nvPr/>
        </p:nvCxnSpPr>
        <p:spPr>
          <a:xfrm rot="5400000">
            <a:off x="6651451" y="1792556"/>
            <a:ext cx="186975" cy="168975"/>
          </a:xfrm>
          <a:prstGeom prst="straightConnector1">
            <a:avLst/>
          </a:prstGeom>
          <a:noFill/>
          <a:ln w="9525" cap="flat" cmpd="sng">
            <a:solidFill>
              <a:schemeClr val="accent1"/>
            </a:solidFill>
            <a:prstDash val="solid"/>
            <a:miter lim="800000"/>
            <a:headEnd type="none" w="sm" len="sm"/>
            <a:tailEnd type="stealth" w="med" len="med"/>
          </a:ln>
        </p:spPr>
      </p:cxnSp>
      <p:cxnSp>
        <p:nvCxnSpPr>
          <p:cNvPr id="764" name="Google Shape;764;p98"/>
          <p:cNvCxnSpPr/>
          <p:nvPr/>
        </p:nvCxnSpPr>
        <p:spPr>
          <a:xfrm rot="-5400000" flipH="1">
            <a:off x="2041876" y="1799081"/>
            <a:ext cx="186975" cy="155925"/>
          </a:xfrm>
          <a:prstGeom prst="straightConnector1">
            <a:avLst/>
          </a:prstGeom>
          <a:noFill/>
          <a:ln w="9525" cap="flat" cmpd="sng">
            <a:solidFill>
              <a:schemeClr val="accent1"/>
            </a:solidFill>
            <a:prstDash val="solid"/>
            <a:miter lim="800000"/>
            <a:headEnd type="none" w="sm" len="sm"/>
            <a:tailEnd type="stealth" w="med" len="med"/>
          </a:ln>
        </p:spPr>
      </p:cxnSp>
      <p:cxnSp>
        <p:nvCxnSpPr>
          <p:cNvPr id="49" name="Google Shape;746;p98">
            <a:extLst>
              <a:ext uri="{FF2B5EF4-FFF2-40B4-BE49-F238E27FC236}">
                <a16:creationId xmlns:a16="http://schemas.microsoft.com/office/drawing/2014/main" id="{CBDD1243-4008-4069-B1CF-E9CDCE0BBEBA}"/>
              </a:ext>
            </a:extLst>
          </p:cNvPr>
          <p:cNvCxnSpPr>
            <a:cxnSpLocks/>
          </p:cNvCxnSpPr>
          <p:nvPr/>
        </p:nvCxnSpPr>
        <p:spPr>
          <a:xfrm flipH="1" flipV="1">
            <a:off x="3191089" y="3452816"/>
            <a:ext cx="16331" cy="262520"/>
          </a:xfrm>
          <a:prstGeom prst="straightConnector1">
            <a:avLst/>
          </a:prstGeom>
          <a:noFill/>
          <a:ln w="9525" cap="flat" cmpd="sng">
            <a:solidFill>
              <a:schemeClr val="accent1"/>
            </a:solidFill>
            <a:prstDash val="solid"/>
            <a:miter lim="800000"/>
            <a:headEnd type="none" w="sm" len="sm"/>
            <a:tailEnd type="stealth" w="med" len="med"/>
          </a:ln>
        </p:spPr>
      </p:cxnSp>
      <p:sp>
        <p:nvSpPr>
          <p:cNvPr id="3" name="Rectangle 2">
            <a:extLst>
              <a:ext uri="{FF2B5EF4-FFF2-40B4-BE49-F238E27FC236}">
                <a16:creationId xmlns:a16="http://schemas.microsoft.com/office/drawing/2014/main" id="{6BD47030-837E-9A3D-32C5-76BD7914AF95}"/>
              </a:ext>
            </a:extLst>
          </p:cNvPr>
          <p:cNvSpPr/>
          <p:nvPr/>
        </p:nvSpPr>
        <p:spPr>
          <a:xfrm>
            <a:off x="4249413" y="4408797"/>
            <a:ext cx="533273" cy="1703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nl-NL" sz="1000" b="1" dirty="0">
                <a:solidFill>
                  <a:srgbClr val="FF0000"/>
                </a:solidFill>
              </a:rPr>
              <a:t>YES</a:t>
            </a:r>
          </a:p>
        </p:txBody>
      </p:sp>
      <p:sp>
        <p:nvSpPr>
          <p:cNvPr id="4" name="Rectangle 3">
            <a:extLst>
              <a:ext uri="{FF2B5EF4-FFF2-40B4-BE49-F238E27FC236}">
                <a16:creationId xmlns:a16="http://schemas.microsoft.com/office/drawing/2014/main" id="{9BF8ECFD-572A-5F1C-16B4-EF5F11D43946}"/>
              </a:ext>
            </a:extLst>
          </p:cNvPr>
          <p:cNvSpPr/>
          <p:nvPr/>
        </p:nvSpPr>
        <p:spPr>
          <a:xfrm>
            <a:off x="2541579" y="3495787"/>
            <a:ext cx="740458" cy="2332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nl-NL" sz="1000" b="1" dirty="0">
                <a:solidFill>
                  <a:srgbClr val="FF0000"/>
                </a:solidFill>
              </a:rPr>
              <a:t>YES</a:t>
            </a:r>
          </a:p>
        </p:txBody>
      </p:sp>
      <p:sp>
        <p:nvSpPr>
          <p:cNvPr id="5" name="Rectangle 4">
            <a:extLst>
              <a:ext uri="{FF2B5EF4-FFF2-40B4-BE49-F238E27FC236}">
                <a16:creationId xmlns:a16="http://schemas.microsoft.com/office/drawing/2014/main" id="{42D4644E-5B29-FABA-6F20-87A723418E7B}"/>
              </a:ext>
            </a:extLst>
          </p:cNvPr>
          <p:cNvSpPr/>
          <p:nvPr/>
        </p:nvSpPr>
        <p:spPr>
          <a:xfrm>
            <a:off x="5517148" y="4219664"/>
            <a:ext cx="533273" cy="1703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nl-NL" sz="1000" b="1" dirty="0">
                <a:solidFill>
                  <a:srgbClr val="FF0000"/>
                </a:solidFill>
              </a:rPr>
              <a:t>YES</a:t>
            </a:r>
          </a:p>
        </p:txBody>
      </p:sp>
    </p:spTree>
    <p:extLst>
      <p:ext uri="{BB962C8B-B14F-4D97-AF65-F5344CB8AC3E}">
        <p14:creationId xmlns:p14="http://schemas.microsoft.com/office/powerpoint/2010/main" val="3678646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0"/>
          <p:cNvSpPr txBox="1">
            <a:spLocks noGrp="1"/>
          </p:cNvSpPr>
          <p:nvPr>
            <p:ph type="title"/>
          </p:nvPr>
        </p:nvSpPr>
        <p:spPr>
          <a:xfrm>
            <a:off x="508397" y="732235"/>
            <a:ext cx="7886700" cy="403650"/>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gn="ctr">
              <a:lnSpc>
                <a:spcPct val="90000"/>
              </a:lnSpc>
              <a:spcBef>
                <a:spcPts val="0"/>
              </a:spcBef>
              <a:spcAft>
                <a:spcPts val="0"/>
              </a:spcAft>
            </a:pPr>
            <a:r>
              <a:rPr lang="en-CA" sz="2100" dirty="0">
                <a:solidFill>
                  <a:srgbClr val="C00000"/>
                </a:solidFill>
                <a:latin typeface="Arial"/>
                <a:ea typeface="Arial"/>
                <a:cs typeface="Arial"/>
                <a:sym typeface="Arial"/>
              </a:rPr>
              <a:t>Data Set Preparation</a:t>
            </a:r>
            <a:endParaRPr sz="2100" dirty="0">
              <a:solidFill>
                <a:srgbClr val="C00000"/>
              </a:solidFill>
              <a:latin typeface="Arial"/>
              <a:ea typeface="Arial"/>
              <a:cs typeface="Arial"/>
              <a:sym typeface="Arial"/>
            </a:endParaRPr>
          </a:p>
        </p:txBody>
      </p:sp>
      <p:sp>
        <p:nvSpPr>
          <p:cNvPr id="788" name="Google Shape;788;p100"/>
          <p:cNvSpPr txBox="1"/>
          <p:nvPr/>
        </p:nvSpPr>
        <p:spPr>
          <a:xfrm>
            <a:off x="742950" y="234554"/>
            <a:ext cx="7886700" cy="497700"/>
          </a:xfrm>
          <a:prstGeom prst="rect">
            <a:avLst/>
          </a:prstGeom>
          <a:noFill/>
          <a:ln>
            <a:noFill/>
          </a:ln>
        </p:spPr>
        <p:txBody>
          <a:bodyPr spcFirstLastPara="1" wrap="square" lIns="68569" tIns="34275" rIns="68569" bIns="34275" anchor="ctr" anchorCtr="0">
            <a:norm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lang="en-CA" sz="2400" dirty="0">
                <a:latin typeface="Arial"/>
                <a:ea typeface="Arial"/>
                <a:cs typeface="Arial"/>
                <a:sym typeface="Arial"/>
              </a:rPr>
              <a:t>GOOD MODELING PRACTICES (GMP)</a:t>
            </a:r>
            <a:endParaRPr kumimoji="0" sz="1800" b="1" i="0" u="none" strike="noStrike" kern="1200" cap="none" spc="0" normalizeH="0" baseline="0" noProof="0" dirty="0">
              <a:ln>
                <a:noFill/>
              </a:ln>
              <a:solidFill>
                <a:srgbClr val="005172"/>
              </a:solidFill>
              <a:effectLst/>
              <a:uLnTx/>
              <a:uFillTx/>
              <a:latin typeface="Calibri" pitchFamily="34" charset="0"/>
              <a:ea typeface="+mn-ea"/>
              <a:cs typeface="+mn-cs"/>
            </a:endParaRPr>
          </a:p>
        </p:txBody>
      </p:sp>
      <p:sp>
        <p:nvSpPr>
          <p:cNvPr id="2" name="Marcador de número de diapositiva 1"/>
          <p:cNvSpPr>
            <a:spLocks noGrp="1"/>
          </p:cNvSpPr>
          <p:nvPr>
            <p:ph type="sldNum" sz="quarter" idx="12"/>
          </p:nvPr>
        </p:nvSpPr>
        <p:spPr/>
        <p:txBody>
          <a:bodyPr/>
          <a:lstStyle/>
          <a:p>
            <a:pPr marL="0" marR="0" lvl="0" indent="0" algn="l" defTabSz="514350" rtl="0" eaLnBrk="1" fontAlgn="base" latinLnBrk="0" hangingPunct="1">
              <a:lnSpc>
                <a:spcPts val="900"/>
              </a:lnSpc>
              <a:spcBef>
                <a:spcPct val="0"/>
              </a:spcBef>
              <a:spcAft>
                <a:spcPct val="0"/>
              </a:spcAft>
              <a:buClrTx/>
              <a:buSzTx/>
              <a:buFontTx/>
              <a:buNone/>
              <a:tabLst/>
              <a:defRPr/>
            </a:pPr>
            <a:fld id="{A3EE0AAB-F82B-486A-97FF-0C5631F72C65}" type="slidenum">
              <a:rPr kumimoji="0" lang="en-GB" sz="800" b="0" i="0" u="none" strike="noStrike" kern="1200" cap="none" spc="0" normalizeH="0" baseline="0" noProof="0" smtClean="0">
                <a:ln>
                  <a:noFill/>
                </a:ln>
                <a:solidFill>
                  <a:prstClr val="white"/>
                </a:solidFill>
                <a:effectLst/>
                <a:uLnTx/>
                <a:uFillTx/>
                <a:latin typeface="Verdana" pitchFamily="34" charset="0"/>
                <a:ea typeface="+mn-ea"/>
                <a:cs typeface="+mn-cs"/>
              </a:rPr>
              <a:pPr marL="0" marR="0" lvl="0" indent="0" algn="l" defTabSz="514350" rtl="0" eaLnBrk="1" fontAlgn="base" latinLnBrk="0" hangingPunct="1">
                <a:lnSpc>
                  <a:spcPts val="900"/>
                </a:lnSpc>
                <a:spcBef>
                  <a:spcPct val="0"/>
                </a:spcBef>
                <a:spcAft>
                  <a:spcPct val="0"/>
                </a:spcAft>
                <a:buClrTx/>
                <a:buSzTx/>
                <a:buFontTx/>
                <a:buNone/>
                <a:tabLst/>
                <a:defRPr/>
              </a:pPr>
              <a:t>9</a:t>
            </a:fld>
            <a:endParaRPr kumimoji="0" lang="en-GB" sz="800" b="0" i="0" u="none" strike="noStrike" kern="1200" cap="none" spc="0" normalizeH="0" baseline="0" noProof="0">
              <a:ln>
                <a:noFill/>
              </a:ln>
              <a:solidFill>
                <a:prstClr val="white"/>
              </a:solidFill>
              <a:effectLst/>
              <a:uLnTx/>
              <a:uFillTx/>
              <a:latin typeface="Verdana" pitchFamily="34" charset="0"/>
              <a:ea typeface="+mn-ea"/>
              <a:cs typeface="+mn-cs"/>
            </a:endParaRPr>
          </a:p>
        </p:txBody>
      </p:sp>
      <p:pic>
        <p:nvPicPr>
          <p:cNvPr id="4" name="Picture 3">
            <a:extLst>
              <a:ext uri="{FF2B5EF4-FFF2-40B4-BE49-F238E27FC236}">
                <a16:creationId xmlns:a16="http://schemas.microsoft.com/office/drawing/2014/main" id="{FF53F21A-B9E7-076D-EB15-46CEE1251825}"/>
              </a:ext>
            </a:extLst>
          </p:cNvPr>
          <p:cNvPicPr>
            <a:picLocks noChangeAspect="1"/>
          </p:cNvPicPr>
          <p:nvPr/>
        </p:nvPicPr>
        <p:blipFill>
          <a:blip r:embed="rId3"/>
          <a:stretch>
            <a:fillRect/>
          </a:stretch>
        </p:blipFill>
        <p:spPr>
          <a:xfrm>
            <a:off x="0" y="1553778"/>
            <a:ext cx="4448175" cy="2828925"/>
          </a:xfrm>
          <a:prstGeom prst="rect">
            <a:avLst/>
          </a:prstGeom>
        </p:spPr>
      </p:pic>
      <p:cxnSp>
        <p:nvCxnSpPr>
          <p:cNvPr id="6" name="Straight Connector 5">
            <a:extLst>
              <a:ext uri="{FF2B5EF4-FFF2-40B4-BE49-F238E27FC236}">
                <a16:creationId xmlns:a16="http://schemas.microsoft.com/office/drawing/2014/main" id="{6B14BA5B-CE6C-DCDD-5C21-71F084E9AFEA}"/>
              </a:ext>
            </a:extLst>
          </p:cNvPr>
          <p:cNvCxnSpPr/>
          <p:nvPr/>
        </p:nvCxnSpPr>
        <p:spPr>
          <a:xfrm>
            <a:off x="4618746" y="1420837"/>
            <a:ext cx="0" cy="3414357"/>
          </a:xfrm>
          <a:prstGeom prst="line">
            <a:avLst/>
          </a:prstGeom>
          <a:ln/>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02710AC1-98F0-D11E-D3C2-27336D6AE32F}"/>
              </a:ext>
            </a:extLst>
          </p:cNvPr>
          <p:cNvPicPr>
            <a:picLocks noChangeAspect="1"/>
          </p:cNvPicPr>
          <p:nvPr/>
        </p:nvPicPr>
        <p:blipFill>
          <a:blip r:embed="rId4"/>
          <a:stretch>
            <a:fillRect/>
          </a:stretch>
        </p:blipFill>
        <p:spPr>
          <a:xfrm>
            <a:off x="5023935" y="2454505"/>
            <a:ext cx="3283974" cy="1347019"/>
          </a:xfrm>
          <a:prstGeom prst="rect">
            <a:avLst/>
          </a:prstGeom>
        </p:spPr>
      </p:pic>
    </p:spTree>
    <p:extLst>
      <p:ext uri="{BB962C8B-B14F-4D97-AF65-F5344CB8AC3E}">
        <p14:creationId xmlns:p14="http://schemas.microsoft.com/office/powerpoint/2010/main" val="1424859872"/>
      </p:ext>
    </p:extLst>
  </p:cSld>
  <p:clrMapOvr>
    <a:masterClrMapping/>
  </p:clrMapOvr>
</p:sld>
</file>

<file path=ppt/theme/theme1.xml><?xml version="1.0" encoding="utf-8"?>
<a:theme xmlns:a="http://schemas.openxmlformats.org/drawingml/2006/main" name="WUR">
  <a:themeElements>
    <a:clrScheme name="WUR 2022">
      <a:dk1>
        <a:srgbClr val="005172"/>
      </a:dk1>
      <a:lt1>
        <a:srgbClr val="FFFFFF"/>
      </a:lt1>
      <a:dk2>
        <a:srgbClr val="008A00"/>
      </a:dk2>
      <a:lt2>
        <a:srgbClr val="005172"/>
      </a:lt2>
      <a:accent1>
        <a:srgbClr val="6AADE4"/>
      </a:accent1>
      <a:accent2>
        <a:srgbClr val="D0B972"/>
      </a:accent2>
      <a:accent3>
        <a:srgbClr val="D5D2CA"/>
      </a:accent3>
      <a:accent4>
        <a:srgbClr val="FF7900"/>
      </a:accent4>
      <a:accent5>
        <a:srgbClr val="00549F"/>
      </a:accent5>
      <a:accent6>
        <a:srgbClr val="000000"/>
      </a:accent6>
      <a:hlink>
        <a:srgbClr val="00549F"/>
      </a:hlink>
      <a:folHlink>
        <a:srgbClr val="00549F"/>
      </a:folHlink>
    </a:clrScheme>
    <a:fontScheme name="Wageningen UR">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ts val="1800"/>
          </a:lnSpc>
          <a:defRPr sz="1400" dirty="0" err="1" smtClean="0">
            <a:latin typeface="Verdana" pitchFamily="34" charset="0"/>
          </a:defRPr>
        </a:defPPr>
      </a:lstStyle>
    </a:tx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14183A65C2C645ADA7BC5603AF44F2" ma:contentTypeVersion="15" ma:contentTypeDescription="Een nieuw document maken." ma:contentTypeScope="" ma:versionID="784282728c7b50b5738d95f21eabb7a4">
  <xsd:schema xmlns:xsd="http://www.w3.org/2001/XMLSchema" xmlns:xs="http://www.w3.org/2001/XMLSchema" xmlns:p="http://schemas.microsoft.com/office/2006/metadata/properties" xmlns:ns3="f57bc8fc-db93-4706-8ea7-8a418546d01a" xmlns:ns4="b86151ff-f084-444e-9e9a-673684c5f9bc" targetNamespace="http://schemas.microsoft.com/office/2006/metadata/properties" ma:root="true" ma:fieldsID="70d48ef3fdfd238e56cd0a879090d024" ns3:_="" ns4:_="">
    <xsd:import namespace="f57bc8fc-db93-4706-8ea7-8a418546d01a"/>
    <xsd:import namespace="b86151ff-f084-444e-9e9a-673684c5f9b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7bc8fc-db93-4706-8ea7-8a418546d0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6151ff-f084-444e-9e9a-673684c5f9bc"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element name="SharingHintHash" ma:index="14"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f57bc8fc-db93-4706-8ea7-8a418546d01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1C5703-6D1A-46B7-B661-5FD149C7D9F4}">
  <ds:schemaRefs>
    <ds:schemaRef ds:uri="b86151ff-f084-444e-9e9a-673684c5f9bc"/>
    <ds:schemaRef ds:uri="f57bc8fc-db93-4706-8ea7-8a418546d01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F9B122A-864B-44D0-94F0-BF3C25FC1A85}">
  <ds:schemaRefs>
    <ds:schemaRef ds:uri="http://purl.org/dc/elements/1.1/"/>
    <ds:schemaRef ds:uri="http://schemas.microsoft.com/office/2006/metadata/properties"/>
    <ds:schemaRef ds:uri="http://purl.org/dc/term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b86151ff-f084-444e-9e9a-673684c5f9bc"/>
    <ds:schemaRef ds:uri="f57bc8fc-db93-4706-8ea7-8a418546d01a"/>
    <ds:schemaRef ds:uri="http://www.w3.org/XML/1998/namespace"/>
  </ds:schemaRefs>
</ds:datastoreItem>
</file>

<file path=customXml/itemProps3.xml><?xml version="1.0" encoding="utf-8"?>
<ds:datastoreItem xmlns:ds="http://schemas.openxmlformats.org/officeDocument/2006/customXml" ds:itemID="{BFCBEB33-1553-4D35-88D5-8ECEBE4316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5191</TotalTime>
  <Words>14504</Words>
  <Application>Microsoft Office PowerPoint</Application>
  <PresentationFormat>On-screen Show (16:9)</PresentationFormat>
  <Paragraphs>932</Paragraphs>
  <Slides>62</Slides>
  <Notes>49</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62</vt:i4>
      </vt:variant>
    </vt:vector>
  </HeadingPairs>
  <TitlesOfParts>
    <vt:vector size="81" baseType="lpstr">
      <vt:lpstr>Arial</vt:lpstr>
      <vt:lpstr>Bookman Old Style</vt:lpstr>
      <vt:lpstr>Calibri</vt:lpstr>
      <vt:lpstr>Century Gothic</vt:lpstr>
      <vt:lpstr>ElsevierGulliver</vt:lpstr>
      <vt:lpstr>Helvetica</vt:lpstr>
      <vt:lpstr>Helvetica Neue</vt:lpstr>
      <vt:lpstr>inherit</vt:lpstr>
      <vt:lpstr>KaTeX_Main</vt:lpstr>
      <vt:lpstr>KaTeX_Math</vt:lpstr>
      <vt:lpstr>Noto Sans Symbols</vt:lpstr>
      <vt:lpstr>Open Sans</vt:lpstr>
      <vt:lpstr>Roboto</vt:lpstr>
      <vt:lpstr>Söhne</vt:lpstr>
      <vt:lpstr>source-serif-pro</vt:lpstr>
      <vt:lpstr>Trebuchet MS</vt:lpstr>
      <vt:lpstr>Verdana</vt:lpstr>
      <vt:lpstr>Wingdings</vt:lpstr>
      <vt:lpstr>WUR</vt:lpstr>
      <vt:lpstr>Hands on data: Chemometrics </vt:lpstr>
      <vt:lpstr>Workshop agenda: Chemometrics</vt:lpstr>
      <vt:lpstr>Part 1: Chemometrics: Definition </vt:lpstr>
      <vt:lpstr>Chemometrics</vt:lpstr>
      <vt:lpstr>Statistics versus chemometrics</vt:lpstr>
      <vt:lpstr>Part 1: Chemometrics </vt:lpstr>
      <vt:lpstr>Part 2: General workflow for chemometrics  </vt:lpstr>
      <vt:lpstr>GOOD MODELING PRACTICES (GMP)</vt:lpstr>
      <vt:lpstr>Data Set Preparation</vt:lpstr>
      <vt:lpstr>Part 3: Exploratory analysis and Outlier Detection   </vt:lpstr>
      <vt:lpstr>Reducing dimensionality</vt:lpstr>
      <vt:lpstr>PowerPoint Presentation</vt:lpstr>
      <vt:lpstr>PowerPoint Presentation</vt:lpstr>
      <vt:lpstr>PowerPoint Presentation</vt:lpstr>
      <vt:lpstr>PowerPoint Presentation</vt:lpstr>
      <vt:lpstr>PowerPoint Presentation</vt:lpstr>
      <vt:lpstr>How PCA works</vt:lpstr>
      <vt:lpstr>PCA: Matrix decomposition</vt:lpstr>
      <vt:lpstr>PCA: Matrix decomposition</vt:lpstr>
      <vt:lpstr>PowerPoint Presentation</vt:lpstr>
      <vt:lpstr>Factor rotation</vt:lpstr>
      <vt:lpstr>Loadings</vt:lpstr>
      <vt:lpstr>Outlier detection</vt:lpstr>
      <vt:lpstr>Part 4: Pretreatments on Raw Spectra   </vt:lpstr>
      <vt:lpstr>Near Infrared Spectroscopy  </vt:lpstr>
      <vt:lpstr>Why use pretreatments? </vt:lpstr>
      <vt:lpstr>Real spectrum may be influenced by:</vt:lpstr>
      <vt:lpstr>How to distinguish additive and multiplicative effects</vt:lpstr>
      <vt:lpstr>How to distinguish additive and multiplicative effects</vt:lpstr>
      <vt:lpstr>How to distinguish additive and multiplicative effects</vt:lpstr>
      <vt:lpstr>How to distinguish additive and multiplicative effects</vt:lpstr>
      <vt:lpstr>PowerPoint Presentation</vt:lpstr>
      <vt:lpstr>PowerPoint Presentation</vt:lpstr>
      <vt:lpstr>PowerPoint Presentation</vt:lpstr>
      <vt:lpstr>PowerPoint Presentation</vt:lpstr>
      <vt:lpstr>Derivatives</vt:lpstr>
      <vt:lpstr>Standard Normal Variate (SNV)</vt:lpstr>
      <vt:lpstr>Multiplicative Scatter Correction (MSC)</vt:lpstr>
      <vt:lpstr>Extended Multiplicative Signal Correction (EMSC)</vt:lpstr>
      <vt:lpstr>PowerPoint Presentation</vt:lpstr>
      <vt:lpstr>Part 5: Feature selection methods</vt:lpstr>
      <vt:lpstr>Feature selection</vt:lpstr>
      <vt:lpstr>Variable transformation</vt:lpstr>
      <vt:lpstr>PowerPoint Presentation</vt:lpstr>
      <vt:lpstr>PowerPoint Presentation</vt:lpstr>
      <vt:lpstr>Covariance </vt:lpstr>
      <vt:lpstr>Wrapping method: Covariance selection (CovSel)</vt:lpstr>
      <vt:lpstr>Covariance selection (CovSel)</vt:lpstr>
      <vt:lpstr>Covariance selection (CovSel)</vt:lpstr>
      <vt:lpstr>PowerPoint Presentation</vt:lpstr>
      <vt:lpstr>Part 6: Cross validation and Data Split </vt:lpstr>
      <vt:lpstr>Some methods for the selection of Representative Learning and Test Sets   </vt:lpstr>
      <vt:lpstr>Some methods for the selection of Representative Learning and Test Sets   </vt:lpstr>
      <vt:lpstr>Cross validation</vt:lpstr>
      <vt:lpstr>Part 7: Calibration and validation of classification models </vt:lpstr>
      <vt:lpstr>Principles and Objectives of Discrimination</vt:lpstr>
      <vt:lpstr>Partial Least Squares Discriminant Analysis</vt:lpstr>
      <vt:lpstr>Partial Least Squares Discriminant Analysis</vt:lpstr>
      <vt:lpstr>Partial Least Squares Discriminant Analysis</vt:lpstr>
      <vt:lpstr>PowerPoint Presentation</vt:lpstr>
      <vt:lpstr>Part 8: Hands on data </vt:lpstr>
      <vt:lpstr>Hands on data: R code available</vt:lpstr>
    </vt:vector>
  </TitlesOfParts>
  <Company>Wageningen University &amp; Research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Bertotto, Mercedes</dc:creator>
  <cp:lastModifiedBy>Bertotto, Mercedes</cp:lastModifiedBy>
  <cp:revision>350</cp:revision>
  <dcterms:created xsi:type="dcterms:W3CDTF">2011-09-29T08:30:03Z</dcterms:created>
  <dcterms:modified xsi:type="dcterms:W3CDTF">2023-10-17T19:53:31Z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_Template">
    <vt:lpwstr>WHUKW</vt:lpwstr>
  </property>
  <property fmtid="{D5CDD505-2E9C-101B-9397-08002B2CF9AE}" pid="3" name="ContentTypeId">
    <vt:lpwstr>0x0101001C14183A65C2C645ADA7BC5603AF44F2</vt:lpwstr>
  </property>
</Properties>
</file>